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52"/>
  </p:notesMasterIdLst>
  <p:sldIdLst>
    <p:sldId id="256" r:id="rId2"/>
    <p:sldId id="257" r:id="rId3"/>
    <p:sldId id="306" r:id="rId4"/>
    <p:sldId id="258" r:id="rId5"/>
    <p:sldId id="259" r:id="rId6"/>
    <p:sldId id="260" r:id="rId7"/>
    <p:sldId id="261" r:id="rId8"/>
    <p:sldId id="262" r:id="rId9"/>
    <p:sldId id="263" r:id="rId10"/>
    <p:sldId id="307" r:id="rId11"/>
    <p:sldId id="273" r:id="rId12"/>
    <p:sldId id="277" r:id="rId13"/>
    <p:sldId id="278" r:id="rId14"/>
    <p:sldId id="279" r:id="rId15"/>
    <p:sldId id="280" r:id="rId16"/>
    <p:sldId id="275" r:id="rId17"/>
    <p:sldId id="276" r:id="rId18"/>
    <p:sldId id="303" r:id="rId19"/>
    <p:sldId id="281" r:id="rId20"/>
    <p:sldId id="305" r:id="rId21"/>
    <p:sldId id="282" r:id="rId22"/>
    <p:sldId id="304" r:id="rId23"/>
    <p:sldId id="283" r:id="rId24"/>
    <p:sldId id="310" r:id="rId25"/>
    <p:sldId id="311" r:id="rId26"/>
    <p:sldId id="284" r:id="rId27"/>
    <p:sldId id="297" r:id="rId28"/>
    <p:sldId id="298" r:id="rId29"/>
    <p:sldId id="285" r:id="rId30"/>
    <p:sldId id="295" r:id="rId31"/>
    <p:sldId id="286" r:id="rId32"/>
    <p:sldId id="296" r:id="rId33"/>
    <p:sldId id="287" r:id="rId34"/>
    <p:sldId id="299" r:id="rId35"/>
    <p:sldId id="300" r:id="rId36"/>
    <p:sldId id="301" r:id="rId37"/>
    <p:sldId id="288" r:id="rId38"/>
    <p:sldId id="289" r:id="rId39"/>
    <p:sldId id="302" r:id="rId40"/>
    <p:sldId id="294" r:id="rId41"/>
    <p:sldId id="290" r:id="rId42"/>
    <p:sldId id="291" r:id="rId43"/>
    <p:sldId id="292" r:id="rId44"/>
    <p:sldId id="342" r:id="rId45"/>
    <p:sldId id="330" r:id="rId46"/>
    <p:sldId id="313" r:id="rId47"/>
    <p:sldId id="369" r:id="rId48"/>
    <p:sldId id="343" r:id="rId49"/>
    <p:sldId id="308" r:id="rId50"/>
    <p:sldId id="293"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49" autoAdjust="0"/>
    <p:restoredTop sz="86406" autoAdjust="0"/>
  </p:normalViewPr>
  <p:slideViewPr>
    <p:cSldViewPr>
      <p:cViewPr>
        <p:scale>
          <a:sx n="91" d="100"/>
          <a:sy n="91" d="100"/>
        </p:scale>
        <p:origin x="1856" y="248"/>
      </p:cViewPr>
      <p:guideLst>
        <p:guide orient="horz" pos="2160"/>
        <p:guide pos="2880"/>
      </p:guideLst>
    </p:cSldViewPr>
  </p:slideViewPr>
  <p:outlineViewPr>
    <p:cViewPr>
      <p:scale>
        <a:sx n="33" d="100"/>
        <a:sy n="33" d="100"/>
      </p:scale>
      <p:origin x="0" y="-63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640EBF-F9F3-5048-81BE-002D089433E1}" type="datetimeFigureOut">
              <a:rPr lang="en-US" smtClean="0"/>
              <a:t>11/2/17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A8BE15-FC05-1C4C-9656-AC95F8F0D65D}" type="slidenum">
              <a:rPr lang="en-US" smtClean="0"/>
              <a:t>‹#›</a:t>
            </a:fld>
            <a:endParaRPr lang="en-US"/>
          </a:p>
        </p:txBody>
      </p:sp>
    </p:spTree>
    <p:extLst>
      <p:ext uri="{BB962C8B-B14F-4D97-AF65-F5344CB8AC3E}">
        <p14:creationId xmlns:p14="http://schemas.microsoft.com/office/powerpoint/2010/main" val="485693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8BE15-FC05-1C4C-9656-AC95F8F0D65D}" type="slidenum">
              <a:rPr lang="en-US" smtClean="0"/>
              <a:t>1</a:t>
            </a:fld>
            <a:endParaRPr lang="en-US"/>
          </a:p>
        </p:txBody>
      </p:sp>
    </p:spTree>
    <p:extLst>
      <p:ext uri="{BB962C8B-B14F-4D97-AF65-F5344CB8AC3E}">
        <p14:creationId xmlns:p14="http://schemas.microsoft.com/office/powerpoint/2010/main" val="746919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8BE15-FC05-1C4C-9656-AC95F8F0D65D}" type="slidenum">
              <a:rPr lang="en-US" smtClean="0"/>
              <a:t>2</a:t>
            </a:fld>
            <a:endParaRPr lang="en-US"/>
          </a:p>
        </p:txBody>
      </p:sp>
    </p:spTree>
    <p:extLst>
      <p:ext uri="{BB962C8B-B14F-4D97-AF65-F5344CB8AC3E}">
        <p14:creationId xmlns:p14="http://schemas.microsoft.com/office/powerpoint/2010/main" val="132584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was asking them to do a far transfer task.  That is, taking a strategy I had taught them for a particular text and  purpose and applying it to a different text and purpose.  I know that this was asking a lot, as research has long shown that far transfer tasks are difficult.</a:t>
            </a:r>
          </a:p>
          <a:p>
            <a:r>
              <a:rPr lang="en-US" baseline="0" dirty="0" smtClean="0"/>
              <a:t>Also, I thought that students weren’t really understanding what they were supposed to be doing in their classes.  They told me they had trouble figuring out what was important to pay attention to when they were reading a text or taking notes from a lecture</a:t>
            </a:r>
            <a:endParaRPr lang="en-US" dirty="0"/>
          </a:p>
        </p:txBody>
      </p:sp>
      <p:sp>
        <p:nvSpPr>
          <p:cNvPr id="4" name="Slide Number Placeholder 3"/>
          <p:cNvSpPr>
            <a:spLocks noGrp="1"/>
          </p:cNvSpPr>
          <p:nvPr>
            <p:ph type="sldNum" sz="quarter" idx="10"/>
          </p:nvPr>
        </p:nvSpPr>
        <p:spPr/>
        <p:txBody>
          <a:bodyPr/>
          <a:lstStyle/>
          <a:p>
            <a:fld id="{5FA8BE15-FC05-1C4C-9656-AC95F8F0D65D}" type="slidenum">
              <a:rPr lang="en-US" smtClean="0"/>
              <a:t>7</a:t>
            </a:fld>
            <a:endParaRPr lang="en-US"/>
          </a:p>
        </p:txBody>
      </p:sp>
    </p:spTree>
    <p:extLst>
      <p:ext uri="{BB962C8B-B14F-4D97-AF65-F5344CB8AC3E}">
        <p14:creationId xmlns:p14="http://schemas.microsoft.com/office/powerpoint/2010/main" val="1655013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class I took featured a teacher who wanted students to be able to explain physical phenomena using graphics and words, and her lectures always</a:t>
            </a:r>
            <a:r>
              <a:rPr lang="en-US" baseline="0" dirty="0" smtClean="0"/>
              <a:t> had both.  The history class I took was mainly a chronological account of the past, but the professor had used this chronology to focus on a theme that he came back to over and over—the great American experiment.  He would stop his chronology often and say, “the reason why this is significant is</a:t>
            </a:r>
            <a:r>
              <a:rPr lang="mr-IN" baseline="0"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FA8BE15-FC05-1C4C-9656-AC95F8F0D65D}" type="slidenum">
              <a:rPr lang="en-US" smtClean="0"/>
              <a:t>8</a:t>
            </a:fld>
            <a:endParaRPr lang="en-US"/>
          </a:p>
        </p:txBody>
      </p:sp>
    </p:spTree>
    <p:extLst>
      <p:ext uri="{BB962C8B-B14F-4D97-AF65-F5344CB8AC3E}">
        <p14:creationId xmlns:p14="http://schemas.microsoft.com/office/powerpoint/2010/main" val="655443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8BE15-FC05-1C4C-9656-AC95F8F0D65D}" type="slidenum">
              <a:rPr lang="en-US" smtClean="0"/>
              <a:t>10</a:t>
            </a:fld>
            <a:endParaRPr lang="en-US"/>
          </a:p>
        </p:txBody>
      </p:sp>
    </p:spTree>
    <p:extLst>
      <p:ext uri="{BB962C8B-B14F-4D97-AF65-F5344CB8AC3E}">
        <p14:creationId xmlns:p14="http://schemas.microsoft.com/office/powerpoint/2010/main" val="1654133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F32F92F-6349-4323-B460-E774478CBEDC}" type="slidenum">
              <a:rPr lang="en-US" smtClean="0"/>
              <a:pPr/>
              <a:t>44</a:t>
            </a:fld>
            <a:endParaRPr lang="en-US" dirty="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BDC41B-027E-4228-8324-FE62992B2092}" type="slidenum">
              <a:rPr lang="en-US" smtClean="0"/>
              <a:pPr/>
              <a:t>45</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z="1000" smtClean="0"/>
              <a:t>Experts, teacher educators and high school teachers displayed reluctance in embracing the idea of strategy instruction. For most, the concept was new, and the reading strategies we shared with them seemed contrived and irrelevant. This reluctance was revealing, because it mirrored the disinclination of the preservice students in the high school literacy class. The chemistry team’s reluctance only changed when we introduced our version of structured summarization, a strategy that we based specifically on their insights about chemistry reading. Using this strategy, students take notes in a chart format. Each section of the chart reflected the information that these chemistry specialists said was essential to reading chemistry text. Because chemistry is about the properties of substances and their reactions, a reader who paid attention to these would be engaging in a disciplinary-focused reading. We had illustrated the chart using information from one of the chemistry textbooks the team members had shared with us. One of the chemists who had been dismissive of teaching content area reading strategies (such as summarization) in chemistry reacted by saying, “Well, if they used this, they would be learning chemistry.” He then suggested a modification (the inclusion of a place to summarize atomic expression). The difference between this strategy and summarization was its subject-matter specificity. This strategy was not just about understanding text; it was also about understanding the essence of chemistry.</a:t>
            </a:r>
          </a:p>
          <a:p>
            <a:pPr eaLnBrk="1" hangingPunct="1"/>
            <a:r>
              <a:rPr lang="en-US" sz="1000" smtClean="0"/>
              <a:t>This structured-summarization strategy meshed well with concerns the chemists had expressed earlier when they examined high school chemistry textbooks: the need to identify where the chemistry was. That is, although they understood that some of the information in the text was included purely for motivational purposes or to establish context for students, they were concerned that what students were actually supposed to learn about chemistry was obscured and hidden by these devices. One of the chemistry teachers bitterly complained about a text she had to use in which each chapter began with a real-life problem (such as lake pollution) that was then followed by an explanation of the chemistry behind the problem. She complained that the students were not learning the chemistry. Chemistry learning is somewhat hierarchical in nature. The concepts build on each other, and these concepts can then be applied to situations. That is, the principles are taught as abstractions, and the particulars are exemplars of the abstractions. This chemistry book, however, perseverated on the particular, providing students with little real opportunity to learn the abstractions that could be used to solve other problems.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2C96FF2-B2A3-49F8-89FF-A896BC8614F8}" type="slidenum">
              <a:rPr lang="en-US" smtClean="0"/>
              <a:pPr/>
              <a:t>48</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dirty="0" smtClean="0"/>
              <a:t>In the history meetings, the team liked a number of strategies and made suggestions for improvement. One such strategy was the history events chart. Coherence and understanding how the stories of history connect to each other is crucial to understanding narrative history. As students read about a particular event, they write down answers to the questions of who, what, where, when, how, and why</a:t>
            </a:r>
            <a:r>
              <a:rPr lang="en-US" sz="1000" i="1" dirty="0" smtClean="0"/>
              <a:t> </a:t>
            </a:r>
            <a:r>
              <a:rPr lang="en-US" sz="1000" dirty="0" smtClean="0"/>
              <a:t>in order to summarize the key narrative events. They do the same with each event they read about. However, the compelling task — the one that addresses a specific disciplinary problem in reading history — is to determine what the relationship is between the first and second event, between the second and third event, and so on. Students are asked to think about the most likely connections and to write these on the chart. The historians were approving of this task because it mirrored the kind of thinking that historians do. That is, historians infer cause-and-effect relationships when they study events and what precedes and follows them. These relationships are not necessarily visible in the events themselves, nor are they always made explicit in high school history texts, so they must be surmised. And, if they </a:t>
            </a:r>
            <a:r>
              <a:rPr lang="en-US" sz="1000" i="1" dirty="0" smtClean="0"/>
              <a:t>are</a:t>
            </a:r>
            <a:r>
              <a:rPr lang="en-US" sz="1000" dirty="0" smtClean="0"/>
              <a:t> made explicit in the text, students generally regard the connection as “truth” rather than as the construction of the writer. The task, then, not only mirrored historians’ thinking, but also offered the opportunity for students to construct the cause-and-effect relationships themselves. </a:t>
            </a:r>
          </a:p>
          <a:p>
            <a:pPr eaLnBrk="1" hangingPunct="1"/>
            <a:r>
              <a:rPr lang="en-US" sz="1000" dirty="0" smtClean="0"/>
              <a:t>The high school teachers have tried out several promising strategies in the classroom, including the ones described above. One of the history teachers engaged in a quasi-experimental study of another history strategy — one he called “The Multiple Gist” strategy. In this strategy, students read one text and summarize it, read another text and incorporate that text into the summary, then read another text and incorporate that text into the summary, and so on. The summary has to stay the same length, essentially, and this forces a student to use words such as </a:t>
            </a:r>
            <a:r>
              <a:rPr lang="en-US" sz="1000" i="1" dirty="0" smtClean="0"/>
              <a:t>similarly</a:t>
            </a:r>
            <a:r>
              <a:rPr lang="en-US" sz="1000" dirty="0" smtClean="0"/>
              <a:t> or </a:t>
            </a:r>
            <a:r>
              <a:rPr lang="en-US" sz="1000" i="1" dirty="0" smtClean="0"/>
              <a:t>in contrast</a:t>
            </a:r>
            <a:r>
              <a:rPr lang="en-US" sz="1000" dirty="0" smtClean="0"/>
              <a:t> when incorporating texts that compare or contrast with each other. His preliminary results reveal that students who learned the multiple-gist strategy wrote longer, more coherent answers to essay questions.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133600" y="1371600"/>
            <a:ext cx="6477000" cy="1752600"/>
          </a:xfrm>
        </p:spPr>
        <p:txBody>
          <a:bodyPr/>
          <a:lstStyle>
            <a:lvl1pPr>
              <a:defRPr sz="5400"/>
            </a:lvl1pPr>
          </a:lstStyle>
          <a:p>
            <a:pPr lvl="0"/>
            <a:r>
              <a:rPr lang="en-US" noProof="0" smtClean="0"/>
              <a:t>Click to edit Master title style</a:t>
            </a:r>
          </a:p>
        </p:txBody>
      </p:sp>
      <p:sp>
        <p:nvSpPr>
          <p:cNvPr id="13315" name="Rectangle 3"/>
          <p:cNvSpPr>
            <a:spLocks noGrp="1" noChangeArrowheads="1"/>
          </p:cNvSpPr>
          <p:nvPr>
            <p:ph type="subTitle" idx="1"/>
          </p:nvPr>
        </p:nvSpPr>
        <p:spPr>
          <a:xfrm>
            <a:off x="2133600" y="3733800"/>
            <a:ext cx="6477000" cy="1981200"/>
          </a:xfrm>
        </p:spPr>
        <p:txBody>
          <a:bodyPr/>
          <a:lstStyle>
            <a:lvl1pPr marL="0" indent="0">
              <a:buFont typeface="Wingdings" charset="0"/>
              <a:buNone/>
              <a:defRPr/>
            </a:lvl1pPr>
          </a:lstStyle>
          <a:p>
            <a:pPr lvl="0"/>
            <a:r>
              <a:rPr lang="en-US" noProof="0" smtClean="0"/>
              <a:t>Click to edit Master subtitle style</a:t>
            </a:r>
          </a:p>
        </p:txBody>
      </p:sp>
      <p:sp>
        <p:nvSpPr>
          <p:cNvPr id="13316" name="Rectangle 4"/>
          <p:cNvSpPr>
            <a:spLocks noGrp="1" noChangeArrowheads="1"/>
          </p:cNvSpPr>
          <p:nvPr>
            <p:ph type="dt" sz="half" idx="2"/>
          </p:nvPr>
        </p:nvSpPr>
        <p:spPr>
          <a:xfrm>
            <a:off x="7086600" y="6248400"/>
            <a:ext cx="1524000" cy="457200"/>
          </a:xfrm>
        </p:spPr>
        <p:txBody>
          <a:bodyPr/>
          <a:lstStyle>
            <a:lvl1pPr>
              <a:defRPr/>
            </a:lvl1pPr>
          </a:lstStyle>
          <a:p>
            <a:endParaRPr lang="en-US"/>
          </a:p>
        </p:txBody>
      </p:sp>
      <p:sp>
        <p:nvSpPr>
          <p:cNvPr id="13317" name="Rectangle 5"/>
          <p:cNvSpPr>
            <a:spLocks noGrp="1" noChangeArrowheads="1"/>
          </p:cNvSpPr>
          <p:nvPr>
            <p:ph type="ftr" sz="quarter" idx="3"/>
          </p:nvPr>
        </p:nvSpPr>
        <p:spPr>
          <a:xfrm>
            <a:off x="3810000" y="6248400"/>
            <a:ext cx="2895600" cy="457200"/>
          </a:xfrm>
        </p:spPr>
        <p:txBody>
          <a:bodyPr/>
          <a:lstStyle>
            <a:lvl1pPr>
              <a:defRPr/>
            </a:lvl1pPr>
          </a:lstStyle>
          <a:p>
            <a:endParaRPr lang="en-US"/>
          </a:p>
        </p:txBody>
      </p:sp>
      <p:sp>
        <p:nvSpPr>
          <p:cNvPr id="13318" name="Rectangle 6"/>
          <p:cNvSpPr>
            <a:spLocks noGrp="1" noChangeArrowheads="1"/>
          </p:cNvSpPr>
          <p:nvPr>
            <p:ph type="sldNum" sz="quarter" idx="4"/>
          </p:nvPr>
        </p:nvSpPr>
        <p:spPr>
          <a:xfrm>
            <a:off x="2209800" y="6248400"/>
            <a:ext cx="1219200" cy="457200"/>
          </a:xfrm>
        </p:spPr>
        <p:txBody>
          <a:bodyPr/>
          <a:lstStyle>
            <a:lvl1pPr>
              <a:defRPr/>
            </a:lvl1pPr>
          </a:lstStyle>
          <a:p>
            <a:fld id="{B9BE83F4-B955-3242-B284-86F1EFF5C400}" type="slidenum">
              <a:rPr lang="en-US"/>
              <a:pPr/>
              <a:t>‹#›</a:t>
            </a:fld>
            <a:endParaRPr lang="en-US"/>
          </a:p>
        </p:txBody>
      </p:sp>
      <p:sp>
        <p:nvSpPr>
          <p:cNvPr id="13319"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20" name="Oval 8"/>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13321" name="Oval 9"/>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13322" name="Oval 10"/>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CB2293-671C-D649-9DED-D499674C0BD3}" type="slidenum">
              <a:rPr lang="en-US"/>
              <a:pPr/>
              <a:t>‹#›</a:t>
            </a:fld>
            <a:endParaRPr lang="en-US"/>
          </a:p>
        </p:txBody>
      </p:sp>
    </p:spTree>
    <p:extLst>
      <p:ext uri="{BB962C8B-B14F-4D97-AF65-F5344CB8AC3E}">
        <p14:creationId xmlns:p14="http://schemas.microsoft.com/office/powerpoint/2010/main" val="170636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0EA27C-328F-3145-A7F5-DB4316D157AB}" type="slidenum">
              <a:rPr lang="en-US"/>
              <a:pPr/>
              <a:t>‹#›</a:t>
            </a:fld>
            <a:endParaRPr lang="en-US"/>
          </a:p>
        </p:txBody>
      </p:sp>
    </p:spTree>
    <p:extLst>
      <p:ext uri="{BB962C8B-B14F-4D97-AF65-F5344CB8AC3E}">
        <p14:creationId xmlns:p14="http://schemas.microsoft.com/office/powerpoint/2010/main" val="3843271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B5314E7-2869-4DF3-93E5-AE9F803887AE}" type="slidenum">
              <a:rPr lang="en-US" altLang="en-US"/>
              <a:pPr>
                <a:defRPr/>
              </a:pPr>
              <a:t>‹#›</a:t>
            </a:fld>
            <a:endParaRPr lang="en-US" altLang="en-US"/>
          </a:p>
        </p:txBody>
      </p:sp>
    </p:spTree>
    <p:extLst>
      <p:ext uri="{BB962C8B-B14F-4D97-AF65-F5344CB8AC3E}">
        <p14:creationId xmlns:p14="http://schemas.microsoft.com/office/powerpoint/2010/main" val="1493611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4E333C1-DAB2-4176-9B56-7349A3BCF161}" type="slidenum">
              <a:rPr lang="en-US" altLang="en-US"/>
              <a:pPr>
                <a:defRPr/>
              </a:pPr>
              <a:t>‹#›</a:t>
            </a:fld>
            <a:endParaRPr lang="en-US" altLang="en-US"/>
          </a:p>
        </p:txBody>
      </p:sp>
    </p:spTree>
    <p:extLst>
      <p:ext uri="{BB962C8B-B14F-4D97-AF65-F5344CB8AC3E}">
        <p14:creationId xmlns:p14="http://schemas.microsoft.com/office/powerpoint/2010/main" val="1191323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332C21-755F-364B-95F1-B5848BA97991}" type="slidenum">
              <a:rPr lang="en-US"/>
              <a:pPr/>
              <a:t>‹#›</a:t>
            </a:fld>
            <a:endParaRPr lang="en-US"/>
          </a:p>
        </p:txBody>
      </p:sp>
    </p:spTree>
    <p:extLst>
      <p:ext uri="{BB962C8B-B14F-4D97-AF65-F5344CB8AC3E}">
        <p14:creationId xmlns:p14="http://schemas.microsoft.com/office/powerpoint/2010/main" val="4065767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BDD36C-422E-4E44-B5D6-5249800B6F7A}" type="slidenum">
              <a:rPr lang="en-US"/>
              <a:pPr/>
              <a:t>‹#›</a:t>
            </a:fld>
            <a:endParaRPr lang="en-US"/>
          </a:p>
        </p:txBody>
      </p:sp>
    </p:spTree>
    <p:extLst>
      <p:ext uri="{BB962C8B-B14F-4D97-AF65-F5344CB8AC3E}">
        <p14:creationId xmlns:p14="http://schemas.microsoft.com/office/powerpoint/2010/main" val="241883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8321E5-F0E4-8341-B565-6878CD3C81CE}" type="slidenum">
              <a:rPr lang="en-US"/>
              <a:pPr/>
              <a:t>‹#›</a:t>
            </a:fld>
            <a:endParaRPr lang="en-US"/>
          </a:p>
        </p:txBody>
      </p:sp>
    </p:spTree>
    <p:extLst>
      <p:ext uri="{BB962C8B-B14F-4D97-AF65-F5344CB8AC3E}">
        <p14:creationId xmlns:p14="http://schemas.microsoft.com/office/powerpoint/2010/main" val="927739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DC51FC4-3095-3B49-BD97-FD57B757D394}" type="slidenum">
              <a:rPr lang="en-US"/>
              <a:pPr/>
              <a:t>‹#›</a:t>
            </a:fld>
            <a:endParaRPr lang="en-US"/>
          </a:p>
        </p:txBody>
      </p:sp>
    </p:spTree>
    <p:extLst>
      <p:ext uri="{BB962C8B-B14F-4D97-AF65-F5344CB8AC3E}">
        <p14:creationId xmlns:p14="http://schemas.microsoft.com/office/powerpoint/2010/main" val="281847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F78CFE-6071-ED4D-B658-CA88B2C5FDEE}" type="slidenum">
              <a:rPr lang="en-US"/>
              <a:pPr/>
              <a:t>‹#›</a:t>
            </a:fld>
            <a:endParaRPr lang="en-US"/>
          </a:p>
        </p:txBody>
      </p:sp>
    </p:spTree>
    <p:extLst>
      <p:ext uri="{BB962C8B-B14F-4D97-AF65-F5344CB8AC3E}">
        <p14:creationId xmlns:p14="http://schemas.microsoft.com/office/powerpoint/2010/main" val="426194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650F8F9-8C9B-EE4E-8DA7-70D7221A378C}" type="slidenum">
              <a:rPr lang="en-US"/>
              <a:pPr/>
              <a:t>‹#›</a:t>
            </a:fld>
            <a:endParaRPr lang="en-US"/>
          </a:p>
        </p:txBody>
      </p:sp>
    </p:spTree>
    <p:extLst>
      <p:ext uri="{BB962C8B-B14F-4D97-AF65-F5344CB8AC3E}">
        <p14:creationId xmlns:p14="http://schemas.microsoft.com/office/powerpoint/2010/main" val="548574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1BFFD7-5E64-5B42-8EB6-FC203510D527}" type="slidenum">
              <a:rPr lang="en-US"/>
              <a:pPr/>
              <a:t>‹#›</a:t>
            </a:fld>
            <a:endParaRPr lang="en-US"/>
          </a:p>
        </p:txBody>
      </p:sp>
    </p:spTree>
    <p:extLst>
      <p:ext uri="{BB962C8B-B14F-4D97-AF65-F5344CB8AC3E}">
        <p14:creationId xmlns:p14="http://schemas.microsoft.com/office/powerpoint/2010/main" val="3930560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BB297B-6857-A443-A425-BFB24C3D7547}" type="slidenum">
              <a:rPr lang="en-US"/>
              <a:pPr/>
              <a:t>‹#›</a:t>
            </a:fld>
            <a:endParaRPr lang="en-US"/>
          </a:p>
        </p:txBody>
      </p:sp>
    </p:spTree>
    <p:extLst>
      <p:ext uri="{BB962C8B-B14F-4D97-AF65-F5344CB8AC3E}">
        <p14:creationId xmlns:p14="http://schemas.microsoft.com/office/powerpoint/2010/main" val="35651837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524000" y="190500"/>
            <a:ext cx="7010400" cy="1527175"/>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2291" name="Rectangle 3"/>
          <p:cNvSpPr>
            <a:spLocks noGrp="1" noChangeArrowheads="1"/>
          </p:cNvSpPr>
          <p:nvPr>
            <p:ph type="body" idx="1"/>
          </p:nvPr>
        </p:nvSpPr>
        <p:spPr bwMode="auto">
          <a:xfrm>
            <a:off x="1524000" y="1905000"/>
            <a:ext cx="70104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292" name="Rectangle 4"/>
          <p:cNvSpPr>
            <a:spLocks noGrp="1" noChangeArrowheads="1"/>
          </p:cNvSpPr>
          <p:nvPr>
            <p:ph type="dt" sz="half" idx="2"/>
          </p:nvPr>
        </p:nvSpPr>
        <p:spPr bwMode="auto">
          <a:xfrm>
            <a:off x="6629400" y="6248400"/>
            <a:ext cx="19050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endParaRPr lang="en-US"/>
          </a:p>
        </p:txBody>
      </p:sp>
      <p:sp>
        <p:nvSpPr>
          <p:cNvPr id="12293"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2294"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fld id="{481ED7E9-F70B-6142-B2C8-205605375837}" type="slidenum">
              <a:rPr lang="en-US"/>
              <a:pPr/>
              <a:t>‹#›</a:t>
            </a:fld>
            <a:endParaRPr lang="en-US"/>
          </a:p>
        </p:txBody>
      </p:sp>
      <p:sp>
        <p:nvSpPr>
          <p:cNvPr id="12295"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296"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12297"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12298"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6" r:id="rId12"/>
    <p:sldLayoutId id="2147483667" r:id="rId13"/>
  </p:sldLayoutIdLst>
  <p:timing>
    <p:tnLst>
      <p:par>
        <p:cTn id="1" dur="indefinite" restart="never" nodeType="tmRoot"/>
      </p:par>
    </p:tnLst>
  </p:timing>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Arial" charset="0"/>
          <a:ea typeface="ＭＳ Ｐゴシック" charset="0"/>
        </a:defRPr>
      </a:lvl2pPr>
      <a:lvl3pPr algn="l" rtl="0" eaLnBrk="1" fontAlgn="base" hangingPunct="1">
        <a:spcBef>
          <a:spcPct val="0"/>
        </a:spcBef>
        <a:spcAft>
          <a:spcPct val="0"/>
        </a:spcAft>
        <a:defRPr sz="4200">
          <a:solidFill>
            <a:schemeClr val="tx2"/>
          </a:solidFill>
          <a:latin typeface="Arial" charset="0"/>
          <a:ea typeface="ＭＳ Ｐゴシック" charset="0"/>
        </a:defRPr>
      </a:lvl3pPr>
      <a:lvl4pPr algn="l" rtl="0" eaLnBrk="1" fontAlgn="base" hangingPunct="1">
        <a:spcBef>
          <a:spcPct val="0"/>
        </a:spcBef>
        <a:spcAft>
          <a:spcPct val="0"/>
        </a:spcAft>
        <a:defRPr sz="4200">
          <a:solidFill>
            <a:schemeClr val="tx2"/>
          </a:solidFill>
          <a:latin typeface="Arial" charset="0"/>
          <a:ea typeface="ＭＳ Ｐゴシック" charset="0"/>
        </a:defRPr>
      </a:lvl4pPr>
      <a:lvl5pPr algn="l" rtl="0" eaLnBrk="1" fontAlgn="base" hangingPunct="1">
        <a:spcBef>
          <a:spcPct val="0"/>
        </a:spcBef>
        <a:spcAft>
          <a:spcPct val="0"/>
        </a:spcAft>
        <a:defRPr sz="4200">
          <a:solidFill>
            <a:schemeClr val="tx2"/>
          </a:solidFill>
          <a:latin typeface="Arial" charset="0"/>
          <a:ea typeface="ＭＳ Ｐゴシック" charset="0"/>
        </a:defRPr>
      </a:lvl5pPr>
      <a:lvl6pPr marL="457200" algn="l" rtl="0" eaLnBrk="1" fontAlgn="base" hangingPunct="1">
        <a:spcBef>
          <a:spcPct val="0"/>
        </a:spcBef>
        <a:spcAft>
          <a:spcPct val="0"/>
        </a:spcAft>
        <a:defRPr sz="4200">
          <a:solidFill>
            <a:schemeClr val="tx2"/>
          </a:solidFill>
          <a:latin typeface="Arial" charset="0"/>
          <a:ea typeface="ＭＳ Ｐゴシック" charset="0"/>
        </a:defRPr>
      </a:lvl6pPr>
      <a:lvl7pPr marL="914400" algn="l" rtl="0" eaLnBrk="1" fontAlgn="base" hangingPunct="1">
        <a:spcBef>
          <a:spcPct val="0"/>
        </a:spcBef>
        <a:spcAft>
          <a:spcPct val="0"/>
        </a:spcAft>
        <a:defRPr sz="4200">
          <a:solidFill>
            <a:schemeClr val="tx2"/>
          </a:solidFill>
          <a:latin typeface="Arial" charset="0"/>
          <a:ea typeface="ＭＳ Ｐゴシック" charset="0"/>
        </a:defRPr>
      </a:lvl7pPr>
      <a:lvl8pPr marL="1371600" algn="l" rtl="0" eaLnBrk="1" fontAlgn="base" hangingPunct="1">
        <a:spcBef>
          <a:spcPct val="0"/>
        </a:spcBef>
        <a:spcAft>
          <a:spcPct val="0"/>
        </a:spcAft>
        <a:defRPr sz="4200">
          <a:solidFill>
            <a:schemeClr val="tx2"/>
          </a:solidFill>
          <a:latin typeface="Arial" charset="0"/>
          <a:ea typeface="ＭＳ Ｐゴシック" charset="0"/>
        </a:defRPr>
      </a:lvl8pPr>
      <a:lvl9pPr marL="1828800" algn="l" rtl="0" eaLnBrk="1" fontAlgn="base" hangingPunct="1">
        <a:spcBef>
          <a:spcPct val="0"/>
        </a:spcBef>
        <a:spcAft>
          <a:spcPct val="0"/>
        </a:spcAft>
        <a:defRPr sz="4200">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lr>
          <a:schemeClr val="tx1"/>
        </a:buClr>
        <a:buSzPct val="70000"/>
        <a:buFont typeface="Wingdings" charset="0"/>
        <a:buChar char="¢"/>
        <a:defRPr sz="30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charset="0"/>
        <a:buChar char="l"/>
        <a:defRPr sz="2800">
          <a:solidFill>
            <a:schemeClr val="tx2"/>
          </a:solidFill>
          <a:latin typeface="+mn-lt"/>
          <a:ea typeface="+mn-ea"/>
        </a:defRPr>
      </a:lvl2pPr>
      <a:lvl3pPr marL="1143000" indent="-228600" algn="l" rtl="0" eaLnBrk="1" fontAlgn="base" hangingPunct="1">
        <a:spcBef>
          <a:spcPct val="20000"/>
        </a:spcBef>
        <a:spcAft>
          <a:spcPct val="0"/>
        </a:spcAft>
        <a:buClr>
          <a:schemeClr val="accent2"/>
        </a:buClr>
        <a:buChar char="•"/>
        <a:defRPr sz="2400">
          <a:solidFill>
            <a:schemeClr val="tx2"/>
          </a:solidFill>
          <a:latin typeface="+mn-lt"/>
          <a:ea typeface="+mn-ea"/>
        </a:defRPr>
      </a:lvl3pPr>
      <a:lvl4pPr marL="1600200" indent="-228600" algn="l" rtl="0" eaLnBrk="1" fontAlgn="base" hangingPunct="1">
        <a:spcBef>
          <a:spcPct val="20000"/>
        </a:spcBef>
        <a:spcAft>
          <a:spcPct val="0"/>
        </a:spcAft>
        <a:buClr>
          <a:schemeClr val="tx1"/>
        </a:buClr>
        <a:buChar char="•"/>
        <a:defRPr sz="2000">
          <a:solidFill>
            <a:schemeClr val="tx2"/>
          </a:solidFill>
          <a:latin typeface="+mn-lt"/>
          <a:ea typeface="+mn-ea"/>
        </a:defRPr>
      </a:lvl4pPr>
      <a:lvl5pPr marL="2057400" indent="-228600" algn="l" rtl="0" eaLnBrk="1" fontAlgn="base" hangingPunct="1">
        <a:spcBef>
          <a:spcPct val="20000"/>
        </a:spcBef>
        <a:spcAft>
          <a:spcPct val="0"/>
        </a:spcAft>
        <a:buChar char="•"/>
        <a:defRPr sz="2000">
          <a:solidFill>
            <a:schemeClr val="tx2"/>
          </a:solidFill>
          <a:latin typeface="+mn-lt"/>
          <a:ea typeface="+mn-ea"/>
        </a:defRPr>
      </a:lvl5pPr>
      <a:lvl6pPr marL="2514600" indent="-228600" algn="l" rtl="0" eaLnBrk="1" fontAlgn="base" hangingPunct="1">
        <a:spcBef>
          <a:spcPct val="20000"/>
        </a:spcBef>
        <a:spcAft>
          <a:spcPct val="0"/>
        </a:spcAft>
        <a:buChar char="•"/>
        <a:defRPr sz="2000">
          <a:solidFill>
            <a:schemeClr val="tx2"/>
          </a:solidFill>
          <a:latin typeface="+mn-lt"/>
          <a:ea typeface="+mn-ea"/>
        </a:defRPr>
      </a:lvl6pPr>
      <a:lvl7pPr marL="2971800" indent="-228600" algn="l" rtl="0" eaLnBrk="1" fontAlgn="base" hangingPunct="1">
        <a:spcBef>
          <a:spcPct val="20000"/>
        </a:spcBef>
        <a:spcAft>
          <a:spcPct val="0"/>
        </a:spcAft>
        <a:buChar char="•"/>
        <a:defRPr sz="2000">
          <a:solidFill>
            <a:schemeClr val="tx2"/>
          </a:solidFill>
          <a:latin typeface="+mn-lt"/>
          <a:ea typeface="+mn-ea"/>
        </a:defRPr>
      </a:lvl7pPr>
      <a:lvl8pPr marL="3429000" indent="-228600" algn="l" rtl="0" eaLnBrk="1" fontAlgn="base" hangingPunct="1">
        <a:spcBef>
          <a:spcPct val="20000"/>
        </a:spcBef>
        <a:spcAft>
          <a:spcPct val="0"/>
        </a:spcAft>
        <a:buChar char="•"/>
        <a:defRPr sz="2000">
          <a:solidFill>
            <a:schemeClr val="tx2"/>
          </a:solidFill>
          <a:latin typeface="+mn-lt"/>
          <a:ea typeface="+mn-ea"/>
        </a:defRPr>
      </a:lvl8pPr>
      <a:lvl9pPr marL="3886200" indent="-228600" algn="l" rtl="0" eaLnBrk="1" fontAlgn="base" hangingPunct="1">
        <a:spcBef>
          <a:spcPct val="20000"/>
        </a:spcBef>
        <a:spcAft>
          <a:spcPct val="0"/>
        </a:spcAft>
        <a:buChar char="•"/>
        <a:defRPr sz="2000">
          <a:solidFill>
            <a:schemeClr val="tx2"/>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hynd@uic.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938604"/>
            <a:ext cx="6477000" cy="2795196"/>
          </a:xfrm>
        </p:spPr>
        <p:txBody>
          <a:bodyPr/>
          <a:lstStyle/>
          <a:p>
            <a:r>
              <a:rPr lang="en-US" sz="4800" dirty="0" smtClean="0"/>
              <a:t>Helping College Students Succeed:  A Look at Disciplinary Literacy</a:t>
            </a:r>
            <a:endParaRPr lang="en-US" sz="4800" dirty="0"/>
          </a:p>
        </p:txBody>
      </p:sp>
      <p:sp>
        <p:nvSpPr>
          <p:cNvPr id="3" name="Subtitle 2"/>
          <p:cNvSpPr>
            <a:spLocks noGrp="1"/>
          </p:cNvSpPr>
          <p:nvPr>
            <p:ph type="subTitle" idx="1"/>
          </p:nvPr>
        </p:nvSpPr>
        <p:spPr>
          <a:xfrm>
            <a:off x="2133600" y="3733800"/>
            <a:ext cx="6477000" cy="2321312"/>
          </a:xfrm>
        </p:spPr>
        <p:txBody>
          <a:bodyPr/>
          <a:lstStyle/>
          <a:p>
            <a:r>
              <a:rPr lang="en-US" dirty="0" smtClean="0"/>
              <a:t>Cynthia Shanahan</a:t>
            </a:r>
          </a:p>
          <a:p>
            <a:r>
              <a:rPr lang="en-US" dirty="0" smtClean="0"/>
              <a:t>Professor Emerita</a:t>
            </a:r>
          </a:p>
          <a:p>
            <a:r>
              <a:rPr lang="en-US" dirty="0" smtClean="0"/>
              <a:t>University of Illinois at Chicago</a:t>
            </a:r>
          </a:p>
          <a:p>
            <a:r>
              <a:rPr lang="en-US" dirty="0" err="1" smtClean="0"/>
              <a:t>chynd@uic.edu</a:t>
            </a:r>
            <a:endParaRPr lang="en-US" dirty="0"/>
          </a:p>
        </p:txBody>
      </p:sp>
    </p:spTree>
    <p:extLst>
      <p:ext uri="{BB962C8B-B14F-4D97-AF65-F5344CB8AC3E}">
        <p14:creationId xmlns:p14="http://schemas.microsoft.com/office/powerpoint/2010/main" val="2247892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Evidence </a:t>
            </a:r>
            <a:endParaRPr lang="en-US" dirty="0"/>
          </a:p>
        </p:txBody>
      </p:sp>
      <p:sp>
        <p:nvSpPr>
          <p:cNvPr id="3" name="Content Placeholder 2"/>
          <p:cNvSpPr>
            <a:spLocks noGrp="1"/>
          </p:cNvSpPr>
          <p:nvPr>
            <p:ph idx="1"/>
          </p:nvPr>
        </p:nvSpPr>
        <p:spPr>
          <a:xfrm>
            <a:off x="1600200" y="1371600"/>
            <a:ext cx="7010400" cy="4953000"/>
          </a:xfrm>
        </p:spPr>
        <p:txBody>
          <a:bodyPr/>
          <a:lstStyle/>
          <a:p>
            <a:r>
              <a:rPr lang="en-US" sz="2400" dirty="0" smtClean="0"/>
              <a:t>Suggests that we need to focus more on the differences across disciplines rather than their similarities.</a:t>
            </a:r>
          </a:p>
          <a:p>
            <a:r>
              <a:rPr lang="en-US" sz="2400" dirty="0" smtClean="0"/>
              <a:t>Evidence comes from</a:t>
            </a:r>
          </a:p>
          <a:p>
            <a:pPr lvl="1"/>
            <a:r>
              <a:rPr lang="en-US" sz="2400" dirty="0" smtClean="0"/>
              <a:t>Expert studies, Expert-Novice studies, and Expert-Expert studies (Bazerman, Shanahan and Shanahan, Wineburg, etc.) </a:t>
            </a:r>
          </a:p>
          <a:p>
            <a:pPr lvl="1"/>
            <a:r>
              <a:rPr lang="en-US" sz="2400" dirty="0" smtClean="0"/>
              <a:t>Functional Linguistics (Schleppegrell, Halliday)</a:t>
            </a:r>
          </a:p>
          <a:p>
            <a:pPr lvl="1"/>
            <a:r>
              <a:rPr lang="en-US" sz="2400" dirty="0" smtClean="0"/>
              <a:t>Instructional research(Hynd-Shanahan et al, Moje, Greenleaf, De la Paz, etc.)</a:t>
            </a:r>
            <a:endParaRPr lang="en-US" sz="2400" dirty="0"/>
          </a:p>
        </p:txBody>
      </p:sp>
    </p:spTree>
    <p:extLst>
      <p:ext uri="{BB962C8B-B14F-4D97-AF65-F5344CB8AC3E}">
        <p14:creationId xmlns:p14="http://schemas.microsoft.com/office/powerpoint/2010/main" val="2116946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disciplines different? Four examples</a:t>
            </a:r>
            <a:endParaRPr lang="en-US" dirty="0"/>
          </a:p>
        </p:txBody>
      </p:sp>
      <p:sp>
        <p:nvSpPr>
          <p:cNvPr id="3" name="Content Placeholder 2"/>
          <p:cNvSpPr>
            <a:spLocks noGrp="1"/>
          </p:cNvSpPr>
          <p:nvPr>
            <p:ph idx="1"/>
          </p:nvPr>
        </p:nvSpPr>
        <p:spPr/>
        <p:txBody>
          <a:bodyPr/>
          <a:lstStyle/>
          <a:p>
            <a:r>
              <a:rPr lang="en-US" dirty="0" smtClean="0"/>
              <a:t>Purpose and source of information</a:t>
            </a:r>
          </a:p>
          <a:p>
            <a:r>
              <a:rPr lang="en-US" dirty="0" smtClean="0"/>
              <a:t>Author (and his circumstances) as an interpretive tool</a:t>
            </a:r>
          </a:p>
          <a:p>
            <a:r>
              <a:rPr lang="en-US" dirty="0" smtClean="0"/>
              <a:t>Role of graphics</a:t>
            </a:r>
          </a:p>
          <a:p>
            <a:r>
              <a:rPr lang="en-US" dirty="0" smtClean="0"/>
              <a:t>Types of vocabulary</a:t>
            </a:r>
          </a:p>
          <a:p>
            <a:endParaRPr lang="en-US" dirty="0"/>
          </a:p>
        </p:txBody>
      </p:sp>
    </p:spTree>
    <p:extLst>
      <p:ext uri="{BB962C8B-B14F-4D97-AF65-F5344CB8AC3E}">
        <p14:creationId xmlns:p14="http://schemas.microsoft.com/office/powerpoint/2010/main" val="709332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source:  History</a:t>
            </a:r>
            <a:endParaRPr lang="en-US" dirty="0"/>
          </a:p>
        </p:txBody>
      </p:sp>
      <p:sp>
        <p:nvSpPr>
          <p:cNvPr id="3" name="Content Placeholder 2"/>
          <p:cNvSpPr>
            <a:spLocks noGrp="1"/>
          </p:cNvSpPr>
          <p:nvPr>
            <p:ph idx="1"/>
          </p:nvPr>
        </p:nvSpPr>
        <p:spPr/>
        <p:txBody>
          <a:bodyPr/>
          <a:lstStyle/>
          <a:p>
            <a:r>
              <a:rPr lang="en-US" dirty="0" smtClean="0"/>
              <a:t>To </a:t>
            </a:r>
            <a:r>
              <a:rPr lang="en-US" dirty="0"/>
              <a:t>create </a:t>
            </a:r>
            <a:r>
              <a:rPr lang="en-US" i="1" dirty="0"/>
              <a:t>interpretations</a:t>
            </a:r>
            <a:r>
              <a:rPr lang="en-US" dirty="0"/>
              <a:t> of the past based upon multiple, often conflicting evidence from the historical record and the writings of other historians. </a:t>
            </a:r>
          </a:p>
          <a:p>
            <a:pPr lvl="1"/>
            <a:r>
              <a:rPr lang="en-US" dirty="0"/>
              <a:t>They don’t believe they are creating “Truths;” rather, they try to create </a:t>
            </a:r>
            <a:r>
              <a:rPr lang="en-US" b="1" i="1" dirty="0"/>
              <a:t>plausible</a:t>
            </a:r>
            <a:r>
              <a:rPr lang="en-US" dirty="0"/>
              <a:t> </a:t>
            </a:r>
            <a:r>
              <a:rPr lang="en-US" dirty="0" smtClean="0"/>
              <a:t>accounts and interpretations of the past </a:t>
            </a:r>
            <a:r>
              <a:rPr lang="en-US" dirty="0"/>
              <a:t>based upon the evidence.</a:t>
            </a:r>
          </a:p>
          <a:p>
            <a:endParaRPr lang="en-US" dirty="0"/>
          </a:p>
        </p:txBody>
      </p:sp>
    </p:spTree>
    <p:extLst>
      <p:ext uri="{BB962C8B-B14F-4D97-AF65-F5344CB8AC3E}">
        <p14:creationId xmlns:p14="http://schemas.microsoft.com/office/powerpoint/2010/main" val="2123647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source:  Science</a:t>
            </a:r>
            <a:endParaRPr lang="en-US" dirty="0"/>
          </a:p>
        </p:txBody>
      </p:sp>
      <p:sp>
        <p:nvSpPr>
          <p:cNvPr id="3" name="Content Placeholder 2"/>
          <p:cNvSpPr>
            <a:spLocks noGrp="1"/>
          </p:cNvSpPr>
          <p:nvPr>
            <p:ph idx="1"/>
          </p:nvPr>
        </p:nvSpPr>
        <p:spPr>
          <a:xfrm>
            <a:off x="1524000" y="1524000"/>
            <a:ext cx="6858000" cy="4724400"/>
          </a:xfrm>
        </p:spPr>
        <p:txBody>
          <a:bodyPr/>
          <a:lstStyle/>
          <a:p>
            <a:r>
              <a:rPr lang="en-US" sz="2400" dirty="0" smtClean="0"/>
              <a:t>To create </a:t>
            </a:r>
            <a:r>
              <a:rPr lang="en-US" sz="2400" dirty="0"/>
              <a:t>knowledge about the world through systematic observation and </a:t>
            </a:r>
            <a:r>
              <a:rPr lang="en-US" sz="2400" dirty="0" smtClean="0"/>
              <a:t>experimentation of the natural world.</a:t>
            </a:r>
            <a:endParaRPr lang="en-US" sz="2400" dirty="0"/>
          </a:p>
          <a:p>
            <a:r>
              <a:rPr lang="en-US" sz="2400" dirty="0" smtClean="0"/>
              <a:t>To accurately </a:t>
            </a:r>
            <a:r>
              <a:rPr lang="en-US" sz="2400" dirty="0"/>
              <a:t>use research methodology to get precise results in order use findings to solve real-world </a:t>
            </a:r>
            <a:r>
              <a:rPr lang="en-US" sz="2400" dirty="0" smtClean="0"/>
              <a:t>problems.</a:t>
            </a:r>
          </a:p>
          <a:p>
            <a:r>
              <a:rPr lang="en-US" sz="2400" dirty="0" smtClean="0"/>
              <a:t>To accurately describe processes. (Scientists need to engage in replication).</a:t>
            </a:r>
            <a:endParaRPr lang="en-US" sz="2400" dirty="0"/>
          </a:p>
          <a:p>
            <a:r>
              <a:rPr lang="en-US" sz="2400" dirty="0" smtClean="0"/>
              <a:t>To determine </a:t>
            </a:r>
            <a:r>
              <a:rPr lang="en-US" sz="2400" dirty="0"/>
              <a:t>the </a:t>
            </a:r>
            <a:r>
              <a:rPr lang="en-US" sz="2400" b="1" i="1" dirty="0"/>
              <a:t>probability</a:t>
            </a:r>
            <a:r>
              <a:rPr lang="en-US" sz="2400" i="1" dirty="0"/>
              <a:t> </a:t>
            </a:r>
            <a:r>
              <a:rPr lang="en-US" sz="2400" dirty="0"/>
              <a:t>of the same results given the same circumstances.</a:t>
            </a:r>
          </a:p>
          <a:p>
            <a:endParaRPr lang="en-US" dirty="0"/>
          </a:p>
          <a:p>
            <a:endParaRPr lang="en-US" dirty="0"/>
          </a:p>
        </p:txBody>
      </p:sp>
    </p:spTree>
    <p:extLst>
      <p:ext uri="{BB962C8B-B14F-4D97-AF65-F5344CB8AC3E}">
        <p14:creationId xmlns:p14="http://schemas.microsoft.com/office/powerpoint/2010/main" val="193966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source: Mathematics</a:t>
            </a:r>
            <a:endParaRPr lang="en-US" dirty="0"/>
          </a:p>
        </p:txBody>
      </p:sp>
      <p:sp>
        <p:nvSpPr>
          <p:cNvPr id="3" name="Content Placeholder 2"/>
          <p:cNvSpPr>
            <a:spLocks noGrp="1"/>
          </p:cNvSpPr>
          <p:nvPr>
            <p:ph idx="1"/>
          </p:nvPr>
        </p:nvSpPr>
        <p:spPr/>
        <p:txBody>
          <a:bodyPr/>
          <a:lstStyle/>
          <a:p>
            <a:r>
              <a:rPr lang="en-US" dirty="0" smtClean="0"/>
              <a:t>To solve practical and theoretical problems using principles of logic and systematic reason—The source is this reasoning.</a:t>
            </a:r>
          </a:p>
          <a:p>
            <a:r>
              <a:rPr lang="en-US" dirty="0" smtClean="0"/>
              <a:t>To create a </a:t>
            </a:r>
            <a:r>
              <a:rPr lang="en-US" b="1" i="1" dirty="0" smtClean="0"/>
              <a:t>Truth</a:t>
            </a:r>
            <a:r>
              <a:rPr lang="en-US" dirty="0" smtClean="0"/>
              <a:t>:  To find the complete answer without error. </a:t>
            </a:r>
          </a:p>
          <a:p>
            <a:pPr marL="0" indent="0">
              <a:buNone/>
            </a:pPr>
            <a:r>
              <a:rPr lang="en-US" dirty="0" smtClean="0"/>
              <a:t> </a:t>
            </a:r>
            <a:endParaRPr lang="en-US" dirty="0"/>
          </a:p>
        </p:txBody>
      </p:sp>
    </p:spTree>
    <p:extLst>
      <p:ext uri="{BB962C8B-B14F-4D97-AF65-F5344CB8AC3E}">
        <p14:creationId xmlns:p14="http://schemas.microsoft.com/office/powerpoint/2010/main" val="1518550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Source:  English</a:t>
            </a:r>
            <a:endParaRPr lang="en-US" dirty="0"/>
          </a:p>
        </p:txBody>
      </p:sp>
      <p:sp>
        <p:nvSpPr>
          <p:cNvPr id="3" name="Content Placeholder 2"/>
          <p:cNvSpPr>
            <a:spLocks noGrp="1"/>
          </p:cNvSpPr>
          <p:nvPr>
            <p:ph idx="1"/>
          </p:nvPr>
        </p:nvSpPr>
        <p:spPr/>
        <p:txBody>
          <a:bodyPr/>
          <a:lstStyle/>
          <a:p>
            <a:r>
              <a:rPr lang="en-US" dirty="0" smtClean="0"/>
              <a:t>To illuminate the human condition through creation of artificial worlds that exist in their imaginations.</a:t>
            </a:r>
          </a:p>
          <a:p>
            <a:r>
              <a:rPr lang="en-US" dirty="0" smtClean="0"/>
              <a:t>They strive to create </a:t>
            </a:r>
            <a:r>
              <a:rPr lang="en-US" b="1" i="1" dirty="0" smtClean="0"/>
              <a:t>insights. </a:t>
            </a:r>
            <a:r>
              <a:rPr lang="en-US" dirty="0" smtClean="0"/>
              <a:t>That is, they want to create possibilities of meaningful connections with readers that say something about the human condition. </a:t>
            </a:r>
            <a:endParaRPr lang="en-US" i="1" dirty="0"/>
          </a:p>
        </p:txBody>
      </p:sp>
    </p:spTree>
    <p:extLst>
      <p:ext uri="{BB962C8B-B14F-4D97-AF65-F5344CB8AC3E}">
        <p14:creationId xmlns:p14="http://schemas.microsoft.com/office/powerpoint/2010/main" val="784320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as an Interpretive Tool</a:t>
            </a:r>
            <a:endParaRPr lang="en-US" dirty="0"/>
          </a:p>
        </p:txBody>
      </p:sp>
      <p:cxnSp>
        <p:nvCxnSpPr>
          <p:cNvPr id="4" name="Straight Connector 3"/>
          <p:cNvCxnSpPr/>
          <p:nvPr/>
        </p:nvCxnSpPr>
        <p:spPr bwMode="auto">
          <a:xfrm>
            <a:off x="990600" y="3390900"/>
            <a:ext cx="7239000" cy="76200"/>
          </a:xfrm>
          <a:prstGeom prst="line">
            <a:avLst/>
          </a:prstGeom>
          <a:solidFill>
            <a:schemeClr val="accent1"/>
          </a:solidFill>
          <a:ln w="222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5" name="TextBox 4"/>
          <p:cNvSpPr txBox="1"/>
          <p:nvPr/>
        </p:nvSpPr>
        <p:spPr>
          <a:xfrm>
            <a:off x="381000" y="2553642"/>
            <a:ext cx="2286000" cy="461665"/>
          </a:xfrm>
          <a:prstGeom prst="rect">
            <a:avLst/>
          </a:prstGeom>
          <a:noFill/>
        </p:spPr>
        <p:txBody>
          <a:bodyPr wrap="square" rtlCol="0">
            <a:spAutoFit/>
          </a:bodyPr>
          <a:lstStyle/>
          <a:p>
            <a:r>
              <a:rPr lang="en-US" sz="2400" b="1" dirty="0" smtClean="0"/>
              <a:t>Important</a:t>
            </a:r>
            <a:endParaRPr lang="en-US" sz="2400" b="1" dirty="0"/>
          </a:p>
        </p:txBody>
      </p:sp>
      <p:sp>
        <p:nvSpPr>
          <p:cNvPr id="6" name="TextBox 5"/>
          <p:cNvSpPr txBox="1"/>
          <p:nvPr/>
        </p:nvSpPr>
        <p:spPr>
          <a:xfrm>
            <a:off x="7086600" y="2415143"/>
            <a:ext cx="1676400" cy="830997"/>
          </a:xfrm>
          <a:prstGeom prst="rect">
            <a:avLst/>
          </a:prstGeom>
          <a:noFill/>
        </p:spPr>
        <p:txBody>
          <a:bodyPr wrap="square" rtlCol="0">
            <a:spAutoFit/>
          </a:bodyPr>
          <a:lstStyle/>
          <a:p>
            <a:r>
              <a:rPr lang="en-US" sz="2400" b="1" dirty="0" smtClean="0"/>
              <a:t>Not important</a:t>
            </a:r>
            <a:endParaRPr lang="en-US" sz="2400" b="1" dirty="0"/>
          </a:p>
        </p:txBody>
      </p:sp>
      <p:cxnSp>
        <p:nvCxnSpPr>
          <p:cNvPr id="8" name="Straight Connector 7"/>
          <p:cNvCxnSpPr/>
          <p:nvPr/>
        </p:nvCxnSpPr>
        <p:spPr bwMode="auto">
          <a:xfrm>
            <a:off x="8229600" y="3429000"/>
            <a:ext cx="0" cy="46844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0" name="Straight Connector 9"/>
          <p:cNvCxnSpPr/>
          <p:nvPr/>
        </p:nvCxnSpPr>
        <p:spPr bwMode="auto">
          <a:xfrm>
            <a:off x="4495800" y="3429000"/>
            <a:ext cx="0" cy="46844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p:cNvCxnSpPr/>
          <p:nvPr/>
        </p:nvCxnSpPr>
        <p:spPr bwMode="auto">
          <a:xfrm>
            <a:off x="990600" y="3390900"/>
            <a:ext cx="0" cy="50654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3" name="TextBox 12"/>
          <p:cNvSpPr txBox="1"/>
          <p:nvPr/>
        </p:nvSpPr>
        <p:spPr>
          <a:xfrm>
            <a:off x="533400" y="3897441"/>
            <a:ext cx="1676400" cy="830997"/>
          </a:xfrm>
          <a:prstGeom prst="rect">
            <a:avLst/>
          </a:prstGeom>
          <a:noFill/>
        </p:spPr>
        <p:txBody>
          <a:bodyPr wrap="square" rtlCol="0">
            <a:spAutoFit/>
          </a:bodyPr>
          <a:lstStyle/>
          <a:p>
            <a:r>
              <a:rPr lang="en-US" sz="2400" b="1" dirty="0" smtClean="0"/>
              <a:t>History</a:t>
            </a:r>
          </a:p>
          <a:p>
            <a:r>
              <a:rPr lang="en-US" sz="2400" b="1" dirty="0" smtClean="0"/>
              <a:t>English</a:t>
            </a:r>
            <a:endParaRPr lang="en-US" sz="2400" b="1" dirty="0"/>
          </a:p>
        </p:txBody>
      </p:sp>
      <p:sp>
        <p:nvSpPr>
          <p:cNvPr id="14" name="TextBox 13"/>
          <p:cNvSpPr txBox="1"/>
          <p:nvPr/>
        </p:nvSpPr>
        <p:spPr>
          <a:xfrm>
            <a:off x="7467600" y="4042237"/>
            <a:ext cx="1293055" cy="830997"/>
          </a:xfrm>
          <a:prstGeom prst="rect">
            <a:avLst/>
          </a:prstGeom>
          <a:noFill/>
        </p:spPr>
        <p:txBody>
          <a:bodyPr wrap="square" rtlCol="0">
            <a:spAutoFit/>
          </a:bodyPr>
          <a:lstStyle/>
          <a:p>
            <a:r>
              <a:rPr lang="en-US" sz="2400" b="1" dirty="0" smtClean="0"/>
              <a:t>Math</a:t>
            </a:r>
          </a:p>
          <a:p>
            <a:r>
              <a:rPr lang="en-US" sz="2400" b="1" dirty="0" smtClean="0"/>
              <a:t>English</a:t>
            </a:r>
            <a:endParaRPr lang="en-US" sz="2400" b="1" dirty="0"/>
          </a:p>
        </p:txBody>
      </p:sp>
      <p:sp>
        <p:nvSpPr>
          <p:cNvPr id="15" name="TextBox 14"/>
          <p:cNvSpPr txBox="1"/>
          <p:nvPr/>
        </p:nvSpPr>
        <p:spPr>
          <a:xfrm>
            <a:off x="3810000" y="4042237"/>
            <a:ext cx="1447800" cy="461665"/>
          </a:xfrm>
          <a:prstGeom prst="rect">
            <a:avLst/>
          </a:prstGeom>
          <a:noFill/>
        </p:spPr>
        <p:txBody>
          <a:bodyPr wrap="square" rtlCol="0">
            <a:spAutoFit/>
          </a:bodyPr>
          <a:lstStyle/>
          <a:p>
            <a:r>
              <a:rPr lang="en-US" sz="2400" b="1" dirty="0" smtClean="0"/>
              <a:t>Science</a:t>
            </a:r>
            <a:endParaRPr lang="en-US" sz="2400" b="1" dirty="0"/>
          </a:p>
        </p:txBody>
      </p:sp>
    </p:spTree>
    <p:extLst>
      <p:ext uri="{BB962C8B-B14F-4D97-AF65-F5344CB8AC3E}">
        <p14:creationId xmlns:p14="http://schemas.microsoft.com/office/powerpoint/2010/main" val="1782733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as Interpretive Tool:  History</a:t>
            </a:r>
            <a:endParaRPr lang="en-US" dirty="0"/>
          </a:p>
        </p:txBody>
      </p:sp>
      <p:sp>
        <p:nvSpPr>
          <p:cNvPr id="3" name="Content Placeholder 2"/>
          <p:cNvSpPr>
            <a:spLocks noGrp="1"/>
          </p:cNvSpPr>
          <p:nvPr>
            <p:ph idx="1"/>
          </p:nvPr>
        </p:nvSpPr>
        <p:spPr>
          <a:xfrm>
            <a:off x="1524000" y="1717675"/>
            <a:ext cx="7010400" cy="4759325"/>
          </a:xfrm>
        </p:spPr>
        <p:txBody>
          <a:bodyPr/>
          <a:lstStyle/>
          <a:p>
            <a:r>
              <a:rPr lang="en-US" sz="2800" dirty="0" smtClean="0"/>
              <a:t>Knowing the source (the author and his/her political stance or cultural influences) helps determine perspective</a:t>
            </a:r>
          </a:p>
          <a:p>
            <a:r>
              <a:rPr lang="en-US" sz="2800" dirty="0" smtClean="0"/>
              <a:t>Knowing the time period in which something takes place and the reasons for writing places the text in an appropriate historical context. </a:t>
            </a:r>
          </a:p>
          <a:p>
            <a:r>
              <a:rPr lang="en-US" sz="2800" dirty="0" smtClean="0"/>
              <a:t>Historians use  these understandings in reading to verify (or trouble) that perspective.</a:t>
            </a:r>
          </a:p>
          <a:p>
            <a:endParaRPr lang="en-US" dirty="0"/>
          </a:p>
        </p:txBody>
      </p:sp>
    </p:spTree>
    <p:extLst>
      <p:ext uri="{BB962C8B-B14F-4D97-AF65-F5344CB8AC3E}">
        <p14:creationId xmlns:p14="http://schemas.microsoft.com/office/powerpoint/2010/main" val="798609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as Interpretive Tool:  History</a:t>
            </a:r>
            <a:endParaRPr lang="en-US" dirty="0"/>
          </a:p>
        </p:txBody>
      </p:sp>
      <p:sp>
        <p:nvSpPr>
          <p:cNvPr id="3" name="Content Placeholder 2"/>
          <p:cNvSpPr>
            <a:spLocks noGrp="1"/>
          </p:cNvSpPr>
          <p:nvPr>
            <p:ph idx="1"/>
          </p:nvPr>
        </p:nvSpPr>
        <p:spPr>
          <a:xfrm>
            <a:off x="1524000" y="1717675"/>
            <a:ext cx="7162800" cy="4343400"/>
          </a:xfrm>
        </p:spPr>
        <p:txBody>
          <a:bodyPr/>
          <a:lstStyle/>
          <a:p>
            <a:pPr marL="0" indent="0">
              <a:buNone/>
            </a:pPr>
            <a:r>
              <a:rPr lang="en-US" altLang="en-US" sz="3200" i="1" dirty="0">
                <a:latin typeface="Times New Roman" charset="0"/>
              </a:rPr>
              <a:t>I saw, oh…I don’t know him very well, but he [the author] is part of a right wing group of southern conservatives who is a secessionist.  I’m not sure that the best model for thinking about Lincoln as a president is one that comes from a racist.  So I have my critical eyes up a little bit, so it’s a bit of a stretch to be friendly to, so I wanted to make sure to read it fairly.</a:t>
            </a:r>
          </a:p>
          <a:p>
            <a:pPr marL="0" indent="0">
              <a:buNone/>
            </a:pPr>
            <a:endParaRPr lang="en-US" dirty="0"/>
          </a:p>
        </p:txBody>
      </p:sp>
    </p:spTree>
    <p:extLst>
      <p:ext uri="{BB962C8B-B14F-4D97-AF65-F5344CB8AC3E}">
        <p14:creationId xmlns:p14="http://schemas.microsoft.com/office/powerpoint/2010/main" val="712498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as Interpretive Tool:  Science</a:t>
            </a:r>
            <a:endParaRPr lang="en-US" dirty="0"/>
          </a:p>
        </p:txBody>
      </p:sp>
      <p:sp>
        <p:nvSpPr>
          <p:cNvPr id="3" name="Content Placeholder 2"/>
          <p:cNvSpPr>
            <a:spLocks noGrp="1"/>
          </p:cNvSpPr>
          <p:nvPr>
            <p:ph idx="1"/>
          </p:nvPr>
        </p:nvSpPr>
        <p:spPr>
          <a:xfrm>
            <a:off x="1524000" y="1717675"/>
            <a:ext cx="7010400" cy="4835525"/>
          </a:xfrm>
        </p:spPr>
        <p:txBody>
          <a:bodyPr/>
          <a:lstStyle/>
          <a:p>
            <a:r>
              <a:rPr lang="en-US" sz="2400" dirty="0" smtClean="0"/>
              <a:t>Authorship and source important only if it helps readers decide if a text is worth reading.  Try not to attend to these things when reading.</a:t>
            </a:r>
          </a:p>
          <a:p>
            <a:r>
              <a:rPr lang="en-US" sz="2400" dirty="0" smtClean="0"/>
              <a:t>More likely to choose texts</a:t>
            </a:r>
          </a:p>
          <a:p>
            <a:pPr lvl="1"/>
            <a:r>
              <a:rPr lang="en-US" sz="2400" dirty="0" smtClean="0"/>
              <a:t>Written by well-known research scientists and well-equipped lab </a:t>
            </a:r>
          </a:p>
          <a:p>
            <a:pPr lvl="1"/>
            <a:r>
              <a:rPr lang="en-US" sz="2400" dirty="0" smtClean="0"/>
              <a:t> In respected journals (such as Nature)</a:t>
            </a:r>
          </a:p>
          <a:p>
            <a:pPr lvl="1"/>
            <a:r>
              <a:rPr lang="en-US" sz="2400" dirty="0" smtClean="0"/>
              <a:t>That are up to date</a:t>
            </a:r>
            <a:endParaRPr lang="en-US" sz="2400" dirty="0"/>
          </a:p>
        </p:txBody>
      </p:sp>
    </p:spTree>
    <p:extLst>
      <p:ext uri="{BB962C8B-B14F-4D97-AF65-F5344CB8AC3E}">
        <p14:creationId xmlns:p14="http://schemas.microsoft.com/office/powerpoint/2010/main" val="1753486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 field has been</a:t>
            </a:r>
            <a:r>
              <a:rPr lang="mr-IN" dirty="0" smtClean="0"/>
              <a:t>…</a:t>
            </a:r>
            <a:r>
              <a:rPr lang="en-US" dirty="0" smtClean="0"/>
              <a:t>.</a:t>
            </a:r>
            <a:endParaRPr lang="en-US" dirty="0"/>
          </a:p>
        </p:txBody>
      </p:sp>
      <p:sp>
        <p:nvSpPr>
          <p:cNvPr id="3" name="Content Placeholder 2"/>
          <p:cNvSpPr>
            <a:spLocks noGrp="1"/>
          </p:cNvSpPr>
          <p:nvPr>
            <p:ph idx="1"/>
          </p:nvPr>
        </p:nvSpPr>
        <p:spPr>
          <a:xfrm>
            <a:off x="1524000" y="1371600"/>
            <a:ext cx="7010400" cy="5105400"/>
          </a:xfrm>
        </p:spPr>
        <p:txBody>
          <a:bodyPr/>
          <a:lstStyle/>
          <a:p>
            <a:r>
              <a:rPr lang="en-US" dirty="0" smtClean="0"/>
              <a:t>Developmental Ed, in the aggregate, hasn’t done so well at helping students graduate from college</a:t>
            </a:r>
          </a:p>
          <a:p>
            <a:pPr lvl="1"/>
            <a:r>
              <a:rPr lang="en-US" dirty="0" smtClean="0"/>
              <a:t>Higher rates of attrition than regularly admitted students</a:t>
            </a:r>
          </a:p>
          <a:p>
            <a:pPr lvl="1"/>
            <a:r>
              <a:rPr lang="en-US" dirty="0" smtClean="0"/>
              <a:t>Hard on students who have to pay extra tuition and take extra time to graduate</a:t>
            </a:r>
          </a:p>
          <a:p>
            <a:pPr lvl="1"/>
            <a:r>
              <a:rPr lang="en-US" dirty="0" smtClean="0"/>
              <a:t>Students end up doing no better than the similar students taking regular classes</a:t>
            </a:r>
            <a:endParaRPr lang="en-US" dirty="0"/>
          </a:p>
        </p:txBody>
      </p:sp>
    </p:spTree>
    <p:extLst>
      <p:ext uri="{BB962C8B-B14F-4D97-AF65-F5344CB8AC3E}">
        <p14:creationId xmlns:p14="http://schemas.microsoft.com/office/powerpoint/2010/main" val="1801342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as Interpretive Tool:  Scientists</a:t>
            </a:r>
            <a:endParaRPr lang="en-US" dirty="0"/>
          </a:p>
        </p:txBody>
      </p:sp>
      <p:sp>
        <p:nvSpPr>
          <p:cNvPr id="3" name="Content Placeholder 2"/>
          <p:cNvSpPr>
            <a:spLocks noGrp="1"/>
          </p:cNvSpPr>
          <p:nvPr>
            <p:ph idx="1"/>
          </p:nvPr>
        </p:nvSpPr>
        <p:spPr>
          <a:xfrm>
            <a:off x="1524000" y="1737604"/>
            <a:ext cx="7010400" cy="4510796"/>
          </a:xfrm>
        </p:spPr>
        <p:txBody>
          <a:bodyPr/>
          <a:lstStyle/>
          <a:p>
            <a:pPr marL="0" indent="0">
              <a:buNone/>
            </a:pPr>
            <a:r>
              <a:rPr lang="en-US" altLang="en-US" sz="2400" i="1" dirty="0">
                <a:latin typeface="Verdana" charset="0"/>
              </a:rPr>
              <a:t>Yes.  I pay attention in two ways:  who wrote it and what is their affiliation, to see, is this somebody I recognize in the field, and also, I suppose, where the affiliation </a:t>
            </a:r>
            <a:r>
              <a:rPr lang="en-US" altLang="en-US" sz="2400" i="1" dirty="0" smtClean="0">
                <a:latin typeface="Verdana" charset="0"/>
              </a:rPr>
              <a:t>is, which</a:t>
            </a:r>
            <a:r>
              <a:rPr lang="en-US" altLang="en-US" sz="2400" i="1" dirty="0">
                <a:latin typeface="Verdana" charset="0"/>
              </a:rPr>
              <a:t>, right or wrong, gives more or less credibility.  If it’s from a third world country, it may have a little less, I’d read it with a little more suspicion than if it came from a highly ranked university.  I look to see who is the individual and see whether or not I’ve encountered their research in the </a:t>
            </a:r>
            <a:r>
              <a:rPr lang="en-US" altLang="en-US" sz="2400" i="1" dirty="0" smtClean="0">
                <a:latin typeface="Verdana" charset="0"/>
              </a:rPr>
              <a:t>past.</a:t>
            </a:r>
            <a:endParaRPr lang="en-US" sz="2400" dirty="0"/>
          </a:p>
        </p:txBody>
      </p:sp>
    </p:spTree>
    <p:extLst>
      <p:ext uri="{BB962C8B-B14F-4D97-AF65-F5344CB8AC3E}">
        <p14:creationId xmlns:p14="http://schemas.microsoft.com/office/powerpoint/2010/main" val="418823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as an Interpretive Tool:  Mathematics</a:t>
            </a:r>
            <a:endParaRPr lang="en-US" dirty="0"/>
          </a:p>
        </p:txBody>
      </p:sp>
      <p:sp>
        <p:nvSpPr>
          <p:cNvPr id="3" name="Content Placeholder 2"/>
          <p:cNvSpPr>
            <a:spLocks noGrp="1"/>
          </p:cNvSpPr>
          <p:nvPr>
            <p:ph idx="1"/>
          </p:nvPr>
        </p:nvSpPr>
        <p:spPr/>
        <p:txBody>
          <a:bodyPr/>
          <a:lstStyle/>
          <a:p>
            <a:r>
              <a:rPr lang="en-US" dirty="0" smtClean="0"/>
              <a:t>Mathematicians should try not to pay attention to the author or the time period in which something is written.  </a:t>
            </a:r>
          </a:p>
          <a:p>
            <a:r>
              <a:rPr lang="en-US" dirty="0" smtClean="0"/>
              <a:t>Solutions to problems are timeless</a:t>
            </a:r>
          </a:p>
          <a:p>
            <a:r>
              <a:rPr lang="en-US" dirty="0" smtClean="0"/>
              <a:t>Read for adherence to principles of logic and absence of error—not perspective, or trustworthiness/ expertise of author</a:t>
            </a:r>
            <a:endParaRPr lang="en-US" dirty="0"/>
          </a:p>
        </p:txBody>
      </p:sp>
    </p:spTree>
    <p:extLst>
      <p:ext uri="{BB962C8B-B14F-4D97-AF65-F5344CB8AC3E}">
        <p14:creationId xmlns:p14="http://schemas.microsoft.com/office/powerpoint/2010/main" val="1057070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as Interpretive Tool:  Mathematics</a:t>
            </a:r>
            <a:endParaRPr lang="en-US" dirty="0"/>
          </a:p>
        </p:txBody>
      </p:sp>
      <p:sp>
        <p:nvSpPr>
          <p:cNvPr id="3" name="Content Placeholder 2"/>
          <p:cNvSpPr>
            <a:spLocks noGrp="1"/>
          </p:cNvSpPr>
          <p:nvPr>
            <p:ph idx="1"/>
          </p:nvPr>
        </p:nvSpPr>
        <p:spPr/>
        <p:txBody>
          <a:bodyPr/>
          <a:lstStyle/>
          <a:p>
            <a:pPr indent="0">
              <a:buFont typeface="Wingdings" charset="2"/>
              <a:buNone/>
            </a:pPr>
            <a:r>
              <a:rPr lang="en-US" altLang="en-US" i="1" dirty="0">
                <a:latin typeface="Verdana" charset="0"/>
              </a:rPr>
              <a:t>Yes, it’s interesting (who the author is</a:t>
            </a:r>
            <a:r>
              <a:rPr lang="en-US" altLang="en-US" i="1" dirty="0" smtClean="0">
                <a:latin typeface="Verdana" charset="0"/>
              </a:rPr>
              <a:t>), but </a:t>
            </a:r>
            <a:r>
              <a:rPr lang="en-US" altLang="en-US" i="1" dirty="0">
                <a:latin typeface="Verdana" charset="0"/>
              </a:rPr>
              <a:t>it doesn’t really matter.  The title </a:t>
            </a:r>
            <a:r>
              <a:rPr lang="en-US" altLang="en-US" i="1" dirty="0" smtClean="0">
                <a:latin typeface="Verdana" charset="0"/>
              </a:rPr>
              <a:t>and what </a:t>
            </a:r>
            <a:r>
              <a:rPr lang="en-US" altLang="en-US" i="1" dirty="0">
                <a:latin typeface="Verdana" charset="0"/>
              </a:rPr>
              <a:t>I know of the review of </a:t>
            </a:r>
            <a:r>
              <a:rPr lang="en-US" altLang="en-US" i="1" dirty="0" smtClean="0">
                <a:latin typeface="Verdana" charset="0"/>
              </a:rPr>
              <a:t>these papers </a:t>
            </a:r>
            <a:r>
              <a:rPr lang="en-US" altLang="en-US" i="1" dirty="0">
                <a:latin typeface="Verdana" charset="0"/>
              </a:rPr>
              <a:t>tells me that these methods </a:t>
            </a:r>
            <a:r>
              <a:rPr lang="en-US" altLang="en-US" i="1" dirty="0" smtClean="0">
                <a:latin typeface="Verdana" charset="0"/>
              </a:rPr>
              <a:t>are interesting </a:t>
            </a:r>
            <a:r>
              <a:rPr lang="en-US" altLang="en-US" i="1" dirty="0">
                <a:latin typeface="Verdana" charset="0"/>
              </a:rPr>
              <a:t>to me.  I don’t care </a:t>
            </a:r>
            <a:r>
              <a:rPr lang="en-US" altLang="en-US" i="1" dirty="0" smtClean="0">
                <a:latin typeface="Verdana" charset="0"/>
              </a:rPr>
              <a:t>whether this </a:t>
            </a:r>
            <a:r>
              <a:rPr lang="en-US" altLang="en-US" i="1" dirty="0">
                <a:latin typeface="Verdana" charset="0"/>
              </a:rPr>
              <a:t>person has name recognition or not.  </a:t>
            </a:r>
            <a:endParaRPr lang="en-US" altLang="en-US" dirty="0">
              <a:latin typeface="Verdana" charset="0"/>
            </a:endParaRPr>
          </a:p>
          <a:p>
            <a:pPr>
              <a:buFont typeface="Wingdings" charset="2"/>
              <a:buNone/>
            </a:pPr>
            <a:endParaRPr lang="en-US" altLang="en-US" dirty="0"/>
          </a:p>
          <a:p>
            <a:pPr marL="0" indent="0">
              <a:buNone/>
            </a:pPr>
            <a:endParaRPr lang="en-US" dirty="0"/>
          </a:p>
        </p:txBody>
      </p:sp>
    </p:spTree>
    <p:extLst>
      <p:ext uri="{BB962C8B-B14F-4D97-AF65-F5344CB8AC3E}">
        <p14:creationId xmlns:p14="http://schemas.microsoft.com/office/powerpoint/2010/main" val="1234883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as an Interpretive Tool:  English Literature</a:t>
            </a:r>
            <a:endParaRPr lang="en-US" dirty="0"/>
          </a:p>
        </p:txBody>
      </p:sp>
      <p:sp>
        <p:nvSpPr>
          <p:cNvPr id="3" name="Content Placeholder 2"/>
          <p:cNvSpPr>
            <a:spLocks noGrp="1"/>
          </p:cNvSpPr>
          <p:nvPr>
            <p:ph idx="1"/>
          </p:nvPr>
        </p:nvSpPr>
        <p:spPr>
          <a:xfrm>
            <a:off x="1524000" y="1600200"/>
            <a:ext cx="7010400" cy="4648200"/>
          </a:xfrm>
        </p:spPr>
        <p:txBody>
          <a:bodyPr/>
          <a:lstStyle/>
          <a:p>
            <a:r>
              <a:rPr lang="en-US" sz="2800" dirty="0" smtClean="0"/>
              <a:t>Traditions determine role of author</a:t>
            </a:r>
          </a:p>
          <a:p>
            <a:r>
              <a:rPr lang="en-US" sz="2800" dirty="0" smtClean="0"/>
              <a:t>New Criticism: No attention paid to author or context—One reads much like a mathematician.</a:t>
            </a:r>
          </a:p>
          <a:p>
            <a:r>
              <a:rPr lang="en-US" sz="2800" dirty="0" smtClean="0"/>
              <a:t>Reader Response:  No attention paid to author or context—One reads for personal connections.</a:t>
            </a:r>
          </a:p>
          <a:p>
            <a:r>
              <a:rPr lang="en-US" sz="2800" dirty="0" smtClean="0"/>
              <a:t>Scholarly Reading:  Much attention paid to author and context—One always reads with these in mind. </a:t>
            </a:r>
          </a:p>
          <a:p>
            <a:endParaRPr lang="en-US" sz="2800" dirty="0"/>
          </a:p>
        </p:txBody>
      </p:sp>
    </p:spTree>
    <p:extLst>
      <p:ext uri="{BB962C8B-B14F-4D97-AF65-F5344CB8AC3E}">
        <p14:creationId xmlns:p14="http://schemas.microsoft.com/office/powerpoint/2010/main" val="18644709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Stopping By Woods</a:t>
            </a:r>
            <a:endParaRPr lang="en-US" dirty="0"/>
          </a:p>
        </p:txBody>
      </p:sp>
      <p:sp>
        <p:nvSpPr>
          <p:cNvPr id="3" name="Content Placeholder 2"/>
          <p:cNvSpPr>
            <a:spLocks noGrp="1"/>
          </p:cNvSpPr>
          <p:nvPr>
            <p:ph idx="1"/>
          </p:nvPr>
        </p:nvSpPr>
        <p:spPr/>
        <p:txBody>
          <a:bodyPr/>
          <a:lstStyle/>
          <a:p>
            <a:pPr marL="0" indent="0">
              <a:spcBef>
                <a:spcPts val="200"/>
              </a:spcBef>
              <a:buNone/>
            </a:pPr>
            <a:r>
              <a:rPr lang="en-US" sz="2400" dirty="0"/>
              <a:t>Whose woods these are I think I know</a:t>
            </a:r>
          </a:p>
          <a:p>
            <a:pPr marL="0" indent="0">
              <a:spcBef>
                <a:spcPts val="200"/>
              </a:spcBef>
              <a:buNone/>
            </a:pPr>
            <a:r>
              <a:rPr lang="en-US" sz="2400" dirty="0"/>
              <a:t>His house is in the village though;</a:t>
            </a:r>
          </a:p>
          <a:p>
            <a:pPr marL="0" indent="0">
              <a:spcBef>
                <a:spcPts val="200"/>
              </a:spcBef>
              <a:buNone/>
            </a:pPr>
            <a:r>
              <a:rPr lang="en-US" sz="2400" dirty="0"/>
              <a:t>He will not see me stopping here </a:t>
            </a:r>
          </a:p>
          <a:p>
            <a:pPr marL="0" indent="0">
              <a:spcBef>
                <a:spcPts val="200"/>
              </a:spcBef>
              <a:buNone/>
            </a:pPr>
            <a:r>
              <a:rPr lang="en-US" sz="2400" dirty="0"/>
              <a:t>To see his woods fill up with snow.</a:t>
            </a:r>
          </a:p>
          <a:p>
            <a:pPr marL="0" indent="0">
              <a:spcBef>
                <a:spcPts val="200"/>
              </a:spcBef>
              <a:buNone/>
            </a:pPr>
            <a:endParaRPr lang="en-US" sz="2400" dirty="0"/>
          </a:p>
          <a:p>
            <a:pPr marL="0" indent="0">
              <a:spcBef>
                <a:spcPts val="200"/>
              </a:spcBef>
              <a:buNone/>
            </a:pPr>
            <a:r>
              <a:rPr lang="en-US" sz="2400" dirty="0"/>
              <a:t>My little horse must think it queer</a:t>
            </a:r>
          </a:p>
          <a:p>
            <a:pPr marL="0" indent="0">
              <a:spcBef>
                <a:spcPts val="200"/>
              </a:spcBef>
              <a:buNone/>
            </a:pPr>
            <a:r>
              <a:rPr lang="en-US" sz="2400" dirty="0"/>
              <a:t>To stop without a farmhouse near</a:t>
            </a:r>
          </a:p>
          <a:p>
            <a:pPr marL="0" indent="0">
              <a:spcBef>
                <a:spcPts val="200"/>
              </a:spcBef>
              <a:buNone/>
            </a:pPr>
            <a:r>
              <a:rPr lang="en-US" sz="2400" dirty="0"/>
              <a:t>Between the woods and frozen lake</a:t>
            </a:r>
          </a:p>
          <a:p>
            <a:pPr marL="0" indent="0">
              <a:spcBef>
                <a:spcPts val="200"/>
              </a:spcBef>
              <a:buNone/>
            </a:pPr>
            <a:r>
              <a:rPr lang="en-US" sz="2400" dirty="0"/>
              <a:t>The darkest evening of the year.</a:t>
            </a:r>
          </a:p>
          <a:p>
            <a:pPr marL="0" indent="0">
              <a:buNone/>
            </a:pPr>
            <a:endParaRPr lang="en-US" dirty="0"/>
          </a:p>
        </p:txBody>
      </p:sp>
    </p:spTree>
    <p:extLst>
      <p:ext uri="{BB962C8B-B14F-4D97-AF65-F5344CB8AC3E}">
        <p14:creationId xmlns:p14="http://schemas.microsoft.com/office/powerpoint/2010/main" val="357052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Stopping by Woods</a:t>
            </a:r>
            <a:endParaRPr lang="en-US" dirty="0"/>
          </a:p>
        </p:txBody>
      </p:sp>
      <p:sp>
        <p:nvSpPr>
          <p:cNvPr id="3" name="Content Placeholder 2"/>
          <p:cNvSpPr>
            <a:spLocks noGrp="1"/>
          </p:cNvSpPr>
          <p:nvPr>
            <p:ph idx="1"/>
          </p:nvPr>
        </p:nvSpPr>
        <p:spPr/>
        <p:txBody>
          <a:bodyPr/>
          <a:lstStyle/>
          <a:p>
            <a:pPr marL="0" indent="0">
              <a:spcBef>
                <a:spcPts val="200"/>
              </a:spcBef>
              <a:buNone/>
            </a:pPr>
            <a:r>
              <a:rPr lang="en-US" sz="2400" dirty="0"/>
              <a:t>He gives his harness bells a shake </a:t>
            </a:r>
          </a:p>
          <a:p>
            <a:pPr marL="0" indent="0">
              <a:spcBef>
                <a:spcPts val="200"/>
              </a:spcBef>
              <a:buNone/>
            </a:pPr>
            <a:r>
              <a:rPr lang="en-US" sz="2400" dirty="0"/>
              <a:t>To ask if there is some mistake</a:t>
            </a:r>
          </a:p>
          <a:p>
            <a:pPr marL="0" indent="0">
              <a:spcBef>
                <a:spcPts val="200"/>
              </a:spcBef>
              <a:buNone/>
            </a:pPr>
            <a:r>
              <a:rPr lang="en-US" sz="2400" dirty="0"/>
              <a:t>The only sound’s the sweep </a:t>
            </a:r>
          </a:p>
          <a:p>
            <a:pPr marL="0" indent="0">
              <a:spcBef>
                <a:spcPts val="200"/>
              </a:spcBef>
              <a:buNone/>
            </a:pPr>
            <a:r>
              <a:rPr lang="en-US" sz="2400" dirty="0"/>
              <a:t>Of easy wind and downy flake:</a:t>
            </a:r>
          </a:p>
          <a:p>
            <a:pPr marL="0" indent="0">
              <a:spcBef>
                <a:spcPts val="200"/>
              </a:spcBef>
              <a:buNone/>
            </a:pPr>
            <a:endParaRPr lang="en-US" sz="2400" dirty="0"/>
          </a:p>
          <a:p>
            <a:pPr marL="0" indent="0">
              <a:spcBef>
                <a:spcPts val="200"/>
              </a:spcBef>
              <a:buNone/>
            </a:pPr>
            <a:r>
              <a:rPr lang="en-US" sz="2400" dirty="0"/>
              <a:t>The woods are lovely, dark and deep,</a:t>
            </a:r>
          </a:p>
          <a:p>
            <a:pPr marL="0" indent="0">
              <a:spcBef>
                <a:spcPts val="200"/>
              </a:spcBef>
              <a:buNone/>
            </a:pPr>
            <a:r>
              <a:rPr lang="en-US" sz="2400" dirty="0"/>
              <a:t>But I have promises to keep,</a:t>
            </a:r>
          </a:p>
          <a:p>
            <a:pPr marL="0" indent="0">
              <a:spcBef>
                <a:spcPts val="200"/>
              </a:spcBef>
              <a:buNone/>
            </a:pPr>
            <a:r>
              <a:rPr lang="en-US" sz="2400" dirty="0"/>
              <a:t>And miles to go before I sleep,</a:t>
            </a:r>
          </a:p>
          <a:p>
            <a:pPr marL="0" indent="0">
              <a:spcBef>
                <a:spcPts val="200"/>
              </a:spcBef>
              <a:buNone/>
            </a:pPr>
            <a:r>
              <a:rPr lang="en-US" sz="2400" dirty="0"/>
              <a:t>And miles to go before I sleep.</a:t>
            </a:r>
          </a:p>
          <a:p>
            <a:pPr marL="0" indent="0">
              <a:buNone/>
            </a:pPr>
            <a:endParaRPr lang="en-US" dirty="0"/>
          </a:p>
        </p:txBody>
      </p:sp>
    </p:spTree>
    <p:extLst>
      <p:ext uri="{BB962C8B-B14F-4D97-AF65-F5344CB8AC3E}">
        <p14:creationId xmlns:p14="http://schemas.microsoft.com/office/powerpoint/2010/main" val="1777450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Graphics:  History</a:t>
            </a:r>
            <a:endParaRPr lang="en-US" dirty="0"/>
          </a:p>
        </p:txBody>
      </p:sp>
      <p:sp>
        <p:nvSpPr>
          <p:cNvPr id="3" name="Content Placeholder 2"/>
          <p:cNvSpPr>
            <a:spLocks noGrp="1"/>
          </p:cNvSpPr>
          <p:nvPr>
            <p:ph idx="1"/>
          </p:nvPr>
        </p:nvSpPr>
        <p:spPr/>
        <p:txBody>
          <a:bodyPr/>
          <a:lstStyle/>
          <a:p>
            <a:r>
              <a:rPr lang="en-US" dirty="0" smtClean="0"/>
              <a:t>Supplemental to text—Most of the time, graphics can be ignored and the text will still make sense.  </a:t>
            </a:r>
          </a:p>
          <a:p>
            <a:r>
              <a:rPr lang="en-US" dirty="0" smtClean="0"/>
              <a:t>Historians do not want them to be ignored, however.  They want students to critique them in the same way they do text.</a:t>
            </a:r>
            <a:endParaRPr lang="en-US" dirty="0"/>
          </a:p>
        </p:txBody>
      </p:sp>
    </p:spTree>
    <p:extLst>
      <p:ext uri="{BB962C8B-B14F-4D97-AF65-F5344CB8AC3E}">
        <p14:creationId xmlns:p14="http://schemas.microsoft.com/office/powerpoint/2010/main" val="4586731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905000"/>
            <a:ext cx="7010400" cy="4419600"/>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4" name="Picture 3" descr="600px-Declaration_independenc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990600"/>
            <a:ext cx="7242997" cy="4572000"/>
          </a:xfrm>
          <a:prstGeom prst="rect">
            <a:avLst/>
          </a:prstGeom>
        </p:spPr>
      </p:pic>
      <p:sp>
        <p:nvSpPr>
          <p:cNvPr id="2" name="TextBox 1"/>
          <p:cNvSpPr txBox="1"/>
          <p:nvPr/>
        </p:nvSpPr>
        <p:spPr>
          <a:xfrm>
            <a:off x="1524000" y="5791200"/>
            <a:ext cx="7010400" cy="369332"/>
          </a:xfrm>
          <a:prstGeom prst="rect">
            <a:avLst/>
          </a:prstGeom>
          <a:noFill/>
        </p:spPr>
        <p:txBody>
          <a:bodyPr wrap="square" rtlCol="0">
            <a:spAutoFit/>
          </a:bodyPr>
          <a:lstStyle/>
          <a:p>
            <a:r>
              <a:rPr lang="en-US" dirty="0" smtClean="0"/>
              <a:t>Signing of the Declaration of Independence by John Trumbull</a:t>
            </a:r>
            <a:endParaRPr lang="en-US" dirty="0"/>
          </a:p>
        </p:txBody>
      </p:sp>
    </p:spTree>
    <p:extLst>
      <p:ext uri="{BB962C8B-B14F-4D97-AF65-F5344CB8AC3E}">
        <p14:creationId xmlns:p14="http://schemas.microsoft.com/office/powerpoint/2010/main" val="1384855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762000"/>
            <a:ext cx="7239000" cy="5486400"/>
          </a:xfrm>
        </p:spPr>
        <p:txBody>
          <a:bodyPr/>
          <a:lstStyle/>
          <a:p>
            <a:r>
              <a:rPr lang="en-US" dirty="0"/>
              <a:t>Five-man drafting committee presenting their draft to Congress on June 28, 1776, not the signing of the document</a:t>
            </a:r>
          </a:p>
          <a:p>
            <a:r>
              <a:rPr lang="en-US" dirty="0"/>
              <a:t>Only shows 42 of the 56 signers</a:t>
            </a:r>
          </a:p>
          <a:p>
            <a:r>
              <a:rPr lang="en-US" dirty="0"/>
              <a:t>Some in the picture did not sign</a:t>
            </a:r>
          </a:p>
          <a:p>
            <a:r>
              <a:rPr lang="en-US" dirty="0"/>
              <a:t>Benjamin Harrison V was replaced by his son</a:t>
            </a:r>
          </a:p>
          <a:p>
            <a:r>
              <a:rPr lang="en-US" dirty="0"/>
              <a:t>The men in the painting had never all been in the same room at the same time.</a:t>
            </a:r>
          </a:p>
          <a:p>
            <a:endParaRPr lang="en-US" dirty="0"/>
          </a:p>
          <a:p>
            <a:endParaRPr lang="en-US" dirty="0"/>
          </a:p>
        </p:txBody>
      </p:sp>
    </p:spTree>
    <p:extLst>
      <p:ext uri="{BB962C8B-B14F-4D97-AF65-F5344CB8AC3E}">
        <p14:creationId xmlns:p14="http://schemas.microsoft.com/office/powerpoint/2010/main" val="611843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Graphics--Science</a:t>
            </a:r>
            <a:endParaRPr lang="en-US" dirty="0"/>
          </a:p>
        </p:txBody>
      </p:sp>
      <p:sp>
        <p:nvSpPr>
          <p:cNvPr id="3" name="Content Placeholder 2"/>
          <p:cNvSpPr>
            <a:spLocks noGrp="1"/>
          </p:cNvSpPr>
          <p:nvPr>
            <p:ph idx="1"/>
          </p:nvPr>
        </p:nvSpPr>
        <p:spPr/>
        <p:txBody>
          <a:bodyPr/>
          <a:lstStyle/>
          <a:p>
            <a:r>
              <a:rPr lang="en-US" dirty="0" smtClean="0"/>
              <a:t>Graphics are integral to understanding of the texts.</a:t>
            </a:r>
          </a:p>
          <a:p>
            <a:r>
              <a:rPr lang="en-US" dirty="0" smtClean="0"/>
              <a:t>Scientists want students to read the graphics and text reciprocally—to move back and forth between them to get a full understanding of the scientific phenomena being discussed.</a:t>
            </a:r>
            <a:endParaRPr lang="en-US" dirty="0"/>
          </a:p>
        </p:txBody>
      </p:sp>
    </p:spTree>
    <p:extLst>
      <p:ext uri="{BB962C8B-B14F-4D97-AF65-F5344CB8AC3E}">
        <p14:creationId xmlns:p14="http://schemas.microsoft.com/office/powerpoint/2010/main" val="1858591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Assistance Centers</a:t>
            </a:r>
            <a:endParaRPr lang="en-US" dirty="0"/>
          </a:p>
        </p:txBody>
      </p:sp>
      <p:sp>
        <p:nvSpPr>
          <p:cNvPr id="3" name="Content Placeholder 2"/>
          <p:cNvSpPr>
            <a:spLocks noGrp="1"/>
          </p:cNvSpPr>
          <p:nvPr>
            <p:ph idx="1"/>
          </p:nvPr>
        </p:nvSpPr>
        <p:spPr/>
        <p:txBody>
          <a:bodyPr/>
          <a:lstStyle/>
          <a:p>
            <a:pPr lvl="1"/>
            <a:r>
              <a:rPr lang="en-US" dirty="0" smtClean="0"/>
              <a:t>Provide some measures of success</a:t>
            </a:r>
          </a:p>
          <a:p>
            <a:pPr lvl="2"/>
            <a:r>
              <a:rPr lang="en-US" dirty="0"/>
              <a:t>S</a:t>
            </a:r>
            <a:r>
              <a:rPr lang="en-US" dirty="0" smtClean="0"/>
              <a:t>tay in course and do better</a:t>
            </a:r>
          </a:p>
          <a:p>
            <a:pPr lvl="2"/>
            <a:r>
              <a:rPr lang="en-US" dirty="0" smtClean="0"/>
              <a:t>More likely to make it to the next term</a:t>
            </a:r>
          </a:p>
          <a:p>
            <a:pPr marL="914400" lvl="2" indent="0" algn="ctr">
              <a:buNone/>
            </a:pPr>
            <a:r>
              <a:rPr lang="en-US" dirty="0" smtClean="0"/>
              <a:t>AND YET</a:t>
            </a:r>
          </a:p>
          <a:p>
            <a:pPr lvl="1"/>
            <a:r>
              <a:rPr lang="en-US" dirty="0" smtClean="0"/>
              <a:t>Overall 6 year completion rate is only around 60%, lower for males, and only around 40% for low-income students</a:t>
            </a:r>
          </a:p>
          <a:p>
            <a:pPr marL="914400" lvl="2" indent="0" algn="ctr">
              <a:buNone/>
            </a:pPr>
            <a:endParaRPr lang="en-US" dirty="0"/>
          </a:p>
        </p:txBody>
      </p:sp>
    </p:spTree>
    <p:extLst>
      <p:ext uri="{BB962C8B-B14F-4D97-AF65-F5344CB8AC3E}">
        <p14:creationId xmlns:p14="http://schemas.microsoft.com/office/powerpoint/2010/main" val="32806872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00" y="266700"/>
            <a:ext cx="4953000" cy="6311900"/>
          </a:xfrm>
          <a:prstGeom prst="rect">
            <a:avLst/>
          </a:prstGeom>
        </p:spPr>
      </p:pic>
    </p:spTree>
    <p:extLst>
      <p:ext uri="{BB962C8B-B14F-4D97-AF65-F5344CB8AC3E}">
        <p14:creationId xmlns:p14="http://schemas.microsoft.com/office/powerpoint/2010/main" val="1212680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Graphics:  Mathematics</a:t>
            </a:r>
            <a:endParaRPr lang="en-US" dirty="0"/>
          </a:p>
        </p:txBody>
      </p:sp>
      <p:sp>
        <p:nvSpPr>
          <p:cNvPr id="3" name="Content Placeholder 2"/>
          <p:cNvSpPr>
            <a:spLocks noGrp="1"/>
          </p:cNvSpPr>
          <p:nvPr>
            <p:ph idx="1"/>
          </p:nvPr>
        </p:nvSpPr>
        <p:spPr/>
        <p:txBody>
          <a:bodyPr/>
          <a:lstStyle/>
          <a:p>
            <a:r>
              <a:rPr lang="en-US" dirty="0" smtClean="0"/>
              <a:t>Mathematicians </a:t>
            </a:r>
            <a:r>
              <a:rPr lang="en-US" i="1" dirty="0" smtClean="0"/>
              <a:t>embed</a:t>
            </a:r>
            <a:r>
              <a:rPr lang="en-US" dirty="0" smtClean="0"/>
              <a:t> numbers and graphic elements (e.g. charts of variables) into prose to explain mathematical concepts.</a:t>
            </a:r>
          </a:p>
          <a:p>
            <a:r>
              <a:rPr lang="en-US" dirty="0" smtClean="0"/>
              <a:t>They want students to flexibly use different reading processes as these are encountered.  </a:t>
            </a:r>
          </a:p>
          <a:p>
            <a:endParaRPr lang="en-US" dirty="0"/>
          </a:p>
        </p:txBody>
      </p:sp>
    </p:spTree>
    <p:extLst>
      <p:ext uri="{BB962C8B-B14F-4D97-AF65-F5344CB8AC3E}">
        <p14:creationId xmlns:p14="http://schemas.microsoft.com/office/powerpoint/2010/main" val="1951214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762000"/>
            <a:ext cx="6172200" cy="5252720"/>
          </a:xfrm>
          <a:prstGeom prst="rect">
            <a:avLst/>
          </a:prstGeom>
        </p:spPr>
        <p:txBody>
          <a:bodyPr wrap="square">
            <a:spAutoFit/>
          </a:bodyPr>
          <a:lstStyle/>
          <a:p>
            <a:pPr algn="ctr"/>
            <a:r>
              <a:rPr lang="en-US" sz="2400" b="1" dirty="0"/>
              <a:t>The law </a:t>
            </a:r>
            <a:r>
              <a:rPr lang="en-US" sz="2400" b="1" dirty="0" smtClean="0"/>
              <a:t>of Inverses</a:t>
            </a:r>
            <a:endParaRPr lang="en-US" sz="2400" b="1" dirty="0"/>
          </a:p>
          <a:p>
            <a:r>
              <a:rPr lang="en-US" sz="2400" dirty="0"/>
              <a:t>There are two pairs of inverse operations.  Addition and subtraction and multiplication and division.  To solve an equation we must isolate the unknown, </a:t>
            </a:r>
            <a:r>
              <a:rPr lang="en-US" sz="2400" i="1" dirty="0"/>
              <a:t>x</a:t>
            </a:r>
            <a:r>
              <a:rPr lang="en-US" sz="2400" dirty="0"/>
              <a:t>, on one side of the equation.  </a:t>
            </a:r>
          </a:p>
          <a:p>
            <a:pPr algn="ctr"/>
            <a:r>
              <a:rPr lang="en-US" sz="2400" i="1" dirty="0"/>
              <a:t>ax </a:t>
            </a:r>
            <a:r>
              <a:rPr lang="mr-IN" sz="2400" i="1" dirty="0"/>
              <a:t>–</a:t>
            </a:r>
            <a:r>
              <a:rPr lang="en-US" sz="2400" i="1" dirty="0"/>
              <a:t> b + c  = d</a:t>
            </a:r>
          </a:p>
          <a:p>
            <a:r>
              <a:rPr lang="en-US" sz="2400" dirty="0"/>
              <a:t>We write the numbers on the other side using the inverse operation</a:t>
            </a:r>
          </a:p>
          <a:p>
            <a:pPr marL="0" indent="0" algn="ctr">
              <a:buNone/>
            </a:pPr>
            <a:r>
              <a:rPr lang="en-US" sz="2400" i="1" dirty="0"/>
              <a:t>ax + c = d = b</a:t>
            </a:r>
          </a:p>
          <a:p>
            <a:pPr marL="0" indent="0" algn="ctr">
              <a:buNone/>
            </a:pPr>
            <a:r>
              <a:rPr lang="en-US" sz="2400" i="1" dirty="0"/>
              <a:t>ax = d = b </a:t>
            </a:r>
            <a:r>
              <a:rPr lang="mr-IN" sz="2400" i="1" dirty="0"/>
              <a:t>–</a:t>
            </a:r>
            <a:r>
              <a:rPr lang="en-US" sz="2400" i="1" dirty="0"/>
              <a:t> c</a:t>
            </a:r>
          </a:p>
          <a:p>
            <a:pPr marL="0" indent="0" algn="ctr">
              <a:spcBef>
                <a:spcPts val="2600"/>
              </a:spcBef>
              <a:buNone/>
            </a:pPr>
            <a:r>
              <a:rPr lang="en-US" sz="2400" i="1" dirty="0"/>
              <a:t>x = </a:t>
            </a:r>
            <a:r>
              <a:rPr lang="en-US" sz="2400" i="1" u="sng" dirty="0"/>
              <a:t>d + b </a:t>
            </a:r>
            <a:r>
              <a:rPr lang="mr-IN" sz="2400" i="1" u="sng" dirty="0"/>
              <a:t>–</a:t>
            </a:r>
            <a:r>
              <a:rPr lang="en-US" sz="2400" i="1" u="sng" dirty="0"/>
              <a:t> c </a:t>
            </a:r>
          </a:p>
          <a:p>
            <a:pPr algn="ctr">
              <a:spcBef>
                <a:spcPts val="200"/>
              </a:spcBef>
            </a:pPr>
            <a:r>
              <a:rPr lang="en-US" sz="2400" i="1" dirty="0"/>
              <a:t> a</a:t>
            </a:r>
          </a:p>
        </p:txBody>
      </p:sp>
    </p:spTree>
    <p:extLst>
      <p:ext uri="{BB962C8B-B14F-4D97-AF65-F5344CB8AC3E}">
        <p14:creationId xmlns:p14="http://schemas.microsoft.com/office/powerpoint/2010/main" val="4096788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010400" cy="1527175"/>
          </a:xfrm>
        </p:spPr>
        <p:txBody>
          <a:bodyPr/>
          <a:lstStyle/>
          <a:p>
            <a:r>
              <a:rPr lang="en-US" dirty="0" smtClean="0"/>
              <a:t>Role of Graphics:  Literature</a:t>
            </a:r>
            <a:endParaRPr lang="en-US" dirty="0"/>
          </a:p>
        </p:txBody>
      </p:sp>
      <p:sp>
        <p:nvSpPr>
          <p:cNvPr id="3" name="Content Placeholder 2"/>
          <p:cNvSpPr>
            <a:spLocks noGrp="1"/>
          </p:cNvSpPr>
          <p:nvPr>
            <p:ph idx="1"/>
          </p:nvPr>
        </p:nvSpPr>
        <p:spPr>
          <a:xfrm>
            <a:off x="1447800" y="1447800"/>
            <a:ext cx="7010400" cy="4114800"/>
          </a:xfrm>
        </p:spPr>
        <p:txBody>
          <a:bodyPr/>
          <a:lstStyle/>
          <a:p>
            <a:r>
              <a:rPr lang="en-US" dirty="0" smtClean="0"/>
              <a:t>Graphics rarely utilized in literature (occasionally, adult texts have widely spaced illustrations).</a:t>
            </a:r>
          </a:p>
          <a:p>
            <a:pPr lvl="1"/>
            <a:r>
              <a:rPr lang="en-US" dirty="0" smtClean="0"/>
              <a:t>Exceptions are children’s literature and graphic novels, where the illustration carries a heavier load in interpretation</a:t>
            </a:r>
          </a:p>
          <a:p>
            <a:pPr lvl="1"/>
            <a:r>
              <a:rPr lang="en-US" dirty="0" smtClean="0"/>
              <a:t>Sometimes illustrations constrain interpretation/imagination</a:t>
            </a:r>
          </a:p>
          <a:p>
            <a:endParaRPr lang="en-US" dirty="0" smtClean="0"/>
          </a:p>
          <a:p>
            <a:endParaRPr lang="en-US" dirty="0"/>
          </a:p>
        </p:txBody>
      </p:sp>
    </p:spTree>
    <p:extLst>
      <p:ext uri="{BB962C8B-B14F-4D97-AF65-F5344CB8AC3E}">
        <p14:creationId xmlns:p14="http://schemas.microsoft.com/office/powerpoint/2010/main" val="5763145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67342_3_sam.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33872"/>
            <a:ext cx="4800600" cy="6553154"/>
          </a:xfrm>
          <a:prstGeom prst="rect">
            <a:avLst/>
          </a:prstGeom>
        </p:spPr>
      </p:pic>
    </p:spTree>
    <p:extLst>
      <p:ext uri="{BB962C8B-B14F-4D97-AF65-F5344CB8AC3E}">
        <p14:creationId xmlns:p14="http://schemas.microsoft.com/office/powerpoint/2010/main" val="2127874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Stopping By Woods</a:t>
            </a:r>
            <a:endParaRPr lang="en-US" dirty="0"/>
          </a:p>
        </p:txBody>
      </p:sp>
      <p:sp>
        <p:nvSpPr>
          <p:cNvPr id="3" name="Content Placeholder 2"/>
          <p:cNvSpPr>
            <a:spLocks noGrp="1"/>
          </p:cNvSpPr>
          <p:nvPr>
            <p:ph idx="1"/>
          </p:nvPr>
        </p:nvSpPr>
        <p:spPr/>
        <p:txBody>
          <a:bodyPr/>
          <a:lstStyle/>
          <a:p>
            <a:pPr marL="0" indent="0">
              <a:spcBef>
                <a:spcPts val="200"/>
              </a:spcBef>
              <a:buNone/>
            </a:pPr>
            <a:r>
              <a:rPr lang="en-US" sz="2400" dirty="0"/>
              <a:t>Whose woods these are I think I know</a:t>
            </a:r>
          </a:p>
          <a:p>
            <a:pPr marL="0" indent="0">
              <a:spcBef>
                <a:spcPts val="200"/>
              </a:spcBef>
              <a:buNone/>
            </a:pPr>
            <a:r>
              <a:rPr lang="en-US" sz="2400" dirty="0"/>
              <a:t>His house is in the village though;</a:t>
            </a:r>
          </a:p>
          <a:p>
            <a:pPr marL="0" indent="0">
              <a:spcBef>
                <a:spcPts val="200"/>
              </a:spcBef>
              <a:buNone/>
            </a:pPr>
            <a:r>
              <a:rPr lang="en-US" sz="2400" dirty="0"/>
              <a:t>He will not see me stopping here </a:t>
            </a:r>
          </a:p>
          <a:p>
            <a:pPr marL="0" indent="0">
              <a:spcBef>
                <a:spcPts val="200"/>
              </a:spcBef>
              <a:buNone/>
            </a:pPr>
            <a:r>
              <a:rPr lang="en-US" sz="2400" dirty="0"/>
              <a:t>To see his woods fill up with snow.</a:t>
            </a:r>
          </a:p>
          <a:p>
            <a:pPr marL="0" indent="0">
              <a:spcBef>
                <a:spcPts val="200"/>
              </a:spcBef>
              <a:buNone/>
            </a:pPr>
            <a:endParaRPr lang="en-US" sz="2400" dirty="0"/>
          </a:p>
          <a:p>
            <a:pPr marL="0" indent="0">
              <a:spcBef>
                <a:spcPts val="200"/>
              </a:spcBef>
              <a:buNone/>
            </a:pPr>
            <a:r>
              <a:rPr lang="en-US" sz="2400" dirty="0"/>
              <a:t>My little horse must think it queer</a:t>
            </a:r>
          </a:p>
          <a:p>
            <a:pPr marL="0" indent="0">
              <a:spcBef>
                <a:spcPts val="200"/>
              </a:spcBef>
              <a:buNone/>
            </a:pPr>
            <a:r>
              <a:rPr lang="en-US" sz="2400" dirty="0"/>
              <a:t>To stop without a farmhouse near</a:t>
            </a:r>
          </a:p>
          <a:p>
            <a:pPr marL="0" indent="0">
              <a:spcBef>
                <a:spcPts val="200"/>
              </a:spcBef>
              <a:buNone/>
            </a:pPr>
            <a:r>
              <a:rPr lang="en-US" sz="2400" dirty="0"/>
              <a:t>Between the woods and frozen lake</a:t>
            </a:r>
          </a:p>
          <a:p>
            <a:pPr marL="0" indent="0">
              <a:spcBef>
                <a:spcPts val="200"/>
              </a:spcBef>
              <a:buNone/>
            </a:pPr>
            <a:r>
              <a:rPr lang="en-US" sz="2400" dirty="0"/>
              <a:t>The darkest evening of the year.</a:t>
            </a:r>
          </a:p>
          <a:p>
            <a:pPr marL="0" indent="0">
              <a:buNone/>
            </a:pPr>
            <a:endParaRPr lang="en-US" dirty="0"/>
          </a:p>
        </p:txBody>
      </p:sp>
    </p:spTree>
    <p:extLst>
      <p:ext uri="{BB962C8B-B14F-4D97-AF65-F5344CB8AC3E}">
        <p14:creationId xmlns:p14="http://schemas.microsoft.com/office/powerpoint/2010/main" val="1135061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Stopping by Woods</a:t>
            </a:r>
            <a:endParaRPr lang="en-US" dirty="0"/>
          </a:p>
        </p:txBody>
      </p:sp>
      <p:sp>
        <p:nvSpPr>
          <p:cNvPr id="3" name="Content Placeholder 2"/>
          <p:cNvSpPr>
            <a:spLocks noGrp="1"/>
          </p:cNvSpPr>
          <p:nvPr>
            <p:ph idx="1"/>
          </p:nvPr>
        </p:nvSpPr>
        <p:spPr/>
        <p:txBody>
          <a:bodyPr/>
          <a:lstStyle/>
          <a:p>
            <a:pPr marL="0" indent="0">
              <a:spcBef>
                <a:spcPts val="200"/>
              </a:spcBef>
              <a:buNone/>
            </a:pPr>
            <a:r>
              <a:rPr lang="en-US" sz="2400" dirty="0"/>
              <a:t>He gives his harness bells a shake </a:t>
            </a:r>
          </a:p>
          <a:p>
            <a:pPr marL="0" indent="0">
              <a:spcBef>
                <a:spcPts val="200"/>
              </a:spcBef>
              <a:buNone/>
            </a:pPr>
            <a:r>
              <a:rPr lang="en-US" sz="2400" dirty="0"/>
              <a:t>To ask if there is some mistake</a:t>
            </a:r>
          </a:p>
          <a:p>
            <a:pPr marL="0" indent="0">
              <a:spcBef>
                <a:spcPts val="200"/>
              </a:spcBef>
              <a:buNone/>
            </a:pPr>
            <a:r>
              <a:rPr lang="en-US" sz="2400" dirty="0"/>
              <a:t>The only sound’s the sweep </a:t>
            </a:r>
          </a:p>
          <a:p>
            <a:pPr marL="0" indent="0">
              <a:spcBef>
                <a:spcPts val="200"/>
              </a:spcBef>
              <a:buNone/>
            </a:pPr>
            <a:r>
              <a:rPr lang="en-US" sz="2400" dirty="0"/>
              <a:t>Of easy wind and downy flake:</a:t>
            </a:r>
          </a:p>
          <a:p>
            <a:pPr marL="0" indent="0">
              <a:spcBef>
                <a:spcPts val="200"/>
              </a:spcBef>
              <a:buNone/>
            </a:pPr>
            <a:endParaRPr lang="en-US" sz="2400" dirty="0"/>
          </a:p>
          <a:p>
            <a:pPr marL="0" indent="0">
              <a:spcBef>
                <a:spcPts val="200"/>
              </a:spcBef>
              <a:buNone/>
            </a:pPr>
            <a:r>
              <a:rPr lang="en-US" sz="2400" dirty="0"/>
              <a:t>The woods are lovely, dark and deep,</a:t>
            </a:r>
          </a:p>
          <a:p>
            <a:pPr marL="0" indent="0">
              <a:spcBef>
                <a:spcPts val="200"/>
              </a:spcBef>
              <a:buNone/>
            </a:pPr>
            <a:r>
              <a:rPr lang="en-US" sz="2400" dirty="0"/>
              <a:t>But I have promises to keep,</a:t>
            </a:r>
          </a:p>
          <a:p>
            <a:pPr marL="0" indent="0">
              <a:spcBef>
                <a:spcPts val="200"/>
              </a:spcBef>
              <a:buNone/>
            </a:pPr>
            <a:r>
              <a:rPr lang="en-US" sz="2400" dirty="0"/>
              <a:t>And miles to go before I sleep,</a:t>
            </a:r>
          </a:p>
          <a:p>
            <a:pPr marL="0" indent="0">
              <a:spcBef>
                <a:spcPts val="200"/>
              </a:spcBef>
              <a:buNone/>
            </a:pPr>
            <a:r>
              <a:rPr lang="en-US" sz="2400" dirty="0"/>
              <a:t>And miles to go before I sleep.</a:t>
            </a:r>
          </a:p>
          <a:p>
            <a:pPr marL="0" indent="0">
              <a:buNone/>
            </a:pPr>
            <a:endParaRPr lang="en-US" dirty="0"/>
          </a:p>
        </p:txBody>
      </p:sp>
    </p:spTree>
    <p:extLst>
      <p:ext uri="{BB962C8B-B14F-4D97-AF65-F5344CB8AC3E}">
        <p14:creationId xmlns:p14="http://schemas.microsoft.com/office/powerpoint/2010/main" val="338400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vocabulary:  History</a:t>
            </a:r>
            <a:endParaRPr lang="en-US" dirty="0"/>
          </a:p>
        </p:txBody>
      </p:sp>
      <p:sp>
        <p:nvSpPr>
          <p:cNvPr id="3" name="Content Placeholder 2"/>
          <p:cNvSpPr>
            <a:spLocks noGrp="1"/>
          </p:cNvSpPr>
          <p:nvPr>
            <p:ph idx="1"/>
          </p:nvPr>
        </p:nvSpPr>
        <p:spPr/>
        <p:txBody>
          <a:bodyPr/>
          <a:lstStyle/>
          <a:p>
            <a:r>
              <a:rPr lang="en-US" sz="2400" dirty="0" smtClean="0"/>
              <a:t>Vocabulary is about time, place, manner, event.</a:t>
            </a:r>
          </a:p>
          <a:p>
            <a:r>
              <a:rPr lang="en-US" sz="2400" dirty="0" smtClean="0"/>
              <a:t>Metaphorical terms</a:t>
            </a:r>
          </a:p>
          <a:p>
            <a:pPr lvl="2"/>
            <a:r>
              <a:rPr lang="en-US" dirty="0" smtClean="0"/>
              <a:t>Ex:  </a:t>
            </a:r>
            <a:r>
              <a:rPr lang="en-US" sz="2200" dirty="0" smtClean="0"/>
              <a:t>The Gilded Age</a:t>
            </a:r>
            <a:r>
              <a:rPr lang="en-US" dirty="0" smtClean="0"/>
              <a:t>.</a:t>
            </a:r>
          </a:p>
          <a:p>
            <a:r>
              <a:rPr lang="en-US" sz="2400" dirty="0" smtClean="0"/>
              <a:t>Vocabulary can signal a political point of view</a:t>
            </a:r>
          </a:p>
          <a:p>
            <a:pPr lvl="2"/>
            <a:r>
              <a:rPr lang="en-US" sz="2200" dirty="0" smtClean="0"/>
              <a:t>Civil War; War Between the States; War of Northern Aggression</a:t>
            </a:r>
          </a:p>
          <a:p>
            <a:pPr lvl="2">
              <a:spcBef>
                <a:spcPts val="600"/>
              </a:spcBef>
              <a:buFont typeface="Wingdings" charset="2"/>
              <a:buChar char="§"/>
            </a:pPr>
            <a:r>
              <a:rPr lang="en-US" sz="2200" i="1" dirty="0"/>
              <a:t>Revolutionary </a:t>
            </a:r>
            <a:r>
              <a:rPr lang="en-US" sz="2200" i="1" dirty="0" smtClean="0"/>
              <a:t>movements in </a:t>
            </a:r>
            <a:r>
              <a:rPr lang="en-US" sz="2200" i="1" dirty="0"/>
              <a:t>Europe and </a:t>
            </a:r>
            <a:r>
              <a:rPr lang="en-US" sz="2200" i="1" dirty="0" smtClean="0"/>
              <a:t>Asia were described to </a:t>
            </a:r>
            <a:r>
              <a:rPr lang="en-US" sz="2200" i="1" dirty="0"/>
              <a:t>the American public as </a:t>
            </a:r>
            <a:r>
              <a:rPr lang="en-US" sz="2200" i="1" dirty="0" smtClean="0"/>
              <a:t>examples of </a:t>
            </a:r>
            <a:r>
              <a:rPr lang="en-US" sz="2200" i="1" dirty="0"/>
              <a:t>Soviet Expansionism…. </a:t>
            </a:r>
            <a:r>
              <a:rPr lang="en-US" sz="2200" dirty="0" smtClean="0"/>
              <a:t>(</a:t>
            </a:r>
            <a:r>
              <a:rPr lang="en-US" sz="2200" dirty="0"/>
              <a:t>Zinn, </a:t>
            </a:r>
            <a:r>
              <a:rPr lang="en-US" sz="2200" i="1" dirty="0"/>
              <a:t>A People’s History)</a:t>
            </a:r>
            <a:endParaRPr lang="en-US" sz="2200" dirty="0" smtClean="0"/>
          </a:p>
          <a:p>
            <a:pPr marL="457200" lvl="1" indent="0">
              <a:buNone/>
            </a:pPr>
            <a:endParaRPr lang="en-US" dirty="0"/>
          </a:p>
        </p:txBody>
      </p:sp>
    </p:spTree>
    <p:extLst>
      <p:ext uri="{BB962C8B-B14F-4D97-AF65-F5344CB8AC3E}">
        <p14:creationId xmlns:p14="http://schemas.microsoft.com/office/powerpoint/2010/main" val="1784413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Vocabulary:  Science</a:t>
            </a:r>
            <a:endParaRPr lang="en-US" dirty="0"/>
          </a:p>
        </p:txBody>
      </p:sp>
      <p:sp>
        <p:nvSpPr>
          <p:cNvPr id="3" name="Content Placeholder 2"/>
          <p:cNvSpPr>
            <a:spLocks noGrp="1"/>
          </p:cNvSpPr>
          <p:nvPr>
            <p:ph idx="1"/>
          </p:nvPr>
        </p:nvSpPr>
        <p:spPr>
          <a:xfrm>
            <a:off x="1524000" y="1717675"/>
            <a:ext cx="7010400" cy="4302125"/>
          </a:xfrm>
        </p:spPr>
        <p:txBody>
          <a:bodyPr/>
          <a:lstStyle/>
          <a:p>
            <a:r>
              <a:rPr lang="en-US" sz="2400" dirty="0" smtClean="0"/>
              <a:t>A lot of technical terms where meaning can be retrieved (universally) by knowing the meanings of prefixes, suffixes, and roots.</a:t>
            </a:r>
          </a:p>
          <a:p>
            <a:pPr lvl="1"/>
            <a:r>
              <a:rPr lang="en-US" sz="2200" dirty="0" smtClean="0"/>
              <a:t>Ex:  DNA </a:t>
            </a:r>
            <a:r>
              <a:rPr lang="mr-IN" sz="2200" dirty="0" smtClean="0"/>
              <a:t>–</a:t>
            </a:r>
            <a:r>
              <a:rPr lang="en-US" sz="2200" dirty="0" smtClean="0"/>
              <a:t> deoxyribonucleic acid</a:t>
            </a:r>
          </a:p>
          <a:p>
            <a:r>
              <a:rPr lang="en-US" sz="2400" dirty="0" smtClean="0"/>
              <a:t>Words lack perspective/emotion</a:t>
            </a:r>
          </a:p>
          <a:p>
            <a:r>
              <a:rPr lang="en-US" sz="2400" dirty="0" smtClean="0"/>
              <a:t>Nominalizations</a:t>
            </a:r>
          </a:p>
          <a:p>
            <a:pPr lvl="1"/>
            <a:r>
              <a:rPr lang="en-US" sz="2200" dirty="0" smtClean="0"/>
              <a:t>Ex:  Distill becomes distillation</a:t>
            </a:r>
          </a:p>
          <a:p>
            <a:pPr lvl="1"/>
            <a:endParaRPr lang="en-US" sz="2200" dirty="0"/>
          </a:p>
        </p:txBody>
      </p:sp>
    </p:spTree>
    <p:extLst>
      <p:ext uri="{BB962C8B-B14F-4D97-AF65-F5344CB8AC3E}">
        <p14:creationId xmlns:p14="http://schemas.microsoft.com/office/powerpoint/2010/main" val="1317600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Vocabulary:  Science</a:t>
            </a:r>
            <a:endParaRPr lang="en-US" dirty="0"/>
          </a:p>
        </p:txBody>
      </p:sp>
      <p:sp>
        <p:nvSpPr>
          <p:cNvPr id="3" name="Content Placeholder 2"/>
          <p:cNvSpPr>
            <a:spLocks noGrp="1"/>
          </p:cNvSpPr>
          <p:nvPr>
            <p:ph idx="1"/>
          </p:nvPr>
        </p:nvSpPr>
        <p:spPr/>
        <p:txBody>
          <a:bodyPr/>
          <a:lstStyle/>
          <a:p>
            <a:pPr>
              <a:spcBef>
                <a:spcPts val="0"/>
              </a:spcBef>
            </a:pPr>
            <a:r>
              <a:rPr lang="en-US" sz="2400" kern="1200" dirty="0" smtClean="0"/>
              <a:t>Long noun phrases with embedded meanings</a:t>
            </a:r>
          </a:p>
          <a:p>
            <a:pPr lvl="1">
              <a:spcBef>
                <a:spcPts val="0"/>
              </a:spcBef>
            </a:pPr>
            <a:r>
              <a:rPr lang="en-US" sz="2200" kern="1200" dirty="0" smtClean="0"/>
              <a:t>Glass </a:t>
            </a:r>
            <a:r>
              <a:rPr lang="en-US" sz="2200" kern="1200" dirty="0"/>
              <a:t>cracks more quickly the harder you press on it.</a:t>
            </a:r>
          </a:p>
          <a:p>
            <a:pPr lvl="1">
              <a:spcBef>
                <a:spcPts val="0"/>
              </a:spcBef>
            </a:pPr>
            <a:r>
              <a:rPr lang="en-US" sz="2200" kern="1200" dirty="0"/>
              <a:t>Cracks in glass grow faster the more pressure is put on.</a:t>
            </a:r>
          </a:p>
          <a:p>
            <a:pPr lvl="1">
              <a:spcBef>
                <a:spcPts val="0"/>
              </a:spcBef>
            </a:pPr>
            <a:r>
              <a:rPr lang="en-US" sz="2200" kern="1200" dirty="0"/>
              <a:t> Glass crack growth is faster if greater stress is applied.</a:t>
            </a:r>
          </a:p>
          <a:p>
            <a:pPr lvl="1">
              <a:spcBef>
                <a:spcPts val="0"/>
              </a:spcBef>
            </a:pPr>
            <a:r>
              <a:rPr lang="en-US" sz="2200" kern="1200" dirty="0"/>
              <a:t> The rate of glass crack growth depends on the magnitude of the applied stress.</a:t>
            </a:r>
          </a:p>
          <a:p>
            <a:pPr lvl="1">
              <a:spcBef>
                <a:spcPts val="0"/>
              </a:spcBef>
            </a:pPr>
            <a:r>
              <a:rPr lang="en-US" sz="2200" kern="1200" dirty="0"/>
              <a:t>Glass crack growth rate is associated with applied stress magnitude.</a:t>
            </a:r>
          </a:p>
          <a:p>
            <a:pPr marL="0" indent="0">
              <a:spcBef>
                <a:spcPts val="0"/>
              </a:spcBef>
              <a:buNone/>
            </a:pPr>
            <a:r>
              <a:rPr lang="en-US" sz="2400" kern="1200" dirty="0"/>
              <a:t>(Halliday, </a:t>
            </a:r>
            <a:r>
              <a:rPr lang="en-US" sz="2400" kern="1200" dirty="0" smtClean="0"/>
              <a:t>2004)</a:t>
            </a:r>
            <a:endParaRPr lang="en-US" sz="2400" dirty="0"/>
          </a:p>
        </p:txBody>
      </p:sp>
    </p:spTree>
    <p:extLst>
      <p:ext uri="{BB962C8B-B14F-4D97-AF65-F5344CB8AC3E}">
        <p14:creationId xmlns:p14="http://schemas.microsoft.com/office/powerpoint/2010/main" val="1546590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we’ve tried</a:t>
            </a:r>
            <a:r>
              <a:rPr lang="mr-IN" dirty="0" smtClean="0"/>
              <a:t>…</a:t>
            </a:r>
            <a:endParaRPr lang="en-US" dirty="0"/>
          </a:p>
        </p:txBody>
      </p:sp>
      <p:sp>
        <p:nvSpPr>
          <p:cNvPr id="3" name="Content Placeholder 2"/>
          <p:cNvSpPr>
            <a:spLocks noGrp="1"/>
          </p:cNvSpPr>
          <p:nvPr>
            <p:ph idx="1"/>
          </p:nvPr>
        </p:nvSpPr>
        <p:spPr>
          <a:xfrm>
            <a:off x="1524000" y="1524000"/>
            <a:ext cx="7010400" cy="5029200"/>
          </a:xfrm>
        </p:spPr>
        <p:txBody>
          <a:bodyPr/>
          <a:lstStyle/>
          <a:p>
            <a:r>
              <a:rPr lang="en-US" sz="2000" dirty="0" smtClean="0"/>
              <a:t>Letting students take regular classes at the same time as developmental ones.</a:t>
            </a:r>
          </a:p>
          <a:p>
            <a:r>
              <a:rPr lang="en-US" sz="2000" dirty="0" smtClean="0"/>
              <a:t>Giving students university credit for taking developmental courses</a:t>
            </a:r>
          </a:p>
          <a:p>
            <a:r>
              <a:rPr lang="en-US" sz="2000" dirty="0" smtClean="0"/>
              <a:t>Teaching reading and study strategies using real subject matter texts</a:t>
            </a:r>
          </a:p>
          <a:p>
            <a:r>
              <a:rPr lang="en-US" sz="2000" dirty="0" smtClean="0"/>
              <a:t>Pushing strategy instruction into regular classes (e.g. weekly seminars)</a:t>
            </a:r>
          </a:p>
          <a:p>
            <a:r>
              <a:rPr lang="en-US" sz="2000" dirty="0" smtClean="0"/>
              <a:t>Teaching integrated reading and writing developmental courses</a:t>
            </a:r>
          </a:p>
          <a:p>
            <a:r>
              <a:rPr lang="en-US" sz="2000" dirty="0" smtClean="0"/>
              <a:t>Co-teaching English courses</a:t>
            </a:r>
          </a:p>
          <a:p>
            <a:r>
              <a:rPr lang="en-US" sz="2000" dirty="0" smtClean="0"/>
              <a:t>Providing learning and assistance program tutoring for difficult classes</a:t>
            </a:r>
            <a:endParaRPr lang="en-US" sz="2000" dirty="0"/>
          </a:p>
        </p:txBody>
      </p:sp>
    </p:spTree>
    <p:extLst>
      <p:ext uri="{BB962C8B-B14F-4D97-AF65-F5344CB8AC3E}">
        <p14:creationId xmlns:p14="http://schemas.microsoft.com/office/powerpoint/2010/main" val="8069883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vocabulary:  Science</a:t>
            </a:r>
            <a:endParaRPr lang="en-US" dirty="0"/>
          </a:p>
        </p:txBody>
      </p:sp>
      <p:sp>
        <p:nvSpPr>
          <p:cNvPr id="3" name="Content Placeholder 2"/>
          <p:cNvSpPr>
            <a:spLocks noGrp="1"/>
          </p:cNvSpPr>
          <p:nvPr>
            <p:ph idx="1"/>
          </p:nvPr>
        </p:nvSpPr>
        <p:spPr/>
        <p:txBody>
          <a:bodyPr/>
          <a:lstStyle/>
          <a:p>
            <a:r>
              <a:rPr lang="en-US" sz="2400" dirty="0"/>
              <a:t>Words in one’s general vocabulary can have specific scientific meanings</a:t>
            </a:r>
          </a:p>
          <a:p>
            <a:pPr lvl="1"/>
            <a:r>
              <a:rPr lang="en-US" sz="2200" dirty="0"/>
              <a:t>Ex:  </a:t>
            </a:r>
            <a:r>
              <a:rPr lang="en-US" sz="2200" dirty="0" smtClean="0"/>
              <a:t>Paroxysm</a:t>
            </a:r>
          </a:p>
          <a:p>
            <a:pPr lvl="2">
              <a:buSzPct val="125000"/>
              <a:buFont typeface="Wingdings" charset="2"/>
              <a:buChar char="§"/>
            </a:pPr>
            <a:r>
              <a:rPr lang="en-US" u="sng" dirty="0"/>
              <a:t>Literature</a:t>
            </a:r>
            <a:r>
              <a:rPr lang="en-US" dirty="0"/>
              <a:t>:  a sudden outburst of </a:t>
            </a:r>
            <a:r>
              <a:rPr lang="en-US" dirty="0" smtClean="0"/>
              <a:t>emotion </a:t>
            </a:r>
            <a:r>
              <a:rPr lang="en-US" dirty="0"/>
              <a:t>or action:  a </a:t>
            </a:r>
            <a:r>
              <a:rPr lang="en-US" i="1" dirty="0"/>
              <a:t>paroxysm </a:t>
            </a:r>
            <a:r>
              <a:rPr lang="en-US" sz="2400" dirty="0" smtClean="0"/>
              <a:t>of </a:t>
            </a:r>
            <a:r>
              <a:rPr lang="en-US" sz="2400" dirty="0"/>
              <a:t>laughter</a:t>
            </a:r>
          </a:p>
          <a:p>
            <a:pPr lvl="2" algn="just">
              <a:buSzPct val="125000"/>
              <a:buFont typeface="Wingdings" charset="2"/>
              <a:buChar char="§"/>
            </a:pPr>
            <a:r>
              <a:rPr lang="en-US" u="sng" dirty="0" smtClean="0"/>
              <a:t>Medicine</a:t>
            </a:r>
            <a:r>
              <a:rPr lang="en-US" u="sng" dirty="0"/>
              <a:t>:</a:t>
            </a:r>
            <a:r>
              <a:rPr lang="en-US" dirty="0"/>
              <a:t> a sudden onset of a </a:t>
            </a:r>
            <a:r>
              <a:rPr lang="en-US" sz="2400" dirty="0" smtClean="0"/>
              <a:t>symptom </a:t>
            </a:r>
            <a:r>
              <a:rPr lang="en-US" sz="2400" dirty="0"/>
              <a:t>or disease, </a:t>
            </a:r>
            <a:r>
              <a:rPr lang="en-US" sz="2400" dirty="0" smtClean="0"/>
              <a:t>especially one </a:t>
            </a:r>
            <a:r>
              <a:rPr lang="en-US" sz="2400" dirty="0"/>
              <a:t>with recurrent </a:t>
            </a:r>
            <a:r>
              <a:rPr lang="en-US" sz="2400" dirty="0" smtClean="0"/>
              <a:t>manifestations such </a:t>
            </a:r>
            <a:r>
              <a:rPr lang="en-US" sz="2400" dirty="0"/>
              <a:t>as the chills and rigor of </a:t>
            </a:r>
            <a:r>
              <a:rPr lang="en-US" sz="2400" dirty="0" smtClean="0"/>
              <a:t>malaria. </a:t>
            </a:r>
            <a:endParaRPr lang="en-US" sz="2400" u="sng" dirty="0"/>
          </a:p>
          <a:p>
            <a:pPr lvl="1"/>
            <a:endParaRPr lang="en-US" sz="2200" dirty="0"/>
          </a:p>
          <a:p>
            <a:endParaRPr lang="en-US" dirty="0"/>
          </a:p>
        </p:txBody>
      </p:sp>
    </p:spTree>
    <p:extLst>
      <p:ext uri="{BB962C8B-B14F-4D97-AF65-F5344CB8AC3E}">
        <p14:creationId xmlns:p14="http://schemas.microsoft.com/office/powerpoint/2010/main" val="1521293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Vocabulary: Mathematics</a:t>
            </a:r>
            <a:endParaRPr lang="en-US" dirty="0"/>
          </a:p>
        </p:txBody>
      </p:sp>
      <p:sp>
        <p:nvSpPr>
          <p:cNvPr id="3" name="Content Placeholder 2"/>
          <p:cNvSpPr>
            <a:spLocks noGrp="1"/>
          </p:cNvSpPr>
          <p:nvPr>
            <p:ph idx="1"/>
          </p:nvPr>
        </p:nvSpPr>
        <p:spPr/>
        <p:txBody>
          <a:bodyPr/>
          <a:lstStyle/>
          <a:p>
            <a:r>
              <a:rPr lang="en-US" sz="2400" dirty="0" smtClean="0"/>
              <a:t>Technical vocabulary</a:t>
            </a:r>
          </a:p>
          <a:p>
            <a:r>
              <a:rPr lang="en-US" sz="2400" dirty="0" smtClean="0"/>
              <a:t>Technical terms already introduced used in definitions of new terms.</a:t>
            </a:r>
          </a:p>
          <a:p>
            <a:pPr lvl="1"/>
            <a:r>
              <a:rPr lang="en-US" sz="2400" i="1" dirty="0"/>
              <a:t>A linear equation is a polynomial of degree 1</a:t>
            </a:r>
            <a:r>
              <a:rPr lang="en-US" sz="2400" b="1" dirty="0"/>
              <a:t>.</a:t>
            </a:r>
            <a:endParaRPr lang="en-US" sz="2400" dirty="0" smtClean="0"/>
          </a:p>
          <a:p>
            <a:r>
              <a:rPr lang="en-US" sz="2400" dirty="0" smtClean="0"/>
              <a:t>Precise definitions (”the” is not the same as “and”)</a:t>
            </a:r>
          </a:p>
          <a:p>
            <a:r>
              <a:rPr lang="en-US" sz="2400" dirty="0" smtClean="0"/>
              <a:t>Like in science, general words have specific meanings (e.g. “prime”)</a:t>
            </a:r>
          </a:p>
          <a:p>
            <a:r>
              <a:rPr lang="en-US" sz="2400" dirty="0" smtClean="0"/>
              <a:t>Words lack perspective or emotion</a:t>
            </a:r>
            <a:endParaRPr lang="en-US" sz="2400" dirty="0"/>
          </a:p>
        </p:txBody>
      </p:sp>
    </p:spTree>
    <p:extLst>
      <p:ext uri="{BB962C8B-B14F-4D97-AF65-F5344CB8AC3E}">
        <p14:creationId xmlns:p14="http://schemas.microsoft.com/office/powerpoint/2010/main" val="2882161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Vocabulary: English</a:t>
            </a:r>
            <a:endParaRPr lang="en-US" dirty="0"/>
          </a:p>
        </p:txBody>
      </p:sp>
      <p:sp>
        <p:nvSpPr>
          <p:cNvPr id="3" name="Content Placeholder 2"/>
          <p:cNvSpPr>
            <a:spLocks noGrp="1"/>
          </p:cNvSpPr>
          <p:nvPr>
            <p:ph idx="1"/>
          </p:nvPr>
        </p:nvSpPr>
        <p:spPr/>
        <p:txBody>
          <a:bodyPr/>
          <a:lstStyle/>
          <a:p>
            <a:r>
              <a:rPr lang="en-US" dirty="0" smtClean="0"/>
              <a:t>General academic words</a:t>
            </a:r>
          </a:p>
          <a:p>
            <a:r>
              <a:rPr lang="en-US" dirty="0" smtClean="0"/>
              <a:t>Words convey emotion, sensation, psychological state</a:t>
            </a:r>
          </a:p>
          <a:p>
            <a:pPr lvl="2">
              <a:buSzPct val="125000"/>
              <a:buFont typeface="Courier New" charset="0"/>
              <a:buChar char="o"/>
            </a:pPr>
            <a:r>
              <a:rPr lang="en-US" dirty="0" smtClean="0"/>
              <a:t>Ex.</a:t>
            </a:r>
            <a:r>
              <a:rPr lang="en-US" sz="1800" i="1" dirty="0"/>
              <a:t> </a:t>
            </a:r>
            <a:r>
              <a:rPr lang="en-US" sz="2200" i="1" dirty="0"/>
              <a:t>where I would have lived </a:t>
            </a:r>
            <a:r>
              <a:rPr lang="en-US" sz="2200" i="1" dirty="0" smtClean="0"/>
              <a:t>through </a:t>
            </a:r>
            <a:r>
              <a:rPr lang="en-US" sz="2200" i="1" dirty="0"/>
              <a:t>all that impassioned, </a:t>
            </a:r>
            <a:r>
              <a:rPr lang="en-US" sz="2200" i="1" dirty="0" smtClean="0"/>
              <a:t>insane </a:t>
            </a:r>
            <a:r>
              <a:rPr lang="en-US" sz="2200" i="1" dirty="0"/>
              <a:t>joy of the hunt, when as I </a:t>
            </a:r>
            <a:r>
              <a:rPr lang="en-US" sz="2200" i="1" dirty="0" smtClean="0"/>
              <a:t>climb </a:t>
            </a:r>
            <a:r>
              <a:rPr lang="en-US" sz="2200" i="1" dirty="0"/>
              <a:t>the rock, my face contorted, </a:t>
            </a:r>
            <a:r>
              <a:rPr lang="en-US" sz="2200" i="1" dirty="0" smtClean="0"/>
              <a:t>gasping</a:t>
            </a:r>
            <a:r>
              <a:rPr lang="en-US" sz="2200" i="1" dirty="0"/>
              <a:t>, shouting voluptuously </a:t>
            </a:r>
            <a:r>
              <a:rPr lang="en-US" sz="2200" i="1" dirty="0" smtClean="0"/>
              <a:t>senseless </a:t>
            </a:r>
            <a:r>
              <a:rPr lang="en-US" sz="2200" i="1" dirty="0"/>
              <a:t>words…</a:t>
            </a:r>
            <a:r>
              <a:rPr lang="en-US" sz="2200" dirty="0"/>
              <a:t>(Nabokov, </a:t>
            </a:r>
            <a:r>
              <a:rPr lang="en-US" sz="2200" i="1" dirty="0" smtClean="0"/>
              <a:t>Father’s Butterflies</a:t>
            </a:r>
            <a:r>
              <a:rPr lang="en-US" sz="2200" i="1" dirty="0"/>
              <a:t>)</a:t>
            </a:r>
            <a:endParaRPr lang="en-US" sz="2200" dirty="0"/>
          </a:p>
        </p:txBody>
      </p:sp>
    </p:spTree>
    <p:extLst>
      <p:ext uri="{BB962C8B-B14F-4D97-AF65-F5344CB8AC3E}">
        <p14:creationId xmlns:p14="http://schemas.microsoft.com/office/powerpoint/2010/main" val="953623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a:xfrm>
            <a:off x="1524000" y="1371600"/>
            <a:ext cx="7010400" cy="4495800"/>
          </a:xfrm>
        </p:spPr>
        <p:txBody>
          <a:bodyPr/>
          <a:lstStyle/>
          <a:p>
            <a:r>
              <a:rPr lang="en-US" dirty="0" smtClean="0"/>
              <a:t>We need to do more than just teach students to succeed in English classes</a:t>
            </a:r>
          </a:p>
          <a:p>
            <a:r>
              <a:rPr lang="en-US" dirty="0" smtClean="0"/>
              <a:t>We need to do more than teach students a toolbox of “strategies”</a:t>
            </a:r>
          </a:p>
          <a:p>
            <a:r>
              <a:rPr lang="en-US" dirty="0" smtClean="0"/>
              <a:t>We need to rethink what it would mean to help students do well in </a:t>
            </a:r>
            <a:r>
              <a:rPr lang="en-US" i="1" dirty="0" smtClean="0"/>
              <a:t>all </a:t>
            </a:r>
            <a:r>
              <a:rPr lang="en-US" dirty="0" smtClean="0"/>
              <a:t>of their college level classes. </a:t>
            </a:r>
          </a:p>
          <a:p>
            <a:pPr marL="0" indent="0">
              <a:buNone/>
            </a:pPr>
            <a:endParaRPr lang="en-US" dirty="0"/>
          </a:p>
        </p:txBody>
      </p:sp>
    </p:spTree>
    <p:extLst>
      <p:ext uri="{BB962C8B-B14F-4D97-AF65-F5344CB8AC3E}">
        <p14:creationId xmlns:p14="http://schemas.microsoft.com/office/powerpoint/2010/main" val="1318619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1395413" y="457200"/>
            <a:ext cx="6870700" cy="1114426"/>
          </a:xfrm>
        </p:spPr>
        <p:txBody>
          <a:bodyPr/>
          <a:lstStyle/>
          <a:p>
            <a:pPr eaLnBrk="1" hangingPunct="1"/>
            <a:r>
              <a:rPr lang="en-US" dirty="0" smtClean="0"/>
              <a:t>Discipline-specific example</a:t>
            </a:r>
            <a:r>
              <a:rPr lang="en-US" smtClean="0"/>
              <a:t>:  English</a:t>
            </a:r>
            <a:endParaRPr lang="en-US" dirty="0" smtClean="0"/>
          </a:p>
        </p:txBody>
      </p:sp>
      <p:graphicFrame>
        <p:nvGraphicFramePr>
          <p:cNvPr id="114708" name="Group 20"/>
          <p:cNvGraphicFramePr>
            <a:graphicFrameLocks noGrp="1"/>
          </p:cNvGraphicFramePr>
          <p:nvPr/>
        </p:nvGraphicFramePr>
        <p:xfrm>
          <a:off x="1600200" y="1752600"/>
          <a:ext cx="5622925" cy="942975"/>
        </p:xfrm>
        <a:graphic>
          <a:graphicData uri="http://schemas.openxmlformats.org/drawingml/2006/table">
            <a:tbl>
              <a:tblPr/>
              <a:tblGrid>
                <a:gridCol w="2819400"/>
                <a:gridCol w="2803525"/>
              </a:tblGrid>
              <a:tr h="942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What is main character like at the beginning of the story?</a:t>
                      </a:r>
                      <a:endPar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rPr>
                        <a:t>What is the main character like at the end of the story? How has he or she changed?</a:t>
                      </a:r>
                      <a:endParaRPr kumimoji="0" lang="en-US"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60" name="Rectangle 21"/>
          <p:cNvSpPr>
            <a:spLocks noChangeArrowheads="1"/>
          </p:cNvSpPr>
          <p:nvPr/>
        </p:nvSpPr>
        <p:spPr bwMode="auto">
          <a:xfrm>
            <a:off x="-2971800" y="2133600"/>
            <a:ext cx="9144000" cy="0"/>
          </a:xfrm>
          <a:prstGeom prst="rect">
            <a:avLst/>
          </a:prstGeom>
          <a:noFill/>
          <a:ln w="9525">
            <a:noFill/>
            <a:miter lim="800000"/>
            <a:headEnd/>
            <a:tailEnd/>
          </a:ln>
        </p:spPr>
        <p:txBody>
          <a:bodyPr wrap="none" anchor="ctr">
            <a:spAutoFit/>
          </a:bodyPr>
          <a:lstStyle/>
          <a:p>
            <a:endParaRPr lang="en-US" dirty="0"/>
          </a:p>
        </p:txBody>
      </p:sp>
      <p:graphicFrame>
        <p:nvGraphicFramePr>
          <p:cNvPr id="2050" name="Object 4"/>
          <p:cNvGraphicFramePr>
            <a:graphicFrameLocks noChangeAspect="1"/>
          </p:cNvGraphicFramePr>
          <p:nvPr/>
        </p:nvGraphicFramePr>
        <p:xfrm>
          <a:off x="2438400" y="2681288"/>
          <a:ext cx="4038600" cy="2414587"/>
        </p:xfrm>
        <a:graphic>
          <a:graphicData uri="http://schemas.openxmlformats.org/presentationml/2006/ole">
            <mc:AlternateContent xmlns:mc="http://schemas.openxmlformats.org/markup-compatibility/2006">
              <mc:Choice xmlns:v="urn:schemas-microsoft-com:vml" Requires="v">
                <p:oleObj spid="_x0000_s1034" name="Microsoft Draw Drawing" r:id="rId4" imgW="4572000" imgH="2733675" progId="MSDraw.Drawing.8.2">
                  <p:embed/>
                </p:oleObj>
              </mc:Choice>
              <mc:Fallback>
                <p:oleObj name="Microsoft Draw Drawing" r:id="rId4" imgW="4572000" imgH="2733675" progId="MSDraw.Drawing.8.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681288"/>
                        <a:ext cx="4038600" cy="2414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061" name="Rectangle 22"/>
          <p:cNvSpPr>
            <a:spLocks noChangeArrowheads="1"/>
          </p:cNvSpPr>
          <p:nvPr/>
        </p:nvSpPr>
        <p:spPr bwMode="auto">
          <a:xfrm>
            <a:off x="1524000" y="4652963"/>
            <a:ext cx="6742113" cy="1600200"/>
          </a:xfrm>
          <a:prstGeom prst="rect">
            <a:avLst/>
          </a:prstGeom>
          <a:noFill/>
          <a:ln w="9525">
            <a:noFill/>
            <a:miter lim="800000"/>
            <a:headEnd/>
            <a:tailEnd/>
          </a:ln>
        </p:spPr>
        <p:txBody>
          <a:bodyPr anchor="ctr">
            <a:spAutoFit/>
          </a:bodyPr>
          <a:lstStyle/>
          <a:p>
            <a:pPr>
              <a:tabLst>
                <a:tab pos="457200" algn="r"/>
                <a:tab pos="2743200" algn="ctr"/>
                <a:tab pos="5486400" algn="r"/>
              </a:tabLst>
            </a:pPr>
            <a:r>
              <a:rPr lang="en-US" sz="1200" b="1" dirty="0">
                <a:ea typeface="Times New Roman" pitchFamily="18" charset="0"/>
                <a:cs typeface="Arial" charset="0"/>
              </a:rPr>
              <a:t>                                                </a:t>
            </a:r>
          </a:p>
          <a:p>
            <a:pPr>
              <a:tabLst>
                <a:tab pos="457200" algn="r"/>
                <a:tab pos="2743200" algn="ctr"/>
                <a:tab pos="5486400" algn="r"/>
              </a:tabLst>
            </a:pPr>
            <a:endParaRPr lang="en-US" sz="1200" b="1" dirty="0">
              <a:ea typeface="Times New Roman" pitchFamily="18" charset="0"/>
              <a:cs typeface="Arial" charset="0"/>
            </a:endParaRPr>
          </a:p>
          <a:p>
            <a:pPr>
              <a:tabLst>
                <a:tab pos="457200" algn="r"/>
                <a:tab pos="2743200" algn="ctr"/>
                <a:tab pos="5486400" algn="r"/>
              </a:tabLst>
            </a:pPr>
            <a:r>
              <a:rPr lang="en-US" sz="1200" b="1" dirty="0">
                <a:ea typeface="Times New Roman" pitchFamily="18" charset="0"/>
                <a:cs typeface="Arial" charset="0"/>
              </a:rPr>
              <a:t>                                                 </a:t>
            </a:r>
            <a:r>
              <a:rPr lang="en-US" sz="1200" b="1" dirty="0" smtClean="0">
                <a:ea typeface="Times New Roman" pitchFamily="18" charset="0"/>
                <a:cs typeface="Arial" charset="0"/>
              </a:rPr>
              <a:t>            </a:t>
            </a:r>
            <a:r>
              <a:rPr lang="en-US" sz="1400" b="1" dirty="0" smtClean="0">
                <a:ea typeface="Times New Roman" pitchFamily="18" charset="0"/>
                <a:cs typeface="Arial" charset="0"/>
              </a:rPr>
              <a:t>Crisis</a:t>
            </a:r>
            <a:endParaRPr lang="en-US" sz="14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  </a:t>
            </a:r>
          </a:p>
          <a:p>
            <a:pPr>
              <a:tabLst>
                <a:tab pos="457200" algn="r"/>
                <a:tab pos="2743200" algn="ctr"/>
                <a:tab pos="5486400" algn="r"/>
              </a:tabLst>
            </a:pPr>
            <a:endParaRPr lang="en-US" sz="12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Given this character change, what do you think the author wanted you to learn? ________</a:t>
            </a:r>
            <a:endParaRPr lang="en-US" sz="11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________________________________________________________________________</a:t>
            </a:r>
            <a:endParaRPr lang="en-US" sz="1100" dirty="0">
              <a:ea typeface="Times New Roman" pitchFamily="18" charset="0"/>
              <a:cs typeface="Arial" charset="0"/>
            </a:endParaRPr>
          </a:p>
          <a:p>
            <a:pPr>
              <a:tabLst>
                <a:tab pos="457200" algn="r"/>
                <a:tab pos="2743200" algn="ctr"/>
                <a:tab pos="5486400" algn="r"/>
              </a:tabLst>
            </a:pPr>
            <a:r>
              <a:rPr lang="en-US" sz="1200" dirty="0">
                <a:ea typeface="Times New Roman" pitchFamily="18" charset="0"/>
                <a:cs typeface="Arial" charset="0"/>
              </a:rPr>
              <a:t>________________________________________________________________________ </a:t>
            </a:r>
            <a:endParaRPr lang="en-US" dirty="0">
              <a:ea typeface="Times New Roman" pitchFamily="18" charset="0"/>
              <a:cs typeface="Arial"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823" name="Group 31"/>
          <p:cNvGraphicFramePr>
            <a:graphicFrameLocks noGrp="1"/>
          </p:cNvGraphicFramePr>
          <p:nvPr>
            <p:ph sz="half" idx="2"/>
          </p:nvPr>
        </p:nvGraphicFramePr>
        <p:xfrm>
          <a:off x="228600" y="1828800"/>
          <a:ext cx="8153400" cy="3657600"/>
        </p:xfrm>
        <a:graphic>
          <a:graphicData uri="http://schemas.openxmlformats.org/drawingml/2006/table">
            <a:tbl>
              <a:tblPr/>
              <a:tblGrid>
                <a:gridCol w="1630363"/>
                <a:gridCol w="1630362"/>
                <a:gridCol w="1631950"/>
                <a:gridCol w="1630363"/>
                <a:gridCol w="1630362"/>
              </a:tblGrid>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Substances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Properties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Processes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Interactions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7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700" b="1" i="0" u="none" strike="noStrike" cap="none" normalizeH="0" baseline="0" smtClean="0">
                          <a:ln>
                            <a:noFill/>
                          </a:ln>
                          <a:solidFill>
                            <a:schemeClr val="tx1"/>
                          </a:solidFill>
                          <a:effectLst/>
                          <a:latin typeface="Arial" charset="0"/>
                        </a:rPr>
                        <a:t>Atomic Expression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extBox 2"/>
          <p:cNvSpPr txBox="1"/>
          <p:nvPr/>
        </p:nvSpPr>
        <p:spPr>
          <a:xfrm>
            <a:off x="1524000" y="457200"/>
            <a:ext cx="6781800" cy="1200329"/>
          </a:xfrm>
          <a:prstGeom prst="rect">
            <a:avLst/>
          </a:prstGeom>
          <a:noFill/>
        </p:spPr>
        <p:txBody>
          <a:bodyPr wrap="square" rtlCol="0">
            <a:spAutoFit/>
          </a:bodyPr>
          <a:lstStyle/>
          <a:p>
            <a:r>
              <a:rPr lang="en-US" sz="3600" dirty="0" smtClean="0"/>
              <a:t>Discipline Specific Example: Chemistry</a:t>
            </a:r>
            <a:endParaRPr lang="en-US" sz="3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specific example:  History</a:t>
            </a:r>
            <a:endParaRPr lang="en-US" dirty="0"/>
          </a:p>
        </p:txBody>
      </p:sp>
      <p:sp>
        <p:nvSpPr>
          <p:cNvPr id="3" name="Content Placeholder 2"/>
          <p:cNvSpPr>
            <a:spLocks noGrp="1"/>
          </p:cNvSpPr>
          <p:nvPr>
            <p:ph idx="1"/>
          </p:nvPr>
        </p:nvSpPr>
        <p:spPr>
          <a:xfrm>
            <a:off x="371622" y="1717675"/>
            <a:ext cx="8153400" cy="4114800"/>
          </a:xfrm>
        </p:spPr>
        <p:txBody>
          <a:bodyPr/>
          <a:lstStyle/>
          <a:p>
            <a:pPr marL="0" indent="0">
              <a:buNone/>
            </a:pPr>
            <a:r>
              <a:rPr lang="en-US" sz="2400" dirty="0"/>
              <a:t>R. Kennedy report to Dean Rusk, Secretary of State</a:t>
            </a:r>
          </a:p>
          <a:p>
            <a:pPr marL="0" indent="0">
              <a:buNone/>
            </a:pPr>
            <a:r>
              <a:rPr lang="en-US" sz="2400" dirty="0"/>
              <a:t> </a:t>
            </a:r>
            <a:r>
              <a:rPr lang="en-US" sz="2400" dirty="0" smtClean="0"/>
              <a:t>     </a:t>
            </a:r>
            <a:r>
              <a:rPr lang="en-US" sz="2000" i="1" dirty="0" smtClean="0"/>
              <a:t>He  </a:t>
            </a:r>
            <a:r>
              <a:rPr lang="en-US" sz="2000" i="1" dirty="0"/>
              <a:t>(Dobrynin) then asked me about Khrushchev’s other proposal dealing with the removal of missiles from Turkey.  I replied that there could be no quid pro quo—no deal of this kind could be made.   This was a matter that had to be considered by NATO and that it was up to NATO to make the decision.  I said it was completely impossible for NATO to take such a step under the present threatening position of the Soviet Union</a:t>
            </a:r>
            <a:r>
              <a:rPr lang="en-US" sz="2000" i="1" dirty="0" smtClean="0"/>
              <a:t>....</a:t>
            </a:r>
            <a:endParaRPr lang="en-US" sz="2000" dirty="0"/>
          </a:p>
          <a:p>
            <a:pPr marL="0" indent="0">
              <a:buNone/>
            </a:pPr>
            <a:r>
              <a:rPr lang="en-US" sz="2000" i="1" dirty="0" smtClean="0"/>
              <a:t>     I </a:t>
            </a:r>
            <a:r>
              <a:rPr lang="en-US" sz="2000" i="1" dirty="0"/>
              <a:t>repeated that there could be no deal of any kind and that any steps toward easing tensions in other parts of the world largely depended on the Soviet Union and Mr. Khrushchev taking action in Cuba and taking it immediately.  </a:t>
            </a:r>
            <a:endParaRPr lang="en-US" sz="2000" dirty="0"/>
          </a:p>
          <a:p>
            <a:pPr marL="0" indent="0">
              <a:buNone/>
            </a:pPr>
            <a:r>
              <a:rPr lang="en-US" sz="2400" i="1" dirty="0"/>
              <a:t> </a:t>
            </a:r>
            <a:endParaRPr lang="en-US" sz="2400" dirty="0"/>
          </a:p>
        </p:txBody>
      </p:sp>
    </p:spTree>
    <p:extLst>
      <p:ext uri="{BB962C8B-B14F-4D97-AF65-F5344CB8AC3E}">
        <p14:creationId xmlns:p14="http://schemas.microsoft.com/office/powerpoint/2010/main" val="11109799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a:t>
            </a:r>
            <a:endParaRPr lang="en-US" dirty="0"/>
          </a:p>
        </p:txBody>
      </p:sp>
      <p:sp>
        <p:nvSpPr>
          <p:cNvPr id="3" name="Content Placeholder 2"/>
          <p:cNvSpPr>
            <a:spLocks noGrp="1"/>
          </p:cNvSpPr>
          <p:nvPr>
            <p:ph idx="1"/>
          </p:nvPr>
        </p:nvSpPr>
        <p:spPr>
          <a:xfrm>
            <a:off x="838200" y="1905000"/>
            <a:ext cx="7696200" cy="4114800"/>
          </a:xfrm>
        </p:spPr>
        <p:txBody>
          <a:bodyPr/>
          <a:lstStyle/>
          <a:p>
            <a:pPr marL="0" indent="0">
              <a:buNone/>
            </a:pPr>
            <a:r>
              <a:rPr lang="en-US" sz="2400" dirty="0"/>
              <a:t>Dobrynin Report to Russian Foreign Minister:</a:t>
            </a:r>
          </a:p>
          <a:p>
            <a:pPr marL="0" indent="0">
              <a:buNone/>
            </a:pPr>
            <a:r>
              <a:rPr lang="en-US" sz="2400" dirty="0"/>
              <a:t> </a:t>
            </a:r>
          </a:p>
          <a:p>
            <a:pPr marL="0" indent="0">
              <a:buNone/>
            </a:pPr>
            <a:r>
              <a:rPr lang="en-US" sz="2400" i="1" dirty="0"/>
              <a:t>If that (the missiles in Turkey) is the only obstacle to achieving the regulation I mentioned earlier, then the president doesn’t see any insurmountable difficulties in resolving this issue,” replied R. Kennedy. ... However, the president can’t say anything public in this regard about Turkey,” R. Kennedy said again.  </a:t>
            </a:r>
            <a:endParaRPr lang="en-US" sz="2400" dirty="0"/>
          </a:p>
          <a:p>
            <a:pPr marL="0" indent="0">
              <a:buNone/>
            </a:pPr>
            <a:r>
              <a:rPr lang="en-US" sz="2400" i="1" dirty="0"/>
              <a:t> </a:t>
            </a:r>
            <a:endParaRPr lang="en-US" sz="2400" dirty="0"/>
          </a:p>
          <a:p>
            <a:endParaRPr lang="en-US" dirty="0"/>
          </a:p>
        </p:txBody>
      </p:sp>
    </p:spTree>
    <p:extLst>
      <p:ext uri="{BB962C8B-B14F-4D97-AF65-F5344CB8AC3E}">
        <p14:creationId xmlns:p14="http://schemas.microsoft.com/office/powerpoint/2010/main" val="544793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24000" y="152400"/>
            <a:ext cx="7773987" cy="922337"/>
          </a:xfrm>
        </p:spPr>
        <p:txBody>
          <a:bodyPr/>
          <a:lstStyle/>
          <a:p>
            <a:pPr eaLnBrk="1" hangingPunct="1"/>
            <a:r>
              <a:rPr lang="en-US" b="1" dirty="0" smtClean="0"/>
              <a:t>History Events Chart</a:t>
            </a:r>
          </a:p>
        </p:txBody>
      </p:sp>
      <p:graphicFrame>
        <p:nvGraphicFramePr>
          <p:cNvPr id="35910" name="Group 70"/>
          <p:cNvGraphicFramePr>
            <a:graphicFrameLocks noGrp="1"/>
          </p:cNvGraphicFramePr>
          <p:nvPr>
            <p:ph idx="1"/>
            <p:extLst>
              <p:ext uri="{D42A27DB-BD31-4B8C-83A1-F6EECF244321}">
                <p14:modId xmlns:p14="http://schemas.microsoft.com/office/powerpoint/2010/main" val="1443313976"/>
              </p:ext>
            </p:extLst>
          </p:nvPr>
        </p:nvGraphicFramePr>
        <p:xfrm>
          <a:off x="457200" y="1905000"/>
          <a:ext cx="8229600" cy="4533903"/>
        </p:xfrm>
        <a:graphic>
          <a:graphicData uri="http://schemas.openxmlformats.org/drawingml/2006/table">
            <a:tbl>
              <a:tblPr/>
              <a:tblGrid>
                <a:gridCol w="1401763"/>
                <a:gridCol w="1331912"/>
                <a:gridCol w="1373188"/>
                <a:gridCol w="1419225"/>
                <a:gridCol w="1374775"/>
                <a:gridCol w="1328737"/>
              </a:tblGrid>
              <a:tr h="414338">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TEXT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WHO?</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WHAT?</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WHERE?</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WHEN?</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1" i="0" u="none" strike="noStrike" cap="none" normalizeH="0" baseline="0" dirty="0" smtClean="0">
                          <a:ln>
                            <a:noFill/>
                          </a:ln>
                          <a:solidFill>
                            <a:schemeClr val="tx1"/>
                          </a:solidFill>
                          <a:effectLst/>
                          <a:latin typeface="Times New Roman" pitchFamily="18" charset="0"/>
                          <a:cs typeface="Times New Roman" pitchFamily="18" charset="0"/>
                        </a:rPr>
                        <a:t>WHY?</a:t>
                      </a:r>
                      <a:endParaRPr kumimoji="0" lang="en-US" sz="17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2300">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Relation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3888">
                <a:tc>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100" b="0"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gridSpan="6">
                  <a:txBody>
                    <a:bodyPr/>
                    <a:lstStyle/>
                    <a:p>
                      <a:pPr marL="342900" marR="0" lvl="0" indent="-342900" algn="l" defTabSz="914400" rtl="0" eaLnBrk="1" fontAlgn="base" latinLnBrk="0" hangingPunct="1">
                        <a:lnSpc>
                          <a:spcPct val="100000"/>
                        </a:lnSpc>
                        <a:spcBef>
                          <a:spcPct val="0"/>
                        </a:spcBef>
                        <a:spcAft>
                          <a:spcPct val="0"/>
                        </a:spcAft>
                        <a:buClrTx/>
                        <a:buSzPct val="65000"/>
                        <a:buFont typeface="Wingdings" pitchFamily="2" charset="2"/>
                        <a:buNone/>
                        <a:tabLst/>
                      </a:pPr>
                      <a:r>
                        <a:rPr kumimoji="0" lang="en-US" sz="1700" b="0" i="0" u="none" strike="noStrike" cap="none" normalizeH="0" baseline="0" dirty="0" smtClean="0">
                          <a:ln>
                            <a:noFill/>
                          </a:ln>
                          <a:solidFill>
                            <a:schemeClr val="tx1"/>
                          </a:solidFill>
                          <a:effectLst/>
                          <a:latin typeface="Times New Roman" pitchFamily="18" charset="0"/>
                          <a:cs typeface="Times New Roman" pitchFamily="18" charset="0"/>
                        </a:rPr>
                        <a:t>                 Main point: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Teaching students to succeed in their discipline-based classes means teaching them something about the discipline in which they are reading.</a:t>
            </a:r>
          </a:p>
          <a:p>
            <a:pPr marL="457200" lvl="1" indent="0">
              <a:buNone/>
            </a:pPr>
            <a:endParaRPr lang="en-US" dirty="0"/>
          </a:p>
        </p:txBody>
      </p:sp>
    </p:spTree>
    <p:extLst>
      <p:ext uri="{BB962C8B-B14F-4D97-AF65-F5344CB8AC3E}">
        <p14:creationId xmlns:p14="http://schemas.microsoft.com/office/powerpoint/2010/main" val="3016972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I’ve observed</a:t>
            </a:r>
            <a:r>
              <a:rPr lang="mr-IN" dirty="0" smtClean="0"/>
              <a:t>…</a:t>
            </a:r>
            <a:endParaRPr lang="en-US" dirty="0"/>
          </a:p>
        </p:txBody>
      </p:sp>
      <p:sp>
        <p:nvSpPr>
          <p:cNvPr id="3" name="Content Placeholder 2"/>
          <p:cNvSpPr>
            <a:spLocks noGrp="1"/>
          </p:cNvSpPr>
          <p:nvPr>
            <p:ph idx="1"/>
          </p:nvPr>
        </p:nvSpPr>
        <p:spPr>
          <a:xfrm>
            <a:off x="1524000" y="1509144"/>
            <a:ext cx="7010400" cy="4637950"/>
          </a:xfrm>
        </p:spPr>
        <p:txBody>
          <a:bodyPr/>
          <a:lstStyle/>
          <a:p>
            <a:r>
              <a:rPr lang="en-US" dirty="0" smtClean="0"/>
              <a:t>In 20 years teaching Developmental Ed in a progressive program that had many of the features noted in the last slide, I observed that, still</a:t>
            </a:r>
            <a:r>
              <a:rPr lang="mr-IN" dirty="0" smtClean="0"/>
              <a:t>…</a:t>
            </a:r>
            <a:endParaRPr lang="en-US" dirty="0" smtClean="0"/>
          </a:p>
          <a:p>
            <a:pPr lvl="1"/>
            <a:r>
              <a:rPr lang="en-US" dirty="0" smtClean="0"/>
              <a:t>Students were capable of learning and applying strategies to subject matter text</a:t>
            </a:r>
          </a:p>
          <a:p>
            <a:pPr lvl="1"/>
            <a:r>
              <a:rPr lang="en-US" dirty="0" smtClean="0"/>
              <a:t>Students didn’t see the relevance of applying those strategies in their regular coursework.</a:t>
            </a:r>
          </a:p>
          <a:p>
            <a:pPr marL="0" indent="0">
              <a:buNone/>
            </a:pPr>
            <a:endParaRPr lang="en-US" sz="2800" dirty="0" smtClean="0"/>
          </a:p>
          <a:p>
            <a:pPr marL="0" indent="0">
              <a:buNone/>
            </a:pPr>
            <a:endParaRPr lang="en-US" dirty="0"/>
          </a:p>
        </p:txBody>
      </p:sp>
    </p:spTree>
    <p:extLst>
      <p:ext uri="{BB962C8B-B14F-4D97-AF65-F5344CB8AC3E}">
        <p14:creationId xmlns:p14="http://schemas.microsoft.com/office/powerpoint/2010/main" val="35309691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br>
              <a:rPr lang="en-US" dirty="0" smtClean="0"/>
            </a:br>
            <a:endParaRPr lang="en-US" dirty="0"/>
          </a:p>
        </p:txBody>
      </p:sp>
      <p:sp>
        <p:nvSpPr>
          <p:cNvPr id="3" name="Content Placeholder 2"/>
          <p:cNvSpPr>
            <a:spLocks noGrp="1"/>
          </p:cNvSpPr>
          <p:nvPr>
            <p:ph idx="1"/>
          </p:nvPr>
        </p:nvSpPr>
        <p:spPr/>
        <p:txBody>
          <a:bodyPr/>
          <a:lstStyle/>
          <a:p>
            <a:pPr marL="0" indent="0" algn="ctr">
              <a:buNone/>
            </a:pPr>
            <a:r>
              <a:rPr lang="en-US" dirty="0" smtClean="0"/>
              <a:t>Cynthia Shanahan</a:t>
            </a:r>
          </a:p>
          <a:p>
            <a:pPr marL="0" indent="0" algn="ctr">
              <a:buNone/>
            </a:pPr>
            <a:r>
              <a:rPr lang="en-US" dirty="0" smtClean="0"/>
              <a:t>Professor Emerita</a:t>
            </a:r>
          </a:p>
          <a:p>
            <a:pPr marL="0" indent="0" algn="ctr">
              <a:buNone/>
            </a:pPr>
            <a:r>
              <a:rPr lang="en-US" dirty="0" smtClean="0"/>
              <a:t>University of Illinois at Chicago</a:t>
            </a:r>
          </a:p>
          <a:p>
            <a:pPr marL="0" indent="0" algn="ctr">
              <a:buNone/>
            </a:pPr>
            <a:r>
              <a:rPr lang="en-US" dirty="0" smtClean="0">
                <a:hlinkClick r:id="rId2"/>
              </a:rPr>
              <a:t>chynd@uic.edu</a:t>
            </a:r>
            <a:endParaRPr lang="en-US" dirty="0" smtClean="0"/>
          </a:p>
          <a:p>
            <a:pPr marL="0" indent="0" algn="ctr">
              <a:buNone/>
            </a:pPr>
            <a:r>
              <a:rPr lang="en-US" dirty="0" smtClean="0"/>
              <a:t>312-593-3698</a:t>
            </a:r>
          </a:p>
          <a:p>
            <a:pPr marL="0" indent="0" algn="ctr">
              <a:buNone/>
            </a:pPr>
            <a:r>
              <a:rPr lang="en-US" dirty="0" err="1" smtClean="0"/>
              <a:t>Shanahanonliteracy</a:t>
            </a:r>
            <a:endParaRPr lang="en-US" dirty="0"/>
          </a:p>
        </p:txBody>
      </p:sp>
    </p:spTree>
    <p:extLst>
      <p:ext uri="{BB962C8B-B14F-4D97-AF65-F5344CB8AC3E}">
        <p14:creationId xmlns:p14="http://schemas.microsoft.com/office/powerpoint/2010/main" val="1362240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sz="5400" dirty="0" smtClean="0"/>
              <a:t>WHY?????</a:t>
            </a:r>
            <a:endParaRPr lang="en-US" sz="5400" dirty="0"/>
          </a:p>
        </p:txBody>
      </p:sp>
    </p:spTree>
    <p:extLst>
      <p:ext uri="{BB962C8B-B14F-4D97-AF65-F5344CB8AC3E}">
        <p14:creationId xmlns:p14="http://schemas.microsoft.com/office/powerpoint/2010/main" val="128242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possible reasons</a:t>
            </a:r>
            <a:endParaRPr lang="en-US" dirty="0"/>
          </a:p>
        </p:txBody>
      </p:sp>
      <p:sp>
        <p:nvSpPr>
          <p:cNvPr id="3" name="Content Placeholder 2"/>
          <p:cNvSpPr>
            <a:spLocks noGrp="1"/>
          </p:cNvSpPr>
          <p:nvPr>
            <p:ph idx="1"/>
          </p:nvPr>
        </p:nvSpPr>
        <p:spPr>
          <a:xfrm>
            <a:off x="1524000" y="1905000"/>
            <a:ext cx="7010400" cy="4419600"/>
          </a:xfrm>
        </p:spPr>
        <p:txBody>
          <a:bodyPr/>
          <a:lstStyle/>
          <a:p>
            <a:r>
              <a:rPr lang="en-US" dirty="0" smtClean="0"/>
              <a:t>Task differences/text differences- making strategy usage far, not near tasks.</a:t>
            </a:r>
          </a:p>
          <a:p>
            <a:r>
              <a:rPr lang="en-US" dirty="0" smtClean="0"/>
              <a:t>Differences in purpose</a:t>
            </a:r>
            <a:r>
              <a:rPr lang="mr-IN" dirty="0" smtClean="0"/>
              <a:t>–</a:t>
            </a:r>
            <a:r>
              <a:rPr lang="en-US" dirty="0" smtClean="0"/>
              <a:t> students weren’t understanding the purposes for reading.</a:t>
            </a:r>
            <a:endParaRPr lang="en-US" dirty="0"/>
          </a:p>
          <a:p>
            <a:r>
              <a:rPr lang="en-US" b="1" dirty="0" smtClean="0"/>
              <a:t>My one size fits all toolbox of strategies weren’t cutting it</a:t>
            </a:r>
            <a:r>
              <a:rPr lang="en-US" dirty="0" smtClean="0"/>
              <a:t>!</a:t>
            </a:r>
          </a:p>
        </p:txBody>
      </p:sp>
    </p:spTree>
    <p:extLst>
      <p:ext uri="{BB962C8B-B14F-4D97-AF65-F5344CB8AC3E}">
        <p14:creationId xmlns:p14="http://schemas.microsoft.com/office/powerpoint/2010/main" val="629077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into regular classrooms, I found</a:t>
            </a:r>
            <a:endParaRPr lang="en-US" dirty="0"/>
          </a:p>
        </p:txBody>
      </p:sp>
      <p:sp>
        <p:nvSpPr>
          <p:cNvPr id="3" name="Content Placeholder 2"/>
          <p:cNvSpPr>
            <a:spLocks noGrp="1"/>
          </p:cNvSpPr>
          <p:nvPr>
            <p:ph idx="1"/>
          </p:nvPr>
        </p:nvSpPr>
        <p:spPr>
          <a:xfrm>
            <a:off x="1524000" y="1717675"/>
            <a:ext cx="7010400" cy="4835525"/>
          </a:xfrm>
        </p:spPr>
        <p:txBody>
          <a:bodyPr/>
          <a:lstStyle/>
          <a:p>
            <a:r>
              <a:rPr lang="en-US" sz="2400" dirty="0" smtClean="0"/>
              <a:t>Vast differences in task (and teacher expectations) and text across different subject matters, and fewer differences within the same subject matter.</a:t>
            </a:r>
          </a:p>
          <a:p>
            <a:r>
              <a:rPr lang="en-US" sz="2400" dirty="0" smtClean="0"/>
              <a:t>I did studies of physics learning and history learning, which were very different</a:t>
            </a:r>
          </a:p>
          <a:p>
            <a:r>
              <a:rPr lang="en-US" sz="2400" dirty="0" smtClean="0"/>
              <a:t>Later Tim Shanahan and I studied experts the disciplines, finding key differences.</a:t>
            </a:r>
          </a:p>
          <a:p>
            <a:r>
              <a:rPr lang="en-US" sz="2400" dirty="0" smtClean="0"/>
              <a:t>The disciplines valued different kinds of knowledge, different ways of thinking about it.</a:t>
            </a:r>
          </a:p>
          <a:p>
            <a:endParaRPr lang="en-US" dirty="0"/>
          </a:p>
        </p:txBody>
      </p:sp>
    </p:spTree>
    <p:extLst>
      <p:ext uri="{BB962C8B-B14F-4D97-AF65-F5344CB8AC3E}">
        <p14:creationId xmlns:p14="http://schemas.microsoft.com/office/powerpoint/2010/main" val="1969898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My conclusion</a:t>
            </a:r>
            <a:endParaRPr lang="en-US" sz="4000" dirty="0"/>
          </a:p>
        </p:txBody>
      </p:sp>
      <p:sp>
        <p:nvSpPr>
          <p:cNvPr id="3" name="Content Placeholder 2"/>
          <p:cNvSpPr>
            <a:spLocks noGrp="1"/>
          </p:cNvSpPr>
          <p:nvPr>
            <p:ph idx="1"/>
          </p:nvPr>
        </p:nvSpPr>
        <p:spPr>
          <a:xfrm>
            <a:off x="1514622" y="1717674"/>
            <a:ext cx="7010400" cy="4378325"/>
          </a:xfrm>
        </p:spPr>
        <p:txBody>
          <a:bodyPr/>
          <a:lstStyle/>
          <a:p>
            <a:pPr marL="0" indent="0" algn="ctr">
              <a:buNone/>
            </a:pPr>
            <a:endParaRPr lang="en-US" sz="2400" dirty="0" smtClean="0"/>
          </a:p>
          <a:p>
            <a:r>
              <a:rPr lang="en-US" sz="2400" dirty="0"/>
              <a:t>N</a:t>
            </a:r>
            <a:r>
              <a:rPr lang="en-US" sz="2400" dirty="0" smtClean="0"/>
              <a:t>eed to focus on teaching students to read using processes grounded in the disciplines in which they are reading (and writing).</a:t>
            </a:r>
          </a:p>
          <a:p>
            <a:r>
              <a:rPr lang="en-US" sz="2400" dirty="0" smtClean="0"/>
              <a:t>The goal would be to bring students into those disciplines so that they understand what disciplines do and how they go about doing it.</a:t>
            </a:r>
          </a:p>
          <a:p>
            <a:endParaRPr lang="en-US" dirty="0"/>
          </a:p>
        </p:txBody>
      </p:sp>
    </p:spTree>
    <p:extLst>
      <p:ext uri="{BB962C8B-B14F-4D97-AF65-F5344CB8AC3E}">
        <p14:creationId xmlns:p14="http://schemas.microsoft.com/office/powerpoint/2010/main" val="536398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M10203769">
  <a:themeElements>
    <a:clrScheme name="Office Them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Office Theme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Office Theme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Office Theme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Office Theme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Office Theme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TM10203769</Template>
  <TotalTime>8018</TotalTime>
  <Words>3440</Words>
  <Application>Microsoft Macintosh PowerPoint</Application>
  <PresentationFormat>On-screen Show (4:3)</PresentationFormat>
  <Paragraphs>292</Paragraphs>
  <Slides>50</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0" baseType="lpstr">
      <vt:lpstr>Arial</vt:lpstr>
      <vt:lpstr>Calibri</vt:lpstr>
      <vt:lpstr>Courier New</vt:lpstr>
      <vt:lpstr>Mangal</vt:lpstr>
      <vt:lpstr>ＭＳ Ｐゴシック</vt:lpstr>
      <vt:lpstr>Times New Roman</vt:lpstr>
      <vt:lpstr>Verdana</vt:lpstr>
      <vt:lpstr>Wingdings</vt:lpstr>
      <vt:lpstr>TM10203769</vt:lpstr>
      <vt:lpstr>Microsoft Draw Drawing</vt:lpstr>
      <vt:lpstr>Helping College Students Succeed:  A Look at Disciplinary Literacy</vt:lpstr>
      <vt:lpstr>Where the field has been….</vt:lpstr>
      <vt:lpstr>Learning Assistance Centers</vt:lpstr>
      <vt:lpstr>What we’ve tried…</vt:lpstr>
      <vt:lpstr>What I’ve observed…</vt:lpstr>
      <vt:lpstr>PowerPoint Presentation</vt:lpstr>
      <vt:lpstr>Some possible reasons</vt:lpstr>
      <vt:lpstr>Going into regular classrooms, I found</vt:lpstr>
      <vt:lpstr>My conclusion</vt:lpstr>
      <vt:lpstr>Research Evidence </vt:lpstr>
      <vt:lpstr>How are disciplines different? Four examples</vt:lpstr>
      <vt:lpstr>Purpose and source:  History</vt:lpstr>
      <vt:lpstr>Purpose and source:  Science</vt:lpstr>
      <vt:lpstr>Purpose and source: Mathematics</vt:lpstr>
      <vt:lpstr>Purpose and Source:  English</vt:lpstr>
      <vt:lpstr>Author as an Interpretive Tool</vt:lpstr>
      <vt:lpstr>Author as Interpretive Tool:  History</vt:lpstr>
      <vt:lpstr>Author as Interpretive Tool:  History</vt:lpstr>
      <vt:lpstr>Author as Interpretive Tool:  Science</vt:lpstr>
      <vt:lpstr>Author as Interpretive Tool:  Scientists</vt:lpstr>
      <vt:lpstr>Author as an Interpretive Tool:  Mathematics</vt:lpstr>
      <vt:lpstr>Author as Interpretive Tool:  Mathematics</vt:lpstr>
      <vt:lpstr>Author as an Interpretive Tool:  English Literature</vt:lpstr>
      <vt:lpstr>Stopping By Woods</vt:lpstr>
      <vt:lpstr>Stopping by Woods</vt:lpstr>
      <vt:lpstr>Role of Graphics:  History</vt:lpstr>
      <vt:lpstr>PowerPoint Presentation</vt:lpstr>
      <vt:lpstr>PowerPoint Presentation</vt:lpstr>
      <vt:lpstr>Role of Graphics--Science</vt:lpstr>
      <vt:lpstr>PowerPoint Presentation</vt:lpstr>
      <vt:lpstr>Role of Graphics:  Mathematics</vt:lpstr>
      <vt:lpstr>PowerPoint Presentation</vt:lpstr>
      <vt:lpstr>Role of Graphics:  Literature</vt:lpstr>
      <vt:lpstr>PowerPoint Presentation</vt:lpstr>
      <vt:lpstr>Stopping By Woods</vt:lpstr>
      <vt:lpstr>Stopping by Woods</vt:lpstr>
      <vt:lpstr>Types of vocabulary:  History</vt:lpstr>
      <vt:lpstr>Types of Vocabulary:  Science</vt:lpstr>
      <vt:lpstr>Types of Vocabulary:  Science</vt:lpstr>
      <vt:lpstr>Types of vocabulary:  Science</vt:lpstr>
      <vt:lpstr>Types of Vocabulary: Mathematics</vt:lpstr>
      <vt:lpstr>Types of Vocabulary: English</vt:lpstr>
      <vt:lpstr>Implications</vt:lpstr>
      <vt:lpstr>Discipline-specific example:  English</vt:lpstr>
      <vt:lpstr>PowerPoint Presentation</vt:lpstr>
      <vt:lpstr>Discipline specific example:  History</vt:lpstr>
      <vt:lpstr>History, cont.</vt:lpstr>
      <vt:lpstr>History Events Chart</vt:lpstr>
      <vt:lpstr>Implications</vt:lpstr>
      <vt:lpstr>Thanks. </vt:lpstr>
    </vt:vector>
  </TitlesOfParts>
  <Manager/>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Developmental Education Work:  A Look at Disciplinary Literacy</dc:title>
  <dc:subject/>
  <dc:creator/>
  <cp:keywords/>
  <dc:description/>
  <cp:lastModifiedBy>Shanahan, Timothy E</cp:lastModifiedBy>
  <cp:revision>65</cp:revision>
  <cp:lastPrinted>1601-01-01T00:00:00Z</cp:lastPrinted>
  <dcterms:created xsi:type="dcterms:W3CDTF">1601-01-01T00:00:00Z</dcterms:created>
  <dcterms:modified xsi:type="dcterms:W3CDTF">2017-11-02T14:22:25Z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TC102037691033</vt:lpwstr>
  </property>
</Properties>
</file>