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0"/>
  </p:notesMasterIdLst>
  <p:sldIdLst>
    <p:sldId id="277" r:id="rId2"/>
    <p:sldId id="305" r:id="rId3"/>
    <p:sldId id="306" r:id="rId4"/>
    <p:sldId id="308" r:id="rId5"/>
    <p:sldId id="309" r:id="rId6"/>
    <p:sldId id="357" r:id="rId7"/>
    <p:sldId id="310" r:id="rId8"/>
    <p:sldId id="311" r:id="rId9"/>
    <p:sldId id="356" r:id="rId10"/>
    <p:sldId id="261" r:id="rId11"/>
    <p:sldId id="313" r:id="rId12"/>
    <p:sldId id="312" r:id="rId13"/>
    <p:sldId id="314" r:id="rId14"/>
    <p:sldId id="315" r:id="rId15"/>
    <p:sldId id="316" r:id="rId16"/>
    <p:sldId id="358" r:id="rId17"/>
    <p:sldId id="359" r:id="rId18"/>
    <p:sldId id="360" r:id="rId19"/>
    <p:sldId id="362" r:id="rId20"/>
    <p:sldId id="363" r:id="rId21"/>
    <p:sldId id="364" r:id="rId22"/>
    <p:sldId id="317" r:id="rId23"/>
    <p:sldId id="318" r:id="rId24"/>
    <p:sldId id="319" r:id="rId25"/>
    <p:sldId id="320" r:id="rId26"/>
    <p:sldId id="321" r:id="rId27"/>
    <p:sldId id="322" r:id="rId28"/>
    <p:sldId id="323" r:id="rId29"/>
    <p:sldId id="324" r:id="rId30"/>
    <p:sldId id="325" r:id="rId31"/>
    <p:sldId id="327" r:id="rId32"/>
    <p:sldId id="328" r:id="rId33"/>
    <p:sldId id="329" r:id="rId34"/>
    <p:sldId id="330" r:id="rId35"/>
    <p:sldId id="331" r:id="rId36"/>
    <p:sldId id="332" r:id="rId37"/>
    <p:sldId id="333" r:id="rId38"/>
    <p:sldId id="334" r:id="rId39"/>
    <p:sldId id="335" r:id="rId40"/>
    <p:sldId id="336" r:id="rId41"/>
    <p:sldId id="339" r:id="rId42"/>
    <p:sldId id="340" r:id="rId43"/>
    <p:sldId id="341" r:id="rId44"/>
    <p:sldId id="342" r:id="rId45"/>
    <p:sldId id="343" r:id="rId46"/>
    <p:sldId id="337" r:id="rId47"/>
    <p:sldId id="346" r:id="rId48"/>
    <p:sldId id="345" r:id="rId49"/>
    <p:sldId id="344" r:id="rId50"/>
    <p:sldId id="347" r:id="rId51"/>
    <p:sldId id="348" r:id="rId52"/>
    <p:sldId id="338" r:id="rId53"/>
    <p:sldId id="349" r:id="rId54"/>
    <p:sldId id="350" r:id="rId55"/>
    <p:sldId id="351" r:id="rId56"/>
    <p:sldId id="352" r:id="rId57"/>
    <p:sldId id="354" r:id="rId58"/>
    <p:sldId id="355"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277"/>
            <p14:sldId id="305"/>
            <p14:sldId id="306"/>
            <p14:sldId id="308"/>
            <p14:sldId id="309"/>
            <p14:sldId id="357"/>
            <p14:sldId id="310"/>
            <p14:sldId id="311"/>
            <p14:sldId id="356"/>
          </p14:sldIdLst>
        </p14:section>
        <p14:section name="Author Your Presentation" id="{16378913-E5ED-4281-BAF5-F1F938CB0BED}">
          <p14:sldIdLst>
            <p14:sldId id="261"/>
            <p14:sldId id="313"/>
            <p14:sldId id="312"/>
            <p14:sldId id="314"/>
            <p14:sldId id="315"/>
            <p14:sldId id="316"/>
            <p14:sldId id="358"/>
            <p14:sldId id="359"/>
            <p14:sldId id="360"/>
            <p14:sldId id="362"/>
            <p14:sldId id="363"/>
            <p14:sldId id="364"/>
            <p14:sldId id="317"/>
            <p14:sldId id="318"/>
            <p14:sldId id="319"/>
            <p14:sldId id="320"/>
            <p14:sldId id="321"/>
            <p14:sldId id="322"/>
            <p14:sldId id="323"/>
            <p14:sldId id="324"/>
            <p14:sldId id="325"/>
            <p14:sldId id="327"/>
            <p14:sldId id="328"/>
            <p14:sldId id="329"/>
            <p14:sldId id="330"/>
            <p14:sldId id="331"/>
            <p14:sldId id="332"/>
            <p14:sldId id="333"/>
            <p14:sldId id="334"/>
            <p14:sldId id="335"/>
            <p14:sldId id="336"/>
            <p14:sldId id="339"/>
            <p14:sldId id="340"/>
            <p14:sldId id="341"/>
            <p14:sldId id="342"/>
            <p14:sldId id="343"/>
            <p14:sldId id="337"/>
            <p14:sldId id="346"/>
            <p14:sldId id="345"/>
            <p14:sldId id="344"/>
            <p14:sldId id="347"/>
            <p14:sldId id="348"/>
            <p14:sldId id="338"/>
            <p14:sldId id="349"/>
            <p14:sldId id="350"/>
            <p14:sldId id="351"/>
            <p14:sldId id="352"/>
            <p14:sldId id="354"/>
            <p14:sldId id="35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4" autoAdjust="0"/>
    <p:restoredTop sz="80464" autoAdjust="0"/>
  </p:normalViewPr>
  <p:slideViewPr>
    <p:cSldViewPr>
      <p:cViewPr varScale="1">
        <p:scale>
          <a:sx n="119" d="100"/>
          <a:sy n="119" d="100"/>
        </p:scale>
        <p:origin x="-3488" y="-104"/>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15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3264173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24</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28</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30</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31</a:t>
            </a:fld>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32</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33</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34</a:t>
            </a:fld>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35</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36</a:t>
            </a:fld>
            <a:endParaRPr lang="en-US"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37</a:t>
            </a:fld>
            <a:endParaRPr lang="en-US"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38</a:t>
            </a:fld>
            <a:endParaRPr lang="en-US"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39</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40</a:t>
            </a:fld>
            <a:endParaRPr lang="en-US" dirty="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41</a:t>
            </a:fld>
            <a:endParaRPr lang="en-US" dirty="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42</a:t>
            </a:fld>
            <a:endParaRPr lang="en-US" dirty="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43</a:t>
            </a:fld>
            <a:endParaRPr lang="en-US" dirty="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44</a:t>
            </a:fld>
            <a:endParaRPr lang="en-US" dirty="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45</a:t>
            </a:fld>
            <a:endParaRPr lang="en-US" dirty="0">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46</a:t>
            </a:fld>
            <a:endParaRPr lang="en-US" dirty="0">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47</a:t>
            </a:fld>
            <a:endParaRPr lang="en-US" dirty="0">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48</a:t>
            </a:fld>
            <a:endParaRPr lang="en-US" dirty="0">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49</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50</a:t>
            </a:fld>
            <a:endParaRPr lang="en-US" dirty="0">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51</a:t>
            </a:fld>
            <a:endParaRPr lang="en-US" dirty="0">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52</a:t>
            </a:fld>
            <a:endParaRPr lang="en-US" dirty="0">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53</a:t>
            </a:fld>
            <a:endParaRPr lang="en-US" dirty="0">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54</a:t>
            </a:fld>
            <a:endParaRPr lang="en-US" dirty="0">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55</a:t>
            </a:fld>
            <a:endParaRPr lang="en-US" dirty="0">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56</a:t>
            </a:fld>
            <a:endParaRPr lang="en-US" dirty="0">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57</a:t>
            </a:fld>
            <a:endParaRPr lang="en-US" dirty="0">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58</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7/20/17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xmlns:p14="http://schemas.microsoft.com/office/powerpoint/2010/mai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7/20/17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7/20/17</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7/20/17</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7/20/17</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7/20/17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7/20/17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7/20/17</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png"/><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png"/><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png"/><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2.jpg"/><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2.jpg"/><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9.jpe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2.jpg"/><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3.jpg"/><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3.jpg"/><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3.jpg"/><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4.jpg"/><Relationship Id="rId5" Type="http://schemas.openxmlformats.org/officeDocument/2006/relationships/image" Target="../media/image35.jpg"/><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20.jp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5.jpg"/><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5.jpg"/><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6.png"/><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6.png"/><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image" Target="../media/image30.jpeg"/></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6.png"/><Relationship Id="rId1" Type="http://schemas.openxmlformats.org/officeDocument/2006/relationships/slideLayout" Target="../slideLayouts/slideLayout1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 Id="rId3"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21.gif"/><Relationship Id="rId5" Type="http://schemas.openxmlformats.org/officeDocument/2006/relationships/image" Target="../media/image22.png"/><Relationship Id="rId6" Type="http://schemas.openxmlformats.org/officeDocument/2006/relationships/image" Target="../media/image23.jpg"/><Relationship Id="rId7" Type="http://schemas.openxmlformats.org/officeDocument/2006/relationships/image" Target="../media/image24.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7.jpg"/><Relationship Id="rId1" Type="http://schemas.openxmlformats.org/officeDocument/2006/relationships/slideLayout" Target="../slideLayouts/slideLayout1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 Id="rId3" Type="http://schemas.openxmlformats.org/officeDocument/2006/relationships/image" Target="../media/image30.jpeg"/></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7.jpg"/><Relationship Id="rId1" Type="http://schemas.openxmlformats.org/officeDocument/2006/relationships/slideLayout" Target="../slideLayouts/slideLayout1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 Id="rId3" Type="http://schemas.openxmlformats.org/officeDocument/2006/relationships/image" Target="../media/image30.jpeg"/></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7.jpg"/><Relationship Id="rId1" Type="http://schemas.openxmlformats.org/officeDocument/2006/relationships/slideLayout" Target="../slideLayouts/slideLayout1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 Id="rId3" Type="http://schemas.openxmlformats.org/officeDocument/2006/relationships/image" Target="../media/image30.jpeg"/></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8.jpg"/><Relationship Id="rId1" Type="http://schemas.openxmlformats.org/officeDocument/2006/relationships/slideLayout" Target="../slideLayouts/slideLayout1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 Id="rId3" Type="http://schemas.openxmlformats.org/officeDocument/2006/relationships/image" Target="../media/image30.jpeg"/></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8.jpg"/><Relationship Id="rId1" Type="http://schemas.openxmlformats.org/officeDocument/2006/relationships/slideLayout" Target="../slideLayouts/slideLayout1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xml"/><Relationship Id="rId3" Type="http://schemas.openxmlformats.org/officeDocument/2006/relationships/image" Target="../media/image30.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25.jp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8.jpg"/><Relationship Id="rId1" Type="http://schemas.openxmlformats.org/officeDocument/2006/relationships/slideLayout" Target="../slideLayouts/slideLayout1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xml"/><Relationship Id="rId3" Type="http://schemas.openxmlformats.org/officeDocument/2006/relationships/image" Target="../media/image30.jpeg"/></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9.png"/><Relationship Id="rId1" Type="http://schemas.openxmlformats.org/officeDocument/2006/relationships/slideLayout" Target="../slideLayouts/slideLayout1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xml"/><Relationship Id="rId3" Type="http://schemas.openxmlformats.org/officeDocument/2006/relationships/image" Target="../media/image30.jpeg"/></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9.png"/><Relationship Id="rId1" Type="http://schemas.openxmlformats.org/officeDocument/2006/relationships/slideLayout" Target="../slideLayouts/slideLayout1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5.xml"/><Relationship Id="rId3" Type="http://schemas.openxmlformats.org/officeDocument/2006/relationships/image" Target="../media/image30.jpeg"/></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9.png"/><Relationship Id="rId1" Type="http://schemas.openxmlformats.org/officeDocument/2006/relationships/slideLayout" Target="../slideLayouts/slideLayout1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7.xml"/><Relationship Id="rId3" Type="http://schemas.openxmlformats.org/officeDocument/2006/relationships/image" Target="../media/image30.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26.jp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27.jp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28.jp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29.jp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3048000"/>
            <a:ext cx="8077200" cy="1828800"/>
          </a:xfrm>
        </p:spPr>
        <p:txBody>
          <a:bodyPr>
            <a:normAutofit fontScale="90000"/>
          </a:bodyPr>
          <a:lstStyle/>
          <a:p>
            <a:pPr algn="l"/>
            <a:r>
              <a:rPr lang="en-US" sz="4000" b="0" dirty="0" smtClean="0">
                <a:solidFill>
                  <a:srgbClr val="7BCF27"/>
                </a:solidFill>
                <a:latin typeface="Calibri" pitchFamily="34" charset="0"/>
              </a:rPr>
              <a:t>  The Mythology of Teaching Reading</a:t>
            </a:r>
            <a:r>
              <a:rPr lang="en-US" b="0" dirty="0" smtClean="0">
                <a:solidFill>
                  <a:srgbClr val="7BCF27"/>
                </a:solidFill>
                <a:latin typeface="Calibri" pitchFamily="34" charset="0"/>
              </a:rPr>
              <a:t/>
            </a:r>
            <a:br>
              <a:rPr lang="en-US" b="0" dirty="0" smtClean="0">
                <a:solidFill>
                  <a:srgbClr val="7BCF27"/>
                </a:solidFill>
                <a:latin typeface="Calibri" pitchFamily="34" charset="0"/>
              </a:rPr>
            </a:br>
            <a:r>
              <a:rPr lang="en-US" b="0" dirty="0" smtClean="0">
                <a:solidFill>
                  <a:srgbClr val="7BCF27"/>
                </a:solidFill>
                <a:latin typeface="Calibri" pitchFamily="34" charset="0"/>
              </a:rPr>
              <a:t>             </a:t>
            </a:r>
            <a:r>
              <a:rPr lang="en-US" sz="2700" b="0" dirty="0" smtClean="0">
                <a:solidFill>
                  <a:srgbClr val="7BCF27"/>
                </a:solidFill>
                <a:latin typeface="Calibri" pitchFamily="34" charset="0"/>
              </a:rPr>
              <a:t>Timothy Shanahan</a:t>
            </a:r>
            <a:br>
              <a:rPr lang="en-US" sz="2700" b="0" dirty="0" smtClean="0">
                <a:solidFill>
                  <a:srgbClr val="7BCF27"/>
                </a:solidFill>
                <a:latin typeface="Calibri" pitchFamily="34" charset="0"/>
              </a:rPr>
            </a:br>
            <a:r>
              <a:rPr lang="en-US" sz="2700" b="0" dirty="0" smtClean="0">
                <a:solidFill>
                  <a:srgbClr val="7BCF27"/>
                </a:solidFill>
                <a:latin typeface="Calibri" pitchFamily="34" charset="0"/>
              </a:rPr>
              <a:t>                  </a:t>
            </a:r>
            <a:r>
              <a:rPr lang="en-US" sz="2700" b="0" dirty="0" err="1" smtClean="0">
                <a:solidFill>
                  <a:srgbClr val="7BCF27"/>
                </a:solidFill>
                <a:latin typeface="Calibri" pitchFamily="34" charset="0"/>
              </a:rPr>
              <a:t>www.shanahanonliteracy.com</a:t>
            </a:r>
            <a:r>
              <a:rPr lang="en-US" sz="2700" b="0" dirty="0" smtClean="0">
                <a:solidFill>
                  <a:srgbClr val="7BCF27"/>
                </a:solidFill>
                <a:latin typeface="Calibri" pitchFamily="34" charset="0"/>
              </a:rPr>
              <a:t/>
            </a:r>
            <a:br>
              <a:rPr lang="en-US" sz="2700" b="0" dirty="0" smtClean="0">
                <a:solidFill>
                  <a:srgbClr val="7BCF27"/>
                </a:solidFill>
                <a:latin typeface="Calibri" pitchFamily="34" charset="0"/>
              </a:rPr>
            </a:br>
            <a:endParaRPr lang="en-US" sz="2700" b="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1</a:t>
            </a:r>
            <a:endParaRPr lang="en-US" sz="3200" dirty="0">
              <a:solidFill>
                <a:prstClr val="white"/>
              </a:solidFill>
            </a:endParaRPr>
          </a:p>
        </p:txBody>
      </p:sp>
      <p:sp>
        <p:nvSpPr>
          <p:cNvPr id="3" name="TextBox 2"/>
          <p:cNvSpPr txBox="1"/>
          <p:nvPr/>
        </p:nvSpPr>
        <p:spPr>
          <a:xfrm>
            <a:off x="1523999" y="685800"/>
            <a:ext cx="7391401" cy="2514600"/>
          </a:xfrm>
          <a:prstGeom prst="rect">
            <a:avLst/>
          </a:prstGeom>
          <a:noFill/>
        </p:spPr>
        <p:txBody>
          <a:bodyPr wrap="square" rtlCol="0">
            <a:normAutofit/>
          </a:bodyPr>
          <a:lstStyle/>
          <a:p>
            <a:r>
              <a:rPr lang="en-US" sz="3600" b="1" dirty="0" smtClean="0">
                <a:solidFill>
                  <a:prstClr val="black">
                    <a:lumMod val="50000"/>
                    <a:lumOff val="50000"/>
                  </a:prstClr>
                </a:solidFill>
              </a:rPr>
              <a:t>Reading must be taught in the morning</a:t>
            </a:r>
          </a:p>
          <a:p>
            <a:pPr>
              <a:lnSpc>
                <a:spcPct val="30000"/>
              </a:lnSpc>
            </a:pPr>
            <a:endParaRPr lang="en-US" dirty="0">
              <a:solidFill>
                <a:prstClr val="black"/>
              </a:solidFill>
            </a:endParaRPr>
          </a:p>
          <a:p>
            <a:endParaRPr lang="en-US" sz="1900" dirty="0" smtClean="0">
              <a:solidFill>
                <a:srgbClr val="2C99FC"/>
              </a:solidFill>
            </a:endParaRPr>
          </a:p>
          <a:p>
            <a:endParaRPr lang="en-US" sz="2400" dirty="0" smtClean="0">
              <a:solidFill>
                <a:srgbClr val="2C99FC"/>
              </a:solidFill>
            </a:endParaRPr>
          </a:p>
          <a:p>
            <a:endParaRPr lang="en-US" sz="1900" dirty="0" smtClean="0">
              <a:solidFill>
                <a:srgbClr val="2C99FC"/>
              </a:solidFill>
            </a:endParaRPr>
          </a:p>
          <a:p>
            <a:endParaRPr lang="en-US" dirty="0">
              <a:solidFill>
                <a:prstClr val="black"/>
              </a:solidFill>
            </a:endParaRPr>
          </a:p>
        </p:txBody>
      </p:sp>
      <p:grpSp>
        <p:nvGrpSpPr>
          <p:cNvPr id="4" name="Group 3"/>
          <p:cNvGrpSpPr/>
          <p:nvPr/>
        </p:nvGrpSpPr>
        <p:grpSpPr>
          <a:xfrm>
            <a:off x="6172200" y="3733800"/>
            <a:ext cx="2645231" cy="1600200"/>
            <a:chOff x="6413721" y="3701144"/>
            <a:chExt cx="2645231" cy="1143000"/>
          </a:xfrm>
        </p:grpSpPr>
        <p:sp>
          <p:nvSpPr>
            <p:cNvPr id="15" name="Rectangle 14"/>
            <p:cNvSpPr/>
            <p:nvPr/>
          </p:nvSpPr>
          <p:spPr>
            <a:xfrm>
              <a:off x="6740294" y="3701144"/>
              <a:ext cx="2318658" cy="1143000"/>
            </a:xfrm>
            <a:prstGeom prst="rect">
              <a:avLst/>
            </a:prstGeom>
            <a:solidFill>
              <a:schemeClr val="bg1">
                <a:lumMod val="95000"/>
              </a:schemeClr>
            </a:solidFill>
            <a:ln w="25400" cmpd="thinThick">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9" name="Straight Connector 18"/>
            <p:cNvCxnSpPr/>
            <p:nvPr/>
          </p:nvCxnSpPr>
          <p:spPr>
            <a:xfrm>
              <a:off x="6413721" y="4332767"/>
              <a:ext cx="274320" cy="0"/>
            </a:xfrm>
            <a:prstGeom prst="line">
              <a:avLst/>
            </a:prstGeom>
            <a:ln w="25400" cap="rnd">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pic>
        <p:nvPicPr>
          <p:cNvPr id="5" name="Picture 4" descr="imgr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2667000"/>
            <a:ext cx="2794000" cy="2908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1</a:t>
            </a:r>
            <a:endParaRPr lang="en-US" sz="3200" dirty="0">
              <a:solidFill>
                <a:prstClr val="white"/>
              </a:solidFill>
            </a:endParaRPr>
          </a:p>
        </p:txBody>
      </p:sp>
      <p:sp>
        <p:nvSpPr>
          <p:cNvPr id="3" name="TextBox 2"/>
          <p:cNvSpPr txBox="1"/>
          <p:nvPr/>
        </p:nvSpPr>
        <p:spPr>
          <a:xfrm>
            <a:off x="1523999" y="685800"/>
            <a:ext cx="7467601" cy="6019800"/>
          </a:xfrm>
          <a:prstGeom prst="rect">
            <a:avLst/>
          </a:prstGeom>
          <a:noFill/>
        </p:spPr>
        <p:txBody>
          <a:bodyPr wrap="square" rtlCol="0">
            <a:normAutofit fontScale="92500" lnSpcReduction="10000"/>
          </a:bodyPr>
          <a:lstStyle/>
          <a:p>
            <a:r>
              <a:rPr lang="en-US" sz="3600" b="1" dirty="0" smtClean="0">
                <a:solidFill>
                  <a:prstClr val="black">
                    <a:lumMod val="50000"/>
                    <a:lumOff val="50000"/>
                  </a:prstClr>
                </a:solidFill>
              </a:rPr>
              <a:t>Reading must be taught in the morning</a:t>
            </a:r>
          </a:p>
          <a:p>
            <a:pPr>
              <a:lnSpc>
                <a:spcPct val="30000"/>
              </a:lnSpc>
            </a:pPr>
            <a:endParaRPr lang="en-US" dirty="0">
              <a:solidFill>
                <a:prstClr val="black"/>
              </a:solidFill>
            </a:endParaRPr>
          </a:p>
          <a:p>
            <a:pPr marL="342900" indent="-342900">
              <a:buFont typeface="Arial"/>
              <a:buChar char="•"/>
            </a:pPr>
            <a:endParaRPr lang="en-US" sz="1900" dirty="0" smtClean="0">
              <a:solidFill>
                <a:srgbClr val="2C99FC"/>
              </a:solidFill>
            </a:endParaRPr>
          </a:p>
          <a:p>
            <a:pPr marL="342900" indent="-342900">
              <a:buFont typeface="Arial"/>
              <a:buChar char="•"/>
            </a:pPr>
            <a:r>
              <a:rPr lang="en-US" sz="2200" dirty="0" smtClean="0"/>
              <a:t>I </a:t>
            </a:r>
            <a:r>
              <a:rPr lang="en-US" sz="2200" dirty="0"/>
              <a:t>do reading in the morning and math in the afternoon. Until this year, my school was a "Reading First" school so, obviously, we had to do reading...first. We are no longer a Reading First school but, still operate that </a:t>
            </a:r>
            <a:r>
              <a:rPr lang="en-US" sz="2200" dirty="0" smtClean="0"/>
              <a:t>way</a:t>
            </a:r>
          </a:p>
          <a:p>
            <a:pPr marL="342900" indent="-342900">
              <a:buFont typeface="Arial"/>
              <a:buChar char="•"/>
            </a:pPr>
            <a:endParaRPr lang="en-US" sz="2200" dirty="0"/>
          </a:p>
          <a:p>
            <a:pPr marL="342900" indent="-342900">
              <a:buFont typeface="Arial"/>
              <a:buChar char="•"/>
            </a:pPr>
            <a:r>
              <a:rPr lang="en-US" sz="2200" dirty="0" smtClean="0"/>
              <a:t>I </a:t>
            </a:r>
            <a:r>
              <a:rPr lang="en-US" sz="2200" dirty="0"/>
              <a:t>prefer teaching reading in the morning and math in </a:t>
            </a:r>
            <a:r>
              <a:rPr lang="en-US" sz="2200" dirty="0" smtClean="0"/>
              <a:t>the afternoon</a:t>
            </a:r>
            <a:r>
              <a:rPr lang="en-US" sz="2200" dirty="0"/>
              <a:t>. In fact, almost all of my Lang. Arts is before lunch. I'm </a:t>
            </a:r>
            <a:r>
              <a:rPr lang="en-US" sz="2200" dirty="0" smtClean="0"/>
              <a:t>fortunate l </a:t>
            </a:r>
            <a:r>
              <a:rPr lang="en-US" sz="2200" dirty="0"/>
              <a:t>to have a BIG block in the morning for it</a:t>
            </a:r>
            <a:r>
              <a:rPr lang="en-US" sz="2200" dirty="0" smtClean="0"/>
              <a:t>.</a:t>
            </a:r>
            <a:r>
              <a:rPr lang="en-US" sz="2200" dirty="0"/>
              <a:t/>
            </a:r>
            <a:br>
              <a:rPr lang="en-US" sz="2200" dirty="0"/>
            </a:br>
            <a:endParaRPr lang="en-US" sz="2200" dirty="0"/>
          </a:p>
          <a:p>
            <a:pPr marL="342900" indent="-342900">
              <a:buFont typeface="Arial"/>
              <a:buChar char="•"/>
            </a:pPr>
            <a:r>
              <a:rPr lang="en-US" sz="2200" dirty="0"/>
              <a:t>We have a mandatory literacy block for 2.5 hours every morning. After that (which almost takes us to lunch) we are free to arrange our schedules anyway we like. At first, this felt a little confined, but after doing it for 2 years I wouldn't have it any other way. Our reading scores are improving and we couldn't be prouder at our </a:t>
            </a:r>
            <a:r>
              <a:rPr lang="en-US" sz="2200" dirty="0" smtClean="0"/>
              <a:t>school.</a:t>
            </a:r>
          </a:p>
          <a:p>
            <a:endParaRPr lang="en-US" sz="2200" dirty="0"/>
          </a:p>
          <a:p>
            <a:pPr marL="342900" indent="-342900">
              <a:buFont typeface="Arial"/>
              <a:buChar char="•"/>
            </a:pPr>
            <a:r>
              <a:rPr lang="en-US" sz="2200" dirty="0" smtClean="0"/>
              <a:t>I </a:t>
            </a:r>
            <a:r>
              <a:rPr lang="en-US" sz="2200" dirty="0"/>
              <a:t>have done both, though I prefer teaching reading first thing in the morning. I feel like it starts our day off with a great start! </a:t>
            </a:r>
            <a:endParaRPr lang="en-US" sz="2200" dirty="0" smtClean="0">
              <a:solidFill>
                <a:srgbClr val="2C99FC"/>
              </a:solidFill>
            </a:endParaRPr>
          </a:p>
          <a:p>
            <a:endParaRPr lang="en-US" dirty="0">
              <a:solidFill>
                <a:prstClr val="black"/>
              </a:solidFill>
            </a:endParaRPr>
          </a:p>
        </p:txBody>
      </p:sp>
    </p:spTree>
    <p:extLst>
      <p:ext uri="{BB962C8B-B14F-4D97-AF65-F5344CB8AC3E}">
        <p14:creationId xmlns:p14="http://schemas.microsoft.com/office/powerpoint/2010/main" val="1746787060"/>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1</a:t>
            </a:r>
            <a:endParaRPr lang="en-US" sz="3200" dirty="0">
              <a:solidFill>
                <a:prstClr val="white"/>
              </a:solidFill>
            </a:endParaRPr>
          </a:p>
        </p:txBody>
      </p:sp>
      <p:sp>
        <p:nvSpPr>
          <p:cNvPr id="3" name="TextBox 2"/>
          <p:cNvSpPr txBox="1"/>
          <p:nvPr/>
        </p:nvSpPr>
        <p:spPr>
          <a:xfrm>
            <a:off x="1523999" y="685800"/>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Reading must be taught in the morning</a:t>
            </a:r>
          </a:p>
          <a:p>
            <a:pPr>
              <a:lnSpc>
                <a:spcPct val="30000"/>
              </a:lnSpc>
            </a:pPr>
            <a:endParaRPr lang="en-US" dirty="0">
              <a:solidFill>
                <a:prstClr val="black"/>
              </a:solidFill>
            </a:endParaRPr>
          </a:p>
          <a:p>
            <a:pPr marL="342900" indent="-342900">
              <a:buFont typeface="Arial"/>
              <a:buChar char="•"/>
            </a:pPr>
            <a:endParaRPr lang="en-US" sz="1900" dirty="0" smtClean="0">
              <a:solidFill>
                <a:srgbClr val="2C99FC"/>
              </a:solidFill>
            </a:endParaRPr>
          </a:p>
          <a:p>
            <a:pPr marL="342900" indent="-342900">
              <a:buFont typeface="Arial"/>
              <a:buChar char="•"/>
            </a:pPr>
            <a:endParaRPr lang="en-US" sz="2400" dirty="0" smtClean="0">
              <a:solidFill>
                <a:srgbClr val="2C99FC"/>
              </a:solidFill>
            </a:endParaRPr>
          </a:p>
          <a:p>
            <a:pPr marL="342900" indent="-342900">
              <a:buFont typeface="Arial"/>
              <a:buChar char="•"/>
            </a:pPr>
            <a:r>
              <a:rPr lang="en-US" sz="3200" dirty="0"/>
              <a:t>I</a:t>
            </a:r>
            <a:r>
              <a:rPr lang="en-US" sz="3200" dirty="0" smtClean="0"/>
              <a:t>s </a:t>
            </a:r>
            <a:r>
              <a:rPr lang="en-US" sz="3200" dirty="0" smtClean="0"/>
              <a:t>it true?</a:t>
            </a:r>
            <a:endParaRPr lang="en-US" sz="3200" dirty="0" smtClean="0">
              <a:solidFill>
                <a:srgbClr val="2C99FC"/>
              </a:solidFill>
            </a:endParaRPr>
          </a:p>
          <a:p>
            <a:endParaRPr lang="en-US" dirty="0">
              <a:solidFill>
                <a:prstClr val="black"/>
              </a:solidFill>
            </a:endParaRPr>
          </a:p>
        </p:txBody>
      </p:sp>
      <p:pic>
        <p:nvPicPr>
          <p:cNvPr id="4" name="Picture 3" descr="imgr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1981200"/>
            <a:ext cx="2794000" cy="2908300"/>
          </a:xfrm>
          <a:prstGeom prst="rect">
            <a:avLst/>
          </a:prstGeom>
        </p:spPr>
      </p:pic>
    </p:spTree>
    <p:extLst>
      <p:ext uri="{BB962C8B-B14F-4D97-AF65-F5344CB8AC3E}">
        <p14:creationId xmlns:p14="http://schemas.microsoft.com/office/powerpoint/2010/main" val="2989879426"/>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1</a:t>
            </a:r>
            <a:endParaRPr lang="en-US" sz="3200" dirty="0">
              <a:solidFill>
                <a:prstClr val="white"/>
              </a:solidFill>
            </a:endParaRPr>
          </a:p>
        </p:txBody>
      </p:sp>
      <p:sp>
        <p:nvSpPr>
          <p:cNvPr id="3" name="TextBox 2"/>
          <p:cNvSpPr txBox="1"/>
          <p:nvPr/>
        </p:nvSpPr>
        <p:spPr>
          <a:xfrm>
            <a:off x="1523999" y="685800"/>
            <a:ext cx="7467601" cy="6019800"/>
          </a:xfrm>
          <a:prstGeom prst="rect">
            <a:avLst/>
          </a:prstGeom>
          <a:noFill/>
        </p:spPr>
        <p:txBody>
          <a:bodyPr wrap="square" rtlCol="0">
            <a:normAutofit lnSpcReduction="10000"/>
          </a:bodyPr>
          <a:lstStyle/>
          <a:p>
            <a:r>
              <a:rPr lang="en-US" sz="3600" b="1" dirty="0" smtClean="0">
                <a:solidFill>
                  <a:prstClr val="black">
                    <a:lumMod val="50000"/>
                    <a:lumOff val="50000"/>
                  </a:prstClr>
                </a:solidFill>
              </a:rPr>
              <a:t>Reading must be taught in the morning</a:t>
            </a:r>
          </a:p>
          <a:p>
            <a:pPr>
              <a:lnSpc>
                <a:spcPct val="30000"/>
              </a:lnSpc>
            </a:pPr>
            <a:endParaRPr lang="en-US" dirty="0">
              <a:solidFill>
                <a:prstClr val="black"/>
              </a:solidFill>
            </a:endParaRPr>
          </a:p>
          <a:p>
            <a:endParaRPr lang="en-US" sz="2400" dirty="0" smtClean="0">
              <a:solidFill>
                <a:srgbClr val="2C99FC"/>
              </a:solidFill>
            </a:endParaRPr>
          </a:p>
          <a:p>
            <a:r>
              <a:rPr lang="en-US" sz="2400" dirty="0" smtClean="0">
                <a:solidFill>
                  <a:srgbClr val="2C99FC"/>
                </a:solidFill>
              </a:rPr>
              <a:t>     </a:t>
            </a:r>
            <a:r>
              <a:rPr lang="en-US" sz="3200" dirty="0" smtClean="0">
                <a:solidFill>
                  <a:srgbClr val="FF6600"/>
                </a:solidFill>
              </a:rPr>
              <a:t>No</a:t>
            </a:r>
          </a:p>
          <a:p>
            <a:endParaRPr lang="en-US" sz="3200" dirty="0" smtClean="0">
              <a:solidFill>
                <a:srgbClr val="FF6600"/>
              </a:solidFill>
            </a:endParaRPr>
          </a:p>
          <a:p>
            <a:pPr marL="342900" indent="-342900">
              <a:buFont typeface="Arial"/>
              <a:buChar char="•"/>
            </a:pPr>
            <a:r>
              <a:rPr lang="en-US" sz="2600" dirty="0" smtClean="0"/>
              <a:t>No </a:t>
            </a:r>
            <a:r>
              <a:rPr lang="en-US" sz="2600" dirty="0"/>
              <a:t>consistent reliable </a:t>
            </a:r>
            <a:r>
              <a:rPr lang="en-US" sz="2600" dirty="0" smtClean="0"/>
              <a:t>findings supporting this idea</a:t>
            </a:r>
          </a:p>
          <a:p>
            <a:pPr marL="342900" indent="-342900">
              <a:buFont typeface="Arial"/>
              <a:buChar char="•"/>
            </a:pPr>
            <a:r>
              <a:rPr lang="en-US" sz="2600" dirty="0" smtClean="0"/>
              <a:t>Some studies do show the morning to be best, but equal numbers of of counter studies </a:t>
            </a:r>
          </a:p>
          <a:p>
            <a:pPr marL="342900" indent="-342900">
              <a:buFont typeface="Arial"/>
              <a:buChar char="•"/>
            </a:pPr>
            <a:r>
              <a:rPr lang="en-US" sz="2600" dirty="0" smtClean="0"/>
              <a:t>Morning effect affected </a:t>
            </a:r>
            <a:r>
              <a:rPr lang="en-US" sz="2600" dirty="0"/>
              <a:t>by student ability, age, </a:t>
            </a:r>
            <a:r>
              <a:rPr lang="en-US" sz="2600" dirty="0" smtClean="0"/>
              <a:t>biorhythms</a:t>
            </a:r>
            <a:r>
              <a:rPr lang="en-US" sz="2600" dirty="0"/>
              <a:t>, </a:t>
            </a:r>
            <a:r>
              <a:rPr lang="en-US" sz="2600" dirty="0" smtClean="0"/>
              <a:t>availability of break </a:t>
            </a:r>
            <a:r>
              <a:rPr lang="en-US" sz="2600" dirty="0"/>
              <a:t>times, handedness—and many other </a:t>
            </a:r>
            <a:r>
              <a:rPr lang="en-US" sz="2600" dirty="0" smtClean="0"/>
              <a:t>factors</a:t>
            </a:r>
            <a:r>
              <a:rPr lang="en-US" sz="2600" dirty="0"/>
              <a:t> </a:t>
            </a:r>
            <a:r>
              <a:rPr lang="en-US" sz="2600" dirty="0" smtClean="0"/>
              <a:t>(</a:t>
            </a:r>
            <a:r>
              <a:rPr lang="en-US" sz="2600" dirty="0"/>
              <a:t>Banerjee, 2008; </a:t>
            </a:r>
            <a:r>
              <a:rPr lang="en-US" sz="2600" dirty="0" err="1"/>
              <a:t>Carbo</a:t>
            </a:r>
            <a:r>
              <a:rPr lang="en-US" sz="2600" dirty="0"/>
              <a:t>, </a:t>
            </a:r>
            <a:r>
              <a:rPr lang="en-US" sz="2600" dirty="0" smtClean="0"/>
              <a:t>1984; </a:t>
            </a:r>
            <a:r>
              <a:rPr lang="en-US" sz="2600" dirty="0"/>
              <a:t>Davis, 1987; Klein, </a:t>
            </a:r>
            <a:r>
              <a:rPr lang="en-US" sz="2600" dirty="0" smtClean="0"/>
              <a:t>2004; </a:t>
            </a:r>
            <a:r>
              <a:rPr lang="en-US" sz="2600" dirty="0" err="1" smtClean="0"/>
              <a:t>Natale</a:t>
            </a:r>
            <a:r>
              <a:rPr lang="en-US" sz="2600" dirty="0" smtClean="0"/>
              <a:t> </a:t>
            </a:r>
            <a:r>
              <a:rPr lang="en-US" sz="2600" dirty="0"/>
              <a:t>&amp; </a:t>
            </a:r>
            <a:r>
              <a:rPr lang="en-US" sz="2600" dirty="0" err="1"/>
              <a:t>Lorenzetto</a:t>
            </a:r>
            <a:r>
              <a:rPr lang="en-US" sz="2600" dirty="0"/>
              <a:t>, 1997; </a:t>
            </a:r>
            <a:r>
              <a:rPr lang="en-US" sz="2600" dirty="0" err="1" smtClean="0"/>
              <a:t>Ozturk</a:t>
            </a:r>
            <a:r>
              <a:rPr lang="en-US" sz="2600" dirty="0"/>
              <a:t>, </a:t>
            </a:r>
            <a:r>
              <a:rPr lang="en-US" sz="2600" dirty="0" smtClean="0"/>
              <a:t>2014)</a:t>
            </a:r>
          </a:p>
          <a:p>
            <a:pPr marL="342900" indent="-342900">
              <a:buFont typeface="Arial"/>
              <a:buChar char="•"/>
            </a:pPr>
            <a:r>
              <a:rPr lang="en-US" sz="2600" dirty="0" smtClean="0"/>
              <a:t>Teachers? </a:t>
            </a:r>
            <a:endParaRPr lang="en-US" sz="2600" dirty="0" smtClean="0">
              <a:solidFill>
                <a:srgbClr val="2C99FC"/>
              </a:solidFill>
            </a:endParaRPr>
          </a:p>
          <a:p>
            <a:endParaRPr lang="en-US" dirty="0">
              <a:solidFill>
                <a:prstClr val="black"/>
              </a:solidFill>
            </a:endParaRPr>
          </a:p>
        </p:txBody>
      </p:sp>
    </p:spTree>
    <p:extLst>
      <p:ext uri="{BB962C8B-B14F-4D97-AF65-F5344CB8AC3E}">
        <p14:creationId xmlns:p14="http://schemas.microsoft.com/office/powerpoint/2010/main" val="674205509"/>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1</a:t>
            </a:r>
            <a:endParaRPr lang="en-US" sz="3200" dirty="0">
              <a:solidFill>
                <a:prstClr val="white"/>
              </a:solidFill>
            </a:endParaRPr>
          </a:p>
        </p:txBody>
      </p:sp>
      <p:sp>
        <p:nvSpPr>
          <p:cNvPr id="3" name="TextBox 2"/>
          <p:cNvSpPr txBox="1"/>
          <p:nvPr/>
        </p:nvSpPr>
        <p:spPr>
          <a:xfrm>
            <a:off x="1523999" y="685800"/>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Reading must be taught in the morning</a:t>
            </a:r>
          </a:p>
          <a:p>
            <a:pPr>
              <a:lnSpc>
                <a:spcPct val="30000"/>
              </a:lnSpc>
            </a:pPr>
            <a:endParaRPr lang="en-US" dirty="0">
              <a:solidFill>
                <a:prstClr val="black"/>
              </a:solidFill>
            </a:endParaRPr>
          </a:p>
          <a:p>
            <a:endParaRPr lang="en-US" sz="2400" dirty="0" smtClean="0">
              <a:solidFill>
                <a:srgbClr val="2C99FC"/>
              </a:solidFill>
            </a:endParaRPr>
          </a:p>
          <a:p>
            <a:pPr marL="342900" indent="-342900">
              <a:buFont typeface="Arial"/>
              <a:buChar char="•"/>
            </a:pPr>
            <a:r>
              <a:rPr lang="en-US" sz="3200" dirty="0" smtClean="0"/>
              <a:t>Does it matter?</a:t>
            </a:r>
            <a:endParaRPr lang="en-US" sz="3200" dirty="0" smtClean="0">
              <a:solidFill>
                <a:srgbClr val="2C99FC"/>
              </a:solidFill>
            </a:endParaRPr>
          </a:p>
          <a:p>
            <a:endParaRPr lang="en-US" dirty="0">
              <a:solidFill>
                <a:prstClr val="black"/>
              </a:solidFill>
            </a:endParaRPr>
          </a:p>
        </p:txBody>
      </p:sp>
      <p:pic>
        <p:nvPicPr>
          <p:cNvPr id="4" name="Picture 3" descr="imgr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7942" y="2754491"/>
            <a:ext cx="2794000" cy="2908300"/>
          </a:xfrm>
          <a:prstGeom prst="rect">
            <a:avLst/>
          </a:prstGeom>
        </p:spPr>
      </p:pic>
    </p:spTree>
    <p:extLst>
      <p:ext uri="{BB962C8B-B14F-4D97-AF65-F5344CB8AC3E}">
        <p14:creationId xmlns:p14="http://schemas.microsoft.com/office/powerpoint/2010/main" val="3104100666"/>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1</a:t>
            </a:r>
            <a:endParaRPr lang="en-US" sz="3200" dirty="0">
              <a:solidFill>
                <a:prstClr val="white"/>
              </a:solidFill>
            </a:endParaRPr>
          </a:p>
        </p:txBody>
      </p:sp>
      <p:sp>
        <p:nvSpPr>
          <p:cNvPr id="3" name="TextBox 2"/>
          <p:cNvSpPr txBox="1"/>
          <p:nvPr/>
        </p:nvSpPr>
        <p:spPr>
          <a:xfrm>
            <a:off x="1523999" y="685800"/>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Reading must be taught in the morning</a:t>
            </a:r>
          </a:p>
          <a:p>
            <a:pPr>
              <a:lnSpc>
                <a:spcPct val="30000"/>
              </a:lnSpc>
            </a:pPr>
            <a:endParaRPr lang="en-US" dirty="0">
              <a:solidFill>
                <a:prstClr val="black"/>
              </a:solidFill>
            </a:endParaRPr>
          </a:p>
          <a:p>
            <a:endParaRPr lang="en-US" sz="2400" dirty="0" smtClean="0">
              <a:solidFill>
                <a:srgbClr val="2C99FC"/>
              </a:solidFill>
            </a:endParaRPr>
          </a:p>
          <a:p>
            <a:r>
              <a:rPr lang="en-US" sz="2400" dirty="0" smtClean="0">
                <a:solidFill>
                  <a:srgbClr val="FF6600"/>
                </a:solidFill>
              </a:rPr>
              <a:t>      </a:t>
            </a:r>
            <a:r>
              <a:rPr lang="en-US" sz="3200" dirty="0" smtClean="0">
                <a:solidFill>
                  <a:srgbClr val="FF6600"/>
                </a:solidFill>
              </a:rPr>
              <a:t>Yes </a:t>
            </a:r>
            <a:r>
              <a:rPr lang="en-US" sz="3200" dirty="0" smtClean="0">
                <a:solidFill>
                  <a:srgbClr val="FF6600"/>
                </a:solidFill>
              </a:rPr>
              <a:t>and </a:t>
            </a:r>
            <a:r>
              <a:rPr lang="en-US" sz="3200" dirty="0" smtClean="0">
                <a:solidFill>
                  <a:srgbClr val="FF6600"/>
                </a:solidFill>
              </a:rPr>
              <a:t>no</a:t>
            </a:r>
          </a:p>
          <a:p>
            <a:endParaRPr lang="en-US" sz="3200" dirty="0" smtClean="0">
              <a:solidFill>
                <a:srgbClr val="FF6600"/>
              </a:solidFill>
            </a:endParaRPr>
          </a:p>
          <a:p>
            <a:pPr marL="457200" indent="-457200">
              <a:buFont typeface="Arial"/>
              <a:buChar char="•"/>
            </a:pPr>
            <a:r>
              <a:rPr lang="en-US" sz="2400" dirty="0" smtClean="0"/>
              <a:t>Coaches/principals </a:t>
            </a:r>
            <a:r>
              <a:rPr lang="en-US" sz="2400" dirty="0"/>
              <a:t>often try </a:t>
            </a:r>
            <a:r>
              <a:rPr lang="en-US" sz="2400" dirty="0" smtClean="0"/>
              <a:t>to observe, demonstrate, etc</a:t>
            </a:r>
            <a:r>
              <a:rPr lang="en-US" sz="2400" dirty="0"/>
              <a:t>. during reading </a:t>
            </a:r>
            <a:r>
              <a:rPr lang="en-US" sz="2400" dirty="0" smtClean="0"/>
              <a:t>instruction, makes that hard to do</a:t>
            </a:r>
          </a:p>
          <a:p>
            <a:pPr marL="457200" indent="-457200">
              <a:buFont typeface="Arial"/>
              <a:buChar char="•"/>
            </a:pPr>
            <a:r>
              <a:rPr lang="en-US" sz="2400" dirty="0" smtClean="0"/>
              <a:t>Even bigger problem with </a:t>
            </a:r>
            <a:r>
              <a:rPr lang="en-US" sz="2400" dirty="0" err="1"/>
              <a:t>pull-out</a:t>
            </a:r>
            <a:r>
              <a:rPr lang="en-US" sz="2400" dirty="0"/>
              <a:t> reading interventions </a:t>
            </a:r>
            <a:endParaRPr lang="en-US" sz="2400" dirty="0" smtClean="0"/>
          </a:p>
          <a:p>
            <a:pPr marL="457200" indent="-457200">
              <a:buFont typeface="Arial"/>
              <a:buChar char="•"/>
            </a:pPr>
            <a:r>
              <a:rPr lang="en-US" sz="2400" dirty="0" smtClean="0"/>
              <a:t>School </a:t>
            </a:r>
            <a:r>
              <a:rPr lang="en-US" sz="2400" dirty="0"/>
              <a:t>day schedules may be more efficient or powerful if teachers </a:t>
            </a:r>
            <a:r>
              <a:rPr lang="en-US" sz="2400" dirty="0" smtClean="0"/>
              <a:t>can </a:t>
            </a:r>
            <a:r>
              <a:rPr lang="en-US" sz="2400" dirty="0"/>
              <a:t>plan literacy work throughout the </a:t>
            </a:r>
            <a:r>
              <a:rPr lang="en-US" sz="2400" dirty="0" smtClean="0"/>
              <a:t>day (reading blocks?)</a:t>
            </a:r>
            <a:endParaRPr lang="en-US" sz="2400" dirty="0"/>
          </a:p>
          <a:p>
            <a:pPr marL="342900" indent="-342900">
              <a:buFont typeface="Arial"/>
              <a:buChar char="•"/>
            </a:pPr>
            <a:endParaRPr lang="en-US" sz="3200" dirty="0" smtClean="0">
              <a:solidFill>
                <a:srgbClr val="2C99FC"/>
              </a:solidFill>
            </a:endParaRPr>
          </a:p>
          <a:p>
            <a:endParaRPr lang="en-US" dirty="0">
              <a:solidFill>
                <a:prstClr val="black"/>
              </a:solidFill>
            </a:endParaRPr>
          </a:p>
        </p:txBody>
      </p:sp>
    </p:spTree>
    <p:extLst>
      <p:ext uri="{BB962C8B-B14F-4D97-AF65-F5344CB8AC3E}">
        <p14:creationId xmlns:p14="http://schemas.microsoft.com/office/powerpoint/2010/main" val="3898681553"/>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374616"/>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smtClean="0">
                <a:solidFill>
                  <a:prstClr val="white"/>
                </a:solidFill>
              </a:rPr>
              <a:t>2</a:t>
            </a:r>
            <a:endParaRPr lang="en-US" sz="3200" b="1" dirty="0" smtClean="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Learning to read is a natural </a:t>
            </a:r>
            <a:r>
              <a:rPr lang="en-US" sz="3600" b="1" dirty="0" smtClean="0">
                <a:solidFill>
                  <a:prstClr val="black">
                    <a:lumMod val="50000"/>
                    <a:lumOff val="50000"/>
                  </a:prstClr>
                </a:solidFill>
              </a:rPr>
              <a:t>process</a:t>
            </a:r>
          </a:p>
          <a:p>
            <a:endParaRPr lang="en-US" sz="3600" b="1" dirty="0">
              <a:solidFill>
                <a:prstClr val="black">
                  <a:lumMod val="50000"/>
                  <a:lumOff val="50000"/>
                </a:prstClr>
              </a:solidFill>
            </a:endParaRPr>
          </a:p>
        </p:txBody>
      </p:sp>
      <p:pic>
        <p:nvPicPr>
          <p:cNvPr id="5" name="Picture 4" descr="downlo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2881695"/>
            <a:ext cx="5562600" cy="3701657"/>
          </a:xfrm>
          <a:prstGeom prst="rect">
            <a:avLst/>
          </a:prstGeom>
        </p:spPr>
      </p:pic>
    </p:spTree>
    <p:extLst>
      <p:ext uri="{BB962C8B-B14F-4D97-AF65-F5344CB8AC3E}">
        <p14:creationId xmlns:p14="http://schemas.microsoft.com/office/powerpoint/2010/main" val="3535595233"/>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21185" y="2374616"/>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smtClean="0">
                <a:solidFill>
                  <a:prstClr val="white"/>
                </a:solidFill>
              </a:rPr>
              <a:t>2</a:t>
            </a:r>
            <a:endParaRPr lang="en-US" sz="3200" b="1" dirty="0" smtClean="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Learning to read is a natural process</a:t>
            </a:r>
          </a:p>
          <a:p>
            <a:pPr marL="571500" indent="-571500">
              <a:buFont typeface="Arial"/>
              <a:buChar char="•"/>
            </a:pPr>
            <a:endParaRPr lang="en-US" sz="2400" dirty="0" smtClean="0"/>
          </a:p>
          <a:p>
            <a:pPr marL="571500" indent="-571500">
              <a:buFont typeface="Arial"/>
              <a:buChar char="•"/>
            </a:pPr>
            <a:r>
              <a:rPr lang="en-US" sz="2400" dirty="0" smtClean="0"/>
              <a:t>The </a:t>
            </a:r>
            <a:r>
              <a:rPr lang="en-US" sz="2400" dirty="0" smtClean="0"/>
              <a:t>acquisition of literacy is merely an extension of natural language for children.</a:t>
            </a:r>
            <a:endParaRPr lang="en-US" sz="2400" dirty="0"/>
          </a:p>
          <a:p>
            <a:pPr marL="571500" indent="-571500">
              <a:buFont typeface="Arial"/>
              <a:buChar char="•"/>
            </a:pPr>
            <a:r>
              <a:rPr lang="en-US" sz="2400" dirty="0" smtClean="0"/>
              <a:t>Children are in no more need of being taught to read than they are of being taught to listen.</a:t>
            </a:r>
          </a:p>
          <a:p>
            <a:pPr marL="571500" indent="-571500">
              <a:buFont typeface="Arial"/>
              <a:buChar char="•"/>
            </a:pPr>
            <a:r>
              <a:rPr lang="en-US" sz="2400" dirty="0" smtClean="0"/>
              <a:t>Children learn oral language without having it broken into little bits</a:t>
            </a:r>
            <a:r>
              <a:rPr lang="mr-IN" sz="2400" dirty="0" smtClean="0"/>
              <a:t>…</a:t>
            </a:r>
            <a:r>
              <a:rPr lang="en-US" sz="2400" dirty="0" smtClean="0"/>
              <a:t> Keep language whole and involve children in using it functionally and purposefully to meet their own needs.</a:t>
            </a:r>
            <a:endParaRPr lang="en-US" sz="2400" dirty="0"/>
          </a:p>
          <a:p>
            <a:endParaRPr lang="en-US" sz="3600" b="1" dirty="0">
              <a:solidFill>
                <a:prstClr val="black">
                  <a:lumMod val="50000"/>
                  <a:lumOff val="50000"/>
                </a:prstClr>
              </a:solidFill>
            </a:endParaRPr>
          </a:p>
          <a:p>
            <a:endParaRPr lang="en-US" sz="3600" b="1" dirty="0">
              <a:solidFill>
                <a:prstClr val="black">
                  <a:lumMod val="50000"/>
                  <a:lumOff val="50000"/>
                </a:prstClr>
              </a:solidFill>
            </a:endParaRPr>
          </a:p>
        </p:txBody>
      </p:sp>
    </p:spTree>
    <p:extLst>
      <p:ext uri="{BB962C8B-B14F-4D97-AF65-F5344CB8AC3E}">
        <p14:creationId xmlns:p14="http://schemas.microsoft.com/office/powerpoint/2010/main" val="2522713710"/>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374616"/>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smtClean="0">
                <a:solidFill>
                  <a:prstClr val="white"/>
                </a:solidFill>
              </a:rPr>
              <a:t>2</a:t>
            </a:r>
            <a:endParaRPr lang="en-US" sz="3200" b="1" dirty="0" smtClean="0">
              <a:solidFill>
                <a:prstClr val="white"/>
              </a:solidFill>
            </a:endParaRPr>
          </a:p>
        </p:txBody>
      </p:sp>
      <p:sp>
        <p:nvSpPr>
          <p:cNvPr id="3" name="TextBox 2"/>
          <p:cNvSpPr txBox="1"/>
          <p:nvPr/>
        </p:nvSpPr>
        <p:spPr>
          <a:xfrm>
            <a:off x="1447800" y="838200"/>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Learning to read is a natural process</a:t>
            </a:r>
          </a:p>
          <a:p>
            <a:endParaRPr lang="en-US" sz="3600" b="1" dirty="0">
              <a:solidFill>
                <a:prstClr val="black">
                  <a:lumMod val="50000"/>
                  <a:lumOff val="50000"/>
                </a:prstClr>
              </a:solidFill>
            </a:endParaRPr>
          </a:p>
          <a:p>
            <a:r>
              <a:rPr lang="en-US" sz="3200" dirty="0">
                <a:solidFill>
                  <a:srgbClr val="262626"/>
                </a:solidFill>
              </a:rPr>
              <a:t>I</a:t>
            </a:r>
            <a:r>
              <a:rPr lang="en-US" sz="3200" dirty="0" smtClean="0">
                <a:solidFill>
                  <a:srgbClr val="262626"/>
                </a:solidFill>
              </a:rPr>
              <a:t>s </a:t>
            </a:r>
            <a:r>
              <a:rPr lang="en-US" sz="3200" dirty="0" smtClean="0">
                <a:solidFill>
                  <a:srgbClr val="262626"/>
                </a:solidFill>
              </a:rPr>
              <a:t>it true?</a:t>
            </a:r>
          </a:p>
          <a:p>
            <a:endParaRPr lang="en-US" sz="2400" b="1" dirty="0">
              <a:solidFill>
                <a:prstClr val="black">
                  <a:lumMod val="50000"/>
                  <a:lumOff val="50000"/>
                </a:prstClr>
              </a:solidFill>
            </a:endParaRPr>
          </a:p>
          <a:p>
            <a:endParaRPr lang="en-US" sz="2400" b="1" dirty="0" smtClean="0">
              <a:solidFill>
                <a:prstClr val="black">
                  <a:lumMod val="50000"/>
                  <a:lumOff val="50000"/>
                </a:prstClr>
              </a:solidFill>
            </a:endParaRPr>
          </a:p>
          <a:p>
            <a:endParaRPr lang="en-US" sz="3600" b="1" dirty="0">
              <a:solidFill>
                <a:prstClr val="black">
                  <a:lumMod val="50000"/>
                  <a:lumOff val="50000"/>
                </a:prstClr>
              </a:solidFill>
            </a:endParaRPr>
          </a:p>
        </p:txBody>
      </p:sp>
      <p:pic>
        <p:nvPicPr>
          <p:cNvPr id="4" name="Picture 3" descr="downlo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2999972"/>
            <a:ext cx="5345606" cy="3557257"/>
          </a:xfrm>
          <a:prstGeom prst="rect">
            <a:avLst/>
          </a:prstGeom>
        </p:spPr>
      </p:pic>
    </p:spTree>
    <p:extLst>
      <p:ext uri="{BB962C8B-B14F-4D97-AF65-F5344CB8AC3E}">
        <p14:creationId xmlns:p14="http://schemas.microsoft.com/office/powerpoint/2010/main" val="4060740339"/>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374616"/>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smtClean="0">
                <a:solidFill>
                  <a:prstClr val="white"/>
                </a:solidFill>
              </a:rPr>
              <a:t>2</a:t>
            </a:r>
            <a:endParaRPr lang="en-US" sz="3200" b="1" dirty="0" smtClean="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Learning to read is a natural process</a:t>
            </a:r>
          </a:p>
          <a:p>
            <a:endParaRPr lang="en-US" sz="2400" dirty="0" smtClean="0"/>
          </a:p>
          <a:p>
            <a:r>
              <a:rPr lang="en-US" sz="2400" dirty="0" smtClean="0"/>
              <a:t>  </a:t>
            </a:r>
            <a:r>
              <a:rPr lang="en-US" sz="2400" dirty="0" smtClean="0">
                <a:solidFill>
                  <a:srgbClr val="FF6600"/>
                </a:solidFill>
              </a:rPr>
              <a:t>  </a:t>
            </a:r>
            <a:r>
              <a:rPr lang="en-US" sz="3200" dirty="0" smtClean="0">
                <a:solidFill>
                  <a:srgbClr val="FF6600"/>
                </a:solidFill>
              </a:rPr>
              <a:t>   No</a:t>
            </a:r>
          </a:p>
          <a:p>
            <a:endParaRPr lang="en-US" sz="3200" dirty="0" smtClean="0">
              <a:solidFill>
                <a:srgbClr val="FF6600"/>
              </a:solidFill>
            </a:endParaRPr>
          </a:p>
          <a:p>
            <a:pPr marL="571500" indent="-571500">
              <a:buFont typeface="Arial"/>
              <a:buChar char="•"/>
            </a:pPr>
            <a:r>
              <a:rPr lang="en-US" sz="2400" dirty="0" smtClean="0"/>
              <a:t>Learning to read requires specific instruction for most children</a:t>
            </a:r>
          </a:p>
          <a:p>
            <a:pPr marL="571500" indent="-571500">
              <a:buFont typeface="Arial"/>
              <a:buChar char="•"/>
            </a:pPr>
            <a:r>
              <a:rPr lang="en-US" sz="2400" dirty="0" smtClean="0"/>
              <a:t>Even children who seemingly learn naturally prior to entering school are being taught to read by parents, etc. (Tobin, 1982)</a:t>
            </a:r>
          </a:p>
          <a:p>
            <a:pPr marL="571500" indent="-571500">
              <a:buFont typeface="Arial"/>
              <a:buChar char="•"/>
            </a:pPr>
            <a:r>
              <a:rPr lang="en-US" sz="2400" dirty="0" smtClean="0"/>
              <a:t>Oral language and literacy learning are related to each other, but they are not learned in the same way </a:t>
            </a:r>
          </a:p>
          <a:p>
            <a:pPr marL="571500" indent="-571500">
              <a:buFont typeface="Arial"/>
              <a:buChar char="•"/>
            </a:pPr>
            <a:r>
              <a:rPr lang="en-US" sz="2400" dirty="0" smtClean="0"/>
              <a:t>Oral language requires more teaching than is often appreciated </a:t>
            </a:r>
          </a:p>
          <a:p>
            <a:endParaRPr lang="en-US" sz="3600" b="1" dirty="0">
              <a:solidFill>
                <a:prstClr val="black">
                  <a:lumMod val="50000"/>
                  <a:lumOff val="50000"/>
                </a:prstClr>
              </a:solidFill>
            </a:endParaRPr>
          </a:p>
          <a:p>
            <a:endParaRPr lang="en-US" sz="3600" b="1" dirty="0">
              <a:solidFill>
                <a:prstClr val="black">
                  <a:lumMod val="50000"/>
                  <a:lumOff val="50000"/>
                </a:prstClr>
              </a:solidFill>
            </a:endParaRPr>
          </a:p>
        </p:txBody>
      </p:sp>
    </p:spTree>
    <p:extLst>
      <p:ext uri="{BB962C8B-B14F-4D97-AF65-F5344CB8AC3E}">
        <p14:creationId xmlns:p14="http://schemas.microsoft.com/office/powerpoint/2010/main" val="611138622"/>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389864" y="3962400"/>
            <a:ext cx="3946416" cy="2286000"/>
          </a:xfrm>
          <a:prstGeom prst="rect">
            <a:avLst/>
          </a:prstGeom>
          <a:noFill/>
        </p:spPr>
        <p:txBody>
          <a:bodyPr wrap="square" rtlCol="0">
            <a:normAutofit/>
          </a:bodyPr>
          <a:lstStyle/>
          <a:p>
            <a:pPr>
              <a:lnSpc>
                <a:spcPct val="114000"/>
              </a:lnSpc>
            </a:pPr>
            <a:r>
              <a:rPr lang="en-US" sz="2000" dirty="0" smtClean="0">
                <a:solidFill>
                  <a:prstClr val="black">
                    <a:lumMod val="85000"/>
                    <a:lumOff val="15000"/>
                  </a:prstClr>
                </a:solidFill>
              </a:rPr>
              <a:t>Use</a:t>
            </a:r>
            <a:endParaRPr lang="en-US" dirty="0">
              <a:solidFill>
                <a:prstClr val="black">
                  <a:lumMod val="85000"/>
                  <a:lumOff val="15000"/>
                </a:prstClr>
              </a:solidFill>
            </a:endParaRPr>
          </a:p>
        </p:txBody>
      </p:sp>
      <p:sp>
        <p:nvSpPr>
          <p:cNvPr id="9" name="Title 8"/>
          <p:cNvSpPr>
            <a:spLocks noGrp="1"/>
          </p:cNvSpPr>
          <p:nvPr>
            <p:ph type="title"/>
          </p:nvPr>
        </p:nvSpPr>
        <p:spPr>
          <a:xfrm>
            <a:off x="228600" y="4423"/>
            <a:ext cx="8403020" cy="685800"/>
          </a:xfrm>
        </p:spPr>
        <p:txBody>
          <a:bodyPr/>
          <a:lstStyle/>
          <a:p>
            <a:pPr lvl="0">
              <a:spcBef>
                <a:spcPts val="0"/>
              </a:spcBef>
            </a:pPr>
            <a:r>
              <a:rPr lang="en-US" sz="2800" b="1" dirty="0" smtClean="0">
                <a:solidFill>
                  <a:prstClr val="black">
                    <a:lumMod val="85000"/>
                    <a:lumOff val="15000"/>
                  </a:prstClr>
                </a:solidFill>
                <a:latin typeface="+mn-lt"/>
                <a:ea typeface="+mn-ea"/>
                <a:cs typeface="+mn-cs"/>
              </a:rPr>
              <a:t>What is the source of our educational practices?</a:t>
            </a:r>
            <a:endParaRPr lang="en-US" dirty="0">
              <a:latin typeface="+mn-lt"/>
            </a:endParaRPr>
          </a:p>
        </p:txBody>
      </p:sp>
      <p:pic>
        <p:nvPicPr>
          <p:cNvPr id="3" name="Picture 2" descr="6d340264a2f083884c0ebd4e47c76726_teaching-lesson-classroom-teacher-teaching-students-in-class-clipart_1287-1300.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990600"/>
            <a:ext cx="9372601" cy="6183082"/>
          </a:xfrm>
          <a:prstGeom prst="rect">
            <a:avLst/>
          </a:prstGeom>
        </p:spPr>
      </p:pic>
    </p:spTree>
    <p:extLst>
      <p:ext uri="{BB962C8B-B14F-4D97-AF65-F5344CB8AC3E}">
        <p14:creationId xmlns:p14="http://schemas.microsoft.com/office/powerpoint/2010/main" val="3598187617"/>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374616"/>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smtClean="0">
                <a:solidFill>
                  <a:prstClr val="white"/>
                </a:solidFill>
              </a:rPr>
              <a:t>2</a:t>
            </a:r>
            <a:endParaRPr lang="en-US" sz="3200" b="1" dirty="0" smtClean="0">
              <a:solidFill>
                <a:prstClr val="white"/>
              </a:solidFill>
            </a:endParaRPr>
          </a:p>
        </p:txBody>
      </p:sp>
      <p:sp>
        <p:nvSpPr>
          <p:cNvPr id="3" name="TextBox 2"/>
          <p:cNvSpPr txBox="1"/>
          <p:nvPr/>
        </p:nvSpPr>
        <p:spPr>
          <a:xfrm>
            <a:off x="1447800" y="838200"/>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Learning to read is a natural process</a:t>
            </a:r>
          </a:p>
          <a:p>
            <a:endParaRPr lang="en-US" sz="3200" dirty="0">
              <a:solidFill>
                <a:prstClr val="black">
                  <a:lumMod val="50000"/>
                  <a:lumOff val="50000"/>
                </a:prstClr>
              </a:solidFill>
            </a:endParaRPr>
          </a:p>
          <a:p>
            <a:r>
              <a:rPr lang="en-US" sz="3200" dirty="0" smtClean="0">
                <a:solidFill>
                  <a:srgbClr val="262626"/>
                </a:solidFill>
              </a:rPr>
              <a:t>Does it matter</a:t>
            </a:r>
            <a:r>
              <a:rPr lang="en-US" sz="3200" dirty="0" smtClean="0">
                <a:solidFill>
                  <a:srgbClr val="262626"/>
                </a:solidFill>
              </a:rPr>
              <a:t>?</a:t>
            </a:r>
            <a:endParaRPr lang="en-US" sz="3200" dirty="0" smtClean="0">
              <a:solidFill>
                <a:srgbClr val="262626"/>
              </a:solidFill>
            </a:endParaRPr>
          </a:p>
          <a:p>
            <a:endParaRPr lang="en-US" sz="2400" b="1" dirty="0">
              <a:solidFill>
                <a:prstClr val="black">
                  <a:lumMod val="50000"/>
                  <a:lumOff val="50000"/>
                </a:prstClr>
              </a:solidFill>
            </a:endParaRPr>
          </a:p>
          <a:p>
            <a:endParaRPr lang="en-US" sz="2400" b="1" dirty="0" smtClean="0">
              <a:solidFill>
                <a:prstClr val="black">
                  <a:lumMod val="50000"/>
                  <a:lumOff val="50000"/>
                </a:prstClr>
              </a:solidFill>
            </a:endParaRPr>
          </a:p>
          <a:p>
            <a:endParaRPr lang="en-US" sz="3600" b="1" dirty="0">
              <a:solidFill>
                <a:prstClr val="black">
                  <a:lumMod val="50000"/>
                  <a:lumOff val="50000"/>
                </a:prstClr>
              </a:solidFill>
            </a:endParaRPr>
          </a:p>
        </p:txBody>
      </p:sp>
      <p:pic>
        <p:nvPicPr>
          <p:cNvPr id="4" name="Picture 3" descr="downlo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2999972"/>
            <a:ext cx="5345606" cy="3557257"/>
          </a:xfrm>
          <a:prstGeom prst="rect">
            <a:avLst/>
          </a:prstGeom>
        </p:spPr>
      </p:pic>
    </p:spTree>
    <p:extLst>
      <p:ext uri="{BB962C8B-B14F-4D97-AF65-F5344CB8AC3E}">
        <p14:creationId xmlns:p14="http://schemas.microsoft.com/office/powerpoint/2010/main" val="2873344095"/>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374616"/>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smtClean="0">
                <a:solidFill>
                  <a:prstClr val="white"/>
                </a:solidFill>
              </a:rPr>
              <a:t>2</a:t>
            </a:r>
            <a:endParaRPr lang="en-US" sz="3200" b="1" dirty="0" smtClean="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Learning to read is a natural process</a:t>
            </a:r>
          </a:p>
          <a:p>
            <a:endParaRPr lang="en-US" sz="2400" dirty="0" smtClean="0"/>
          </a:p>
          <a:p>
            <a:r>
              <a:rPr lang="en-US" sz="3200" dirty="0" smtClean="0">
                <a:solidFill>
                  <a:srgbClr val="FF6600"/>
                </a:solidFill>
              </a:rPr>
              <a:t>Yes</a:t>
            </a:r>
          </a:p>
          <a:p>
            <a:endParaRPr lang="en-US" sz="2400" dirty="0" smtClean="0"/>
          </a:p>
          <a:p>
            <a:pPr marL="571500" indent="-571500">
              <a:buFont typeface="Arial"/>
              <a:buChar char="•"/>
            </a:pPr>
            <a:r>
              <a:rPr lang="en-US" sz="2400" dirty="0" smtClean="0"/>
              <a:t>This does matter because the myth leads to lots of false claims about reading instruction (e.g., create a literacy-rich environment and kids will learn to read, don’t teach phonics)</a:t>
            </a:r>
          </a:p>
          <a:p>
            <a:pPr marL="571500" indent="-571500">
              <a:buFont typeface="Arial"/>
              <a:buChar char="•"/>
            </a:pPr>
            <a:r>
              <a:rPr lang="en-US" sz="2400" dirty="0" smtClean="0"/>
              <a:t>Studies show that decoding instruction is beneficial to children (NRP, 2000; NELP, 2008)</a:t>
            </a:r>
          </a:p>
          <a:p>
            <a:pPr marL="571500" indent="-571500">
              <a:buFont typeface="Arial"/>
              <a:buChar char="•"/>
            </a:pPr>
            <a:r>
              <a:rPr lang="en-US" sz="2400" dirty="0" smtClean="0"/>
              <a:t>This is beneficial to all kids, but especially important to struggling readers (poverty or disability) (Stahl &amp; Miller, 1989)</a:t>
            </a:r>
            <a:endParaRPr lang="en-US" sz="2400" dirty="0"/>
          </a:p>
          <a:p>
            <a:endParaRPr lang="en-US" sz="3600" b="1" dirty="0">
              <a:solidFill>
                <a:prstClr val="black">
                  <a:lumMod val="50000"/>
                  <a:lumOff val="50000"/>
                </a:prstClr>
              </a:solidFill>
            </a:endParaRPr>
          </a:p>
          <a:p>
            <a:endParaRPr lang="en-US" sz="3600" b="1" dirty="0">
              <a:solidFill>
                <a:prstClr val="black">
                  <a:lumMod val="50000"/>
                  <a:lumOff val="50000"/>
                </a:prstClr>
              </a:solidFill>
            </a:endParaRPr>
          </a:p>
        </p:txBody>
      </p:sp>
    </p:spTree>
    <p:extLst>
      <p:ext uri="{BB962C8B-B14F-4D97-AF65-F5344CB8AC3E}">
        <p14:creationId xmlns:p14="http://schemas.microsoft.com/office/powerpoint/2010/main" val="214180560"/>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smtClean="0">
                <a:solidFill>
                  <a:prstClr val="white"/>
                </a:solidFill>
              </a:rPr>
              <a:t>3</a:t>
            </a:r>
            <a:endParaRPr lang="en-US" sz="3200" dirty="0">
              <a:solidFill>
                <a:prstClr val="white"/>
              </a:solidFill>
            </a:endParaRPr>
          </a:p>
        </p:txBody>
      </p:sp>
      <p:sp>
        <p:nvSpPr>
          <p:cNvPr id="3" name="TextBox 2"/>
          <p:cNvSpPr txBox="1"/>
          <p:nvPr/>
        </p:nvSpPr>
        <p:spPr>
          <a:xfrm>
            <a:off x="1652743" y="685800"/>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Good teachers don’t use textbooks</a:t>
            </a:r>
          </a:p>
          <a:p>
            <a:pPr>
              <a:lnSpc>
                <a:spcPct val="30000"/>
              </a:lnSpc>
            </a:pPr>
            <a:endParaRPr lang="en-US" dirty="0">
              <a:solidFill>
                <a:prstClr val="black"/>
              </a:solidFill>
            </a:endParaRPr>
          </a:p>
          <a:p>
            <a:endParaRPr lang="en-US" sz="2400" dirty="0" smtClean="0">
              <a:solidFill>
                <a:srgbClr val="2C99FC"/>
              </a:solidFill>
            </a:endParaRPr>
          </a:p>
          <a:p>
            <a:pPr marL="342900" indent="-342900">
              <a:buFont typeface="Arial"/>
              <a:buChar char="•"/>
            </a:pPr>
            <a:endParaRPr lang="en-US" sz="3200" dirty="0" smtClean="0">
              <a:solidFill>
                <a:srgbClr val="2C99FC"/>
              </a:solidFill>
            </a:endParaRPr>
          </a:p>
          <a:p>
            <a:endParaRPr lang="en-US" dirty="0">
              <a:solidFill>
                <a:prstClr val="black"/>
              </a:solidFill>
            </a:endParaRPr>
          </a:p>
        </p:txBody>
      </p:sp>
      <p:pic>
        <p:nvPicPr>
          <p:cNvPr id="4" name="Picture 3" descr="images-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1" y="1681061"/>
            <a:ext cx="5421286" cy="4414939"/>
          </a:xfrm>
          <a:prstGeom prst="rect">
            <a:avLst/>
          </a:prstGeom>
        </p:spPr>
      </p:pic>
      <p:sp>
        <p:nvSpPr>
          <p:cNvPr id="7" name="Rectangle 6"/>
          <p:cNvSpPr/>
          <p:nvPr/>
        </p:nvSpPr>
        <p:spPr>
          <a:xfrm>
            <a:off x="3124200" y="5638800"/>
            <a:ext cx="54864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949200678"/>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smtClean="0">
                <a:solidFill>
                  <a:prstClr val="white"/>
                </a:solidFill>
              </a:rPr>
              <a:t>3</a:t>
            </a:r>
            <a:endParaRPr lang="en-US" sz="3200" dirty="0">
              <a:solidFill>
                <a:prstClr val="white"/>
              </a:solidFill>
            </a:endParaRPr>
          </a:p>
        </p:txBody>
      </p:sp>
      <p:sp>
        <p:nvSpPr>
          <p:cNvPr id="3" name="TextBox 2"/>
          <p:cNvSpPr txBox="1"/>
          <p:nvPr/>
        </p:nvSpPr>
        <p:spPr>
          <a:xfrm>
            <a:off x="1652743" y="685800"/>
            <a:ext cx="7467601" cy="6019800"/>
          </a:xfrm>
          <a:prstGeom prst="rect">
            <a:avLst/>
          </a:prstGeom>
          <a:noFill/>
        </p:spPr>
        <p:txBody>
          <a:bodyPr wrap="square" rtlCol="0">
            <a:normAutofit/>
          </a:bodyPr>
          <a:lstStyle/>
          <a:p>
            <a:r>
              <a:rPr lang="en-US" sz="3600" b="1" dirty="0">
                <a:solidFill>
                  <a:prstClr val="black">
                    <a:lumMod val="50000"/>
                    <a:lumOff val="50000"/>
                  </a:prstClr>
                </a:solidFill>
              </a:rPr>
              <a:t>Good teachers don’t use textbooks</a:t>
            </a:r>
          </a:p>
          <a:p>
            <a:pPr marL="342900" indent="-342900">
              <a:buFont typeface="Arial"/>
              <a:buChar char="•"/>
            </a:pPr>
            <a:endParaRPr lang="en-US" sz="2400" dirty="0" smtClean="0"/>
          </a:p>
          <a:p>
            <a:pPr marL="342900" indent="-342900">
              <a:buFont typeface="Arial"/>
              <a:buChar char="•"/>
            </a:pPr>
            <a:r>
              <a:rPr lang="en-US" sz="2400" dirty="0" smtClean="0"/>
              <a:t>I </a:t>
            </a:r>
            <a:r>
              <a:rPr lang="en-US" sz="2400" dirty="0"/>
              <a:t>think schools should stop using textbooks. They constantly change and schools don't always have all the money in the world to keep updating them, and don't get me started on all the paper we're wasting</a:t>
            </a:r>
            <a:r>
              <a:rPr lang="en-US" sz="2400" dirty="0" smtClean="0"/>
              <a:t>.</a:t>
            </a:r>
          </a:p>
          <a:p>
            <a:pPr marL="342900" indent="-342900">
              <a:buFont typeface="Arial"/>
              <a:buChar char="•"/>
            </a:pPr>
            <a:r>
              <a:rPr lang="en-US" sz="2400" dirty="0" smtClean="0"/>
              <a:t>Currently </a:t>
            </a:r>
            <a:r>
              <a:rPr lang="en-US" sz="2400" dirty="0"/>
              <a:t>in my district at the elementary level, we are in </a:t>
            </a:r>
            <a:r>
              <a:rPr lang="en-US" sz="2400" dirty="0" smtClean="0"/>
              <a:t>the process </a:t>
            </a:r>
            <a:r>
              <a:rPr lang="en-US" sz="2400" dirty="0"/>
              <a:t>of strategically moving away from our basal reading program. We’ve already “cut out” its writing </a:t>
            </a:r>
            <a:r>
              <a:rPr lang="en-US" sz="2400" dirty="0" smtClean="0"/>
              <a:t>component</a:t>
            </a:r>
            <a:r>
              <a:rPr lang="mr-IN" sz="2400" dirty="0" smtClean="0"/>
              <a:t>…</a:t>
            </a:r>
            <a:r>
              <a:rPr lang="en-US" sz="2400" dirty="0" smtClean="0"/>
              <a:t> </a:t>
            </a:r>
            <a:r>
              <a:rPr lang="en-US" sz="2400" dirty="0"/>
              <a:t>Also, we’ve begun the process </a:t>
            </a:r>
            <a:r>
              <a:rPr lang="en-US" sz="2400" dirty="0" smtClean="0"/>
              <a:t>of designing </a:t>
            </a:r>
            <a:r>
              <a:rPr lang="en-US" sz="2400" dirty="0"/>
              <a:t>our own reading comprehension </a:t>
            </a:r>
            <a:r>
              <a:rPr lang="en-US" sz="2400" dirty="0" smtClean="0"/>
              <a:t>instruction</a:t>
            </a:r>
            <a:r>
              <a:rPr lang="en-US" sz="2800" dirty="0" smtClean="0">
                <a:solidFill>
                  <a:prstClr val="black">
                    <a:lumMod val="50000"/>
                    <a:lumOff val="50000"/>
                  </a:prstClr>
                </a:solidFill>
              </a:rPr>
              <a:t>.</a:t>
            </a:r>
          </a:p>
          <a:p>
            <a:pPr marL="342900" indent="-342900">
              <a:buFont typeface="Arial"/>
              <a:buChar char="•"/>
            </a:pPr>
            <a:r>
              <a:rPr lang="en-US" sz="2400" dirty="0" smtClean="0"/>
              <a:t>The </a:t>
            </a:r>
            <a:r>
              <a:rPr lang="en-US" sz="2400" dirty="0"/>
              <a:t>structure of basal programs does not lead students to reading independence because the lessons focus on unchanging routines and not growing expertise</a:t>
            </a:r>
            <a:r>
              <a:rPr lang="en-US" sz="2400" dirty="0" smtClean="0"/>
              <a:t>.</a:t>
            </a:r>
            <a:endParaRPr lang="en-US" sz="2400" dirty="0"/>
          </a:p>
          <a:p>
            <a:pPr marL="342900" indent="-342900">
              <a:buFont typeface="Arial"/>
              <a:buChar char="•"/>
            </a:pPr>
            <a:endParaRPr lang="en-US" sz="2800" dirty="0">
              <a:solidFill>
                <a:prstClr val="black"/>
              </a:solidFill>
            </a:endParaRPr>
          </a:p>
        </p:txBody>
      </p:sp>
    </p:spTree>
    <p:extLst>
      <p:ext uri="{BB962C8B-B14F-4D97-AF65-F5344CB8AC3E}">
        <p14:creationId xmlns:p14="http://schemas.microsoft.com/office/powerpoint/2010/main" val="1419402173"/>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smtClean="0">
                <a:solidFill>
                  <a:prstClr val="white"/>
                </a:solidFill>
              </a:rPr>
              <a:t>3</a:t>
            </a:r>
            <a:endParaRPr lang="en-US" sz="3200" dirty="0">
              <a:solidFill>
                <a:prstClr val="white"/>
              </a:solidFill>
            </a:endParaRPr>
          </a:p>
        </p:txBody>
      </p:sp>
      <p:sp>
        <p:nvSpPr>
          <p:cNvPr id="3" name="TextBox 2"/>
          <p:cNvSpPr txBox="1"/>
          <p:nvPr/>
        </p:nvSpPr>
        <p:spPr>
          <a:xfrm>
            <a:off x="1652743" y="685800"/>
            <a:ext cx="7467601" cy="6019800"/>
          </a:xfrm>
          <a:prstGeom prst="rect">
            <a:avLst/>
          </a:prstGeom>
          <a:noFill/>
        </p:spPr>
        <p:txBody>
          <a:bodyPr wrap="square" rtlCol="0">
            <a:normAutofit/>
          </a:bodyPr>
          <a:lstStyle/>
          <a:p>
            <a:r>
              <a:rPr lang="en-US" sz="3600" b="1" dirty="0">
                <a:solidFill>
                  <a:prstClr val="black">
                    <a:lumMod val="50000"/>
                    <a:lumOff val="50000"/>
                  </a:prstClr>
                </a:solidFill>
              </a:rPr>
              <a:t>Good teachers don’t use textbooks</a:t>
            </a:r>
          </a:p>
          <a:p>
            <a:pPr marL="342900" indent="-342900">
              <a:buFont typeface="Arial"/>
              <a:buChar char="•"/>
            </a:pPr>
            <a:endParaRPr lang="en-US" sz="2400" dirty="0" smtClean="0"/>
          </a:p>
          <a:p>
            <a:pPr marL="342900" indent="-342900">
              <a:buFont typeface="Arial"/>
              <a:buChar char="•"/>
            </a:pPr>
            <a:r>
              <a:rPr lang="en-US" sz="2400" dirty="0" smtClean="0"/>
              <a:t>But is it true?</a:t>
            </a:r>
            <a:endParaRPr lang="en-US" sz="2400" dirty="0"/>
          </a:p>
          <a:p>
            <a:pPr marL="342900" indent="-342900">
              <a:buFont typeface="Arial"/>
              <a:buChar char="•"/>
            </a:pPr>
            <a:endParaRPr lang="en-US" sz="2800" dirty="0">
              <a:solidFill>
                <a:prstClr val="black"/>
              </a:solidFill>
            </a:endParaRPr>
          </a:p>
        </p:txBody>
      </p:sp>
      <p:pic>
        <p:nvPicPr>
          <p:cNvPr id="4" name="Picture 3" descr="images-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2971800"/>
            <a:ext cx="4049687" cy="3297948"/>
          </a:xfrm>
          <a:prstGeom prst="rect">
            <a:avLst/>
          </a:prstGeom>
        </p:spPr>
      </p:pic>
      <p:sp>
        <p:nvSpPr>
          <p:cNvPr id="5" name="Rectangle 4"/>
          <p:cNvSpPr/>
          <p:nvPr/>
        </p:nvSpPr>
        <p:spPr>
          <a:xfrm>
            <a:off x="4495800" y="5943600"/>
            <a:ext cx="41148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5108012"/>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smtClean="0">
                <a:solidFill>
                  <a:prstClr val="white"/>
                </a:solidFill>
              </a:rPr>
              <a:t>3</a:t>
            </a:r>
            <a:endParaRPr lang="en-US" sz="3200" dirty="0">
              <a:solidFill>
                <a:prstClr val="white"/>
              </a:solidFill>
            </a:endParaRPr>
          </a:p>
        </p:txBody>
      </p:sp>
      <p:sp>
        <p:nvSpPr>
          <p:cNvPr id="3" name="TextBox 2"/>
          <p:cNvSpPr txBox="1"/>
          <p:nvPr/>
        </p:nvSpPr>
        <p:spPr>
          <a:xfrm>
            <a:off x="1652743" y="685800"/>
            <a:ext cx="7467601" cy="6019800"/>
          </a:xfrm>
          <a:prstGeom prst="rect">
            <a:avLst/>
          </a:prstGeom>
          <a:noFill/>
        </p:spPr>
        <p:txBody>
          <a:bodyPr wrap="square" rtlCol="0">
            <a:normAutofit/>
          </a:bodyPr>
          <a:lstStyle/>
          <a:p>
            <a:r>
              <a:rPr lang="en-US" sz="3600" b="1" dirty="0">
                <a:solidFill>
                  <a:prstClr val="black">
                    <a:lumMod val="50000"/>
                    <a:lumOff val="50000"/>
                  </a:prstClr>
                </a:solidFill>
              </a:rPr>
              <a:t>Good teachers don’t use textbooks</a:t>
            </a:r>
          </a:p>
          <a:p>
            <a:pPr marL="342900" indent="-342900">
              <a:buFont typeface="Arial"/>
              <a:buChar char="•"/>
            </a:pPr>
            <a:endParaRPr lang="en-US" sz="2400" dirty="0" smtClean="0"/>
          </a:p>
          <a:p>
            <a:r>
              <a:rPr lang="en-US" sz="2400" dirty="0" smtClean="0">
                <a:solidFill>
                  <a:srgbClr val="FF6600"/>
                </a:solidFill>
              </a:rPr>
              <a:t>Yes and </a:t>
            </a:r>
            <a:r>
              <a:rPr lang="en-US" sz="2400" dirty="0" smtClean="0">
                <a:solidFill>
                  <a:srgbClr val="FF6600"/>
                </a:solidFill>
              </a:rPr>
              <a:t>No</a:t>
            </a:r>
            <a:endParaRPr lang="en-US" sz="2400" dirty="0" smtClean="0">
              <a:solidFill>
                <a:srgbClr val="FF6600"/>
              </a:solidFill>
            </a:endParaRPr>
          </a:p>
          <a:p>
            <a:pPr marL="342900" indent="-342900">
              <a:buFont typeface="Arial"/>
              <a:buChar char="•"/>
            </a:pPr>
            <a:r>
              <a:rPr lang="en-US" sz="2400" dirty="0" smtClean="0"/>
              <a:t>Many variables distinguish good teachers: teacher knowledge (</a:t>
            </a:r>
            <a:r>
              <a:rPr lang="en-US" sz="2400" dirty="0" err="1" smtClean="0"/>
              <a:t>Foorman</a:t>
            </a:r>
            <a:r>
              <a:rPr lang="en-US" sz="2400" dirty="0" smtClean="0"/>
              <a:t> &amp; Moats, 2004); ability to provide clear explanations (Duffy, 2002), to set/clarify purposes (Porter &amp; </a:t>
            </a:r>
            <a:r>
              <a:rPr lang="en-US" sz="2400" dirty="0" err="1" smtClean="0"/>
              <a:t>Brophy</a:t>
            </a:r>
            <a:r>
              <a:rPr lang="en-US" sz="2400" dirty="0" smtClean="0"/>
              <a:t>, 1988), to engage students in productive instructional conversations (Sanders, Goldenberg, &amp; Haman, 1992), etc.</a:t>
            </a:r>
          </a:p>
          <a:p>
            <a:pPr marL="342900" indent="-342900">
              <a:buFont typeface="Arial"/>
              <a:buChar char="•"/>
            </a:pPr>
            <a:r>
              <a:rPr lang="en-US" sz="2400" dirty="0" smtClean="0"/>
              <a:t>Textbook use is not one of these</a:t>
            </a:r>
          </a:p>
          <a:p>
            <a:pPr marL="342900" indent="-342900">
              <a:buFont typeface="Arial"/>
              <a:buChar char="•"/>
            </a:pPr>
            <a:r>
              <a:rPr lang="en-US" sz="2400" dirty="0" smtClean="0"/>
              <a:t>And, no reason to believe that textbook use would affect or interfere with any of these (Barr &amp; </a:t>
            </a:r>
            <a:r>
              <a:rPr lang="en-US" sz="2400" dirty="0" err="1" smtClean="0"/>
              <a:t>Dreeben</a:t>
            </a:r>
            <a:r>
              <a:rPr lang="en-US" sz="2400" dirty="0" smtClean="0"/>
              <a:t>, 1983; Martin, </a:t>
            </a:r>
            <a:r>
              <a:rPr lang="en-US" sz="2400" dirty="0" err="1" smtClean="0"/>
              <a:t>Valdman</a:t>
            </a:r>
            <a:r>
              <a:rPr lang="en-US" sz="2400" dirty="0" smtClean="0"/>
              <a:t>, &amp; Anderson, 1980; Rowan &amp; </a:t>
            </a:r>
            <a:r>
              <a:rPr lang="en-US" sz="2400" dirty="0" err="1" smtClean="0"/>
              <a:t>Correnti</a:t>
            </a:r>
            <a:r>
              <a:rPr lang="en-US" sz="2400" dirty="0" smtClean="0"/>
              <a:t>, 2009; Taylor, et al., 2003)</a:t>
            </a:r>
          </a:p>
          <a:p>
            <a:pPr marL="342900" indent="-342900">
              <a:buFont typeface="Arial"/>
              <a:buChar char="•"/>
            </a:pPr>
            <a:r>
              <a:rPr lang="en-US" sz="2400" dirty="0" smtClean="0"/>
              <a:t>What Works Clearinghouse</a:t>
            </a:r>
          </a:p>
          <a:p>
            <a:pPr marL="342900" indent="-342900">
              <a:buFont typeface="Arial"/>
              <a:buChar char="•"/>
            </a:pPr>
            <a:endParaRPr lang="en-US" sz="2800" dirty="0">
              <a:solidFill>
                <a:prstClr val="black"/>
              </a:solidFill>
            </a:endParaRPr>
          </a:p>
        </p:txBody>
      </p:sp>
    </p:spTree>
    <p:extLst>
      <p:ext uri="{BB962C8B-B14F-4D97-AF65-F5344CB8AC3E}">
        <p14:creationId xmlns:p14="http://schemas.microsoft.com/office/powerpoint/2010/main" val="2706877942"/>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smtClean="0">
                <a:solidFill>
                  <a:prstClr val="white"/>
                </a:solidFill>
              </a:rPr>
              <a:t>3</a:t>
            </a:r>
            <a:endParaRPr lang="en-US" sz="3200" dirty="0">
              <a:solidFill>
                <a:prstClr val="white"/>
              </a:solidFill>
            </a:endParaRPr>
          </a:p>
        </p:txBody>
      </p:sp>
      <p:sp>
        <p:nvSpPr>
          <p:cNvPr id="3" name="TextBox 2"/>
          <p:cNvSpPr txBox="1"/>
          <p:nvPr/>
        </p:nvSpPr>
        <p:spPr>
          <a:xfrm>
            <a:off x="1524000" y="809342"/>
            <a:ext cx="7467601" cy="6019800"/>
          </a:xfrm>
          <a:prstGeom prst="rect">
            <a:avLst/>
          </a:prstGeom>
          <a:noFill/>
        </p:spPr>
        <p:txBody>
          <a:bodyPr wrap="square" rtlCol="0">
            <a:normAutofit/>
          </a:bodyPr>
          <a:lstStyle/>
          <a:p>
            <a:r>
              <a:rPr lang="en-US" sz="3600" b="1" dirty="0">
                <a:solidFill>
                  <a:prstClr val="black">
                    <a:lumMod val="50000"/>
                    <a:lumOff val="50000"/>
                  </a:prstClr>
                </a:solidFill>
              </a:rPr>
              <a:t>Good teachers don’t use textbooks</a:t>
            </a:r>
          </a:p>
          <a:p>
            <a:pPr marL="342900" indent="-342900">
              <a:buFont typeface="Arial"/>
              <a:buChar char="•"/>
            </a:pPr>
            <a:endParaRPr lang="en-US" sz="2400" dirty="0" smtClean="0"/>
          </a:p>
          <a:p>
            <a:pPr marL="342900" indent="-342900">
              <a:buFont typeface="Arial"/>
              <a:buChar char="•"/>
            </a:pPr>
            <a:r>
              <a:rPr lang="en-US" sz="2400" dirty="0" smtClean="0"/>
              <a:t>Does it matter?</a:t>
            </a:r>
          </a:p>
          <a:p>
            <a:endParaRPr lang="en-US" sz="2800" dirty="0">
              <a:solidFill>
                <a:prstClr val="black"/>
              </a:solidFill>
            </a:endParaRPr>
          </a:p>
        </p:txBody>
      </p:sp>
      <p:pic>
        <p:nvPicPr>
          <p:cNvPr id="4" name="Picture 3" descr="images-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2971800"/>
            <a:ext cx="4049687" cy="3297948"/>
          </a:xfrm>
          <a:prstGeom prst="rect">
            <a:avLst/>
          </a:prstGeom>
        </p:spPr>
      </p:pic>
      <p:sp>
        <p:nvSpPr>
          <p:cNvPr id="5" name="Rectangle 4"/>
          <p:cNvSpPr/>
          <p:nvPr/>
        </p:nvSpPr>
        <p:spPr>
          <a:xfrm>
            <a:off x="4495800" y="5867400"/>
            <a:ext cx="41148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3046374"/>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374616"/>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smtClean="0">
                <a:solidFill>
                  <a:prstClr val="white"/>
                </a:solidFill>
              </a:rPr>
              <a:t>3</a:t>
            </a:r>
            <a:endParaRPr lang="en-US" sz="3200" dirty="0">
              <a:solidFill>
                <a:prstClr val="white"/>
              </a:solidFill>
            </a:endParaRPr>
          </a:p>
        </p:txBody>
      </p:sp>
      <p:sp>
        <p:nvSpPr>
          <p:cNvPr id="3" name="TextBox 2"/>
          <p:cNvSpPr txBox="1"/>
          <p:nvPr/>
        </p:nvSpPr>
        <p:spPr>
          <a:xfrm>
            <a:off x="1524000" y="809342"/>
            <a:ext cx="7467601" cy="6019800"/>
          </a:xfrm>
          <a:prstGeom prst="rect">
            <a:avLst/>
          </a:prstGeom>
          <a:noFill/>
        </p:spPr>
        <p:txBody>
          <a:bodyPr wrap="square" rtlCol="0">
            <a:normAutofit/>
          </a:bodyPr>
          <a:lstStyle/>
          <a:p>
            <a:r>
              <a:rPr lang="en-US" sz="3600" b="1" dirty="0">
                <a:solidFill>
                  <a:prstClr val="black">
                    <a:lumMod val="50000"/>
                    <a:lumOff val="50000"/>
                  </a:prstClr>
                </a:solidFill>
              </a:rPr>
              <a:t>Good teachers don’t use textbooks</a:t>
            </a:r>
          </a:p>
          <a:p>
            <a:pPr marL="342900" indent="-342900">
              <a:buFont typeface="Arial"/>
              <a:buChar char="•"/>
            </a:pPr>
            <a:endParaRPr lang="en-US" sz="2400" dirty="0" smtClean="0"/>
          </a:p>
          <a:p>
            <a:r>
              <a:rPr lang="en-US" sz="2400" dirty="0" smtClean="0">
                <a:solidFill>
                  <a:srgbClr val="FF6600"/>
                </a:solidFill>
              </a:rPr>
              <a:t>Yes</a:t>
            </a:r>
          </a:p>
          <a:p>
            <a:pPr marL="342900" indent="-342900">
              <a:buFont typeface="Arial"/>
              <a:buChar char="•"/>
            </a:pPr>
            <a:r>
              <a:rPr lang="en-US" sz="2400" dirty="0" smtClean="0"/>
              <a:t>It’s the wrong benchmark for any of us to strive for</a:t>
            </a:r>
          </a:p>
          <a:p>
            <a:pPr marL="342900" indent="-342900">
              <a:buFont typeface="Arial"/>
              <a:buChar char="•"/>
            </a:pPr>
            <a:r>
              <a:rPr lang="en-US" sz="2400" dirty="0" smtClean="0"/>
              <a:t>Teachers can be led to spend way too much time trying to create curriculum, when their time could better be used to focus on student needs and adjustment</a:t>
            </a:r>
          </a:p>
          <a:p>
            <a:pPr marL="342900" indent="-342900">
              <a:buFont typeface="Arial"/>
              <a:buChar char="•"/>
            </a:pPr>
            <a:r>
              <a:rPr lang="en-US" sz="2400" dirty="0" smtClean="0"/>
              <a:t>Can encourage districts to less systematic approaches (NICHD, 2000)</a:t>
            </a:r>
          </a:p>
          <a:p>
            <a:pPr marL="342900" indent="-342900">
              <a:buFont typeface="Arial"/>
              <a:buChar char="•"/>
            </a:pPr>
            <a:r>
              <a:rPr lang="en-US" sz="2400" dirty="0" smtClean="0"/>
              <a:t>Issues of equality and fairness</a:t>
            </a:r>
          </a:p>
          <a:p>
            <a:pPr marL="342900" indent="-342900">
              <a:buFont typeface="Arial"/>
              <a:buChar char="•"/>
            </a:pPr>
            <a:r>
              <a:rPr lang="en-US" sz="2400" dirty="0" smtClean="0"/>
              <a:t>How do you improve on scale without commonality?</a:t>
            </a:r>
          </a:p>
          <a:p>
            <a:r>
              <a:rPr lang="en-US" sz="2400" dirty="0" smtClean="0"/>
              <a:t> </a:t>
            </a:r>
          </a:p>
          <a:p>
            <a:endParaRPr lang="en-US" sz="2800" dirty="0">
              <a:solidFill>
                <a:prstClr val="black"/>
              </a:solidFill>
            </a:endParaRPr>
          </a:p>
        </p:txBody>
      </p:sp>
    </p:spTree>
    <p:extLst>
      <p:ext uri="{BB962C8B-B14F-4D97-AF65-F5344CB8AC3E}">
        <p14:creationId xmlns:p14="http://schemas.microsoft.com/office/powerpoint/2010/main" val="1300105583"/>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a:solidFill>
                  <a:prstClr val="white"/>
                </a:solidFill>
              </a:rPr>
              <a:t>4</a:t>
            </a:r>
            <a:endParaRPr lang="en-US" sz="3200" dirty="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Small group teaching is better than whole class</a:t>
            </a:r>
            <a:endParaRPr lang="en-US" sz="3600" b="1" dirty="0">
              <a:solidFill>
                <a:prstClr val="black">
                  <a:lumMod val="50000"/>
                  <a:lumOff val="50000"/>
                </a:prstClr>
              </a:solidFill>
            </a:endParaRPr>
          </a:p>
          <a:p>
            <a:pPr marL="342900" indent="-342900">
              <a:buFont typeface="Arial"/>
              <a:buChar char="•"/>
            </a:pPr>
            <a:endParaRPr lang="en-US" sz="2400" dirty="0" smtClean="0"/>
          </a:p>
          <a:p>
            <a:r>
              <a:rPr lang="en-US" sz="2400" dirty="0" smtClean="0"/>
              <a:t> </a:t>
            </a:r>
          </a:p>
          <a:p>
            <a:endParaRPr lang="en-US" sz="2800" dirty="0">
              <a:solidFill>
                <a:prstClr val="black"/>
              </a:solidFill>
            </a:endParaRPr>
          </a:p>
        </p:txBody>
      </p:sp>
      <p:pic>
        <p:nvPicPr>
          <p:cNvPr id="4" name="Picture 3" descr="search-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1631" y="3004260"/>
            <a:ext cx="3618852" cy="2405940"/>
          </a:xfrm>
          <a:prstGeom prst="rect">
            <a:avLst/>
          </a:prstGeom>
        </p:spPr>
      </p:pic>
      <p:pic>
        <p:nvPicPr>
          <p:cNvPr id="5" name="Picture 4" descr="search-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3048000"/>
            <a:ext cx="3099709" cy="2320028"/>
          </a:xfrm>
          <a:prstGeom prst="rect">
            <a:avLst/>
          </a:prstGeom>
        </p:spPr>
      </p:pic>
    </p:spTree>
    <p:extLst>
      <p:ext uri="{BB962C8B-B14F-4D97-AF65-F5344CB8AC3E}">
        <p14:creationId xmlns:p14="http://schemas.microsoft.com/office/powerpoint/2010/main" val="592024854"/>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a:solidFill>
                  <a:prstClr val="white"/>
                </a:solidFill>
              </a:rPr>
              <a:t>4</a:t>
            </a:r>
            <a:endParaRPr lang="en-US" sz="3200" dirty="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Small group teaching is better than whole class</a:t>
            </a:r>
            <a:endParaRPr lang="en-US" sz="3600" b="1" dirty="0">
              <a:solidFill>
                <a:prstClr val="black">
                  <a:lumMod val="50000"/>
                  <a:lumOff val="50000"/>
                </a:prstClr>
              </a:solidFill>
            </a:endParaRPr>
          </a:p>
          <a:p>
            <a:pPr marL="342900" indent="-342900">
              <a:buFont typeface="Arial"/>
              <a:buChar char="•"/>
            </a:pPr>
            <a:endParaRPr lang="en-US" sz="2400" dirty="0" smtClean="0"/>
          </a:p>
          <a:p>
            <a:pPr marL="342900" indent="-342900">
              <a:buFont typeface="Arial"/>
              <a:buChar char="•"/>
            </a:pPr>
            <a:r>
              <a:rPr lang="en-US" sz="2400" dirty="0"/>
              <a:t>Why are small groups more effective when children learn to read? Find out why, and how to implement best strategies for teaching beginning readers in this practical article that is based on current research</a:t>
            </a:r>
            <a:r>
              <a:rPr lang="en-US" sz="2400" dirty="0" smtClean="0"/>
              <a:t>.</a:t>
            </a:r>
          </a:p>
          <a:p>
            <a:pPr marL="342900" indent="-342900">
              <a:buFont typeface="Arial"/>
              <a:buChar char="•"/>
            </a:pPr>
            <a:r>
              <a:rPr lang="en-US" sz="2400" dirty="0"/>
              <a:t>Small Group Instruction: Teacher Best Practices </a:t>
            </a:r>
            <a:endParaRPr lang="en-US" sz="2400" dirty="0" smtClean="0"/>
          </a:p>
          <a:p>
            <a:pPr marL="342900" indent="-342900">
              <a:buFont typeface="Arial"/>
              <a:buChar char="•"/>
            </a:pPr>
            <a:r>
              <a:rPr lang="en-US" sz="2400" dirty="0" smtClean="0"/>
              <a:t>Small group instruction allows teachers to place students in “just right” books, to increase the amount of student interaction and responsiveness, to facilitate instruction targeted on student needs, and to observe students more carefully</a:t>
            </a:r>
          </a:p>
          <a:p>
            <a:pPr marL="342900" indent="-342900">
              <a:buFont typeface="Arial"/>
              <a:buChar char="•"/>
            </a:pPr>
            <a:endParaRPr lang="en-US" sz="2400" dirty="0" smtClean="0"/>
          </a:p>
          <a:p>
            <a:pPr marL="342900" indent="-342900">
              <a:buFont typeface="Arial"/>
              <a:buChar char="•"/>
            </a:pPr>
            <a:endParaRPr lang="en-US" sz="2800" dirty="0">
              <a:solidFill>
                <a:prstClr val="black"/>
              </a:solidFill>
            </a:endParaRPr>
          </a:p>
        </p:txBody>
      </p:sp>
    </p:spTree>
    <p:extLst>
      <p:ext uri="{BB962C8B-B14F-4D97-AF65-F5344CB8AC3E}">
        <p14:creationId xmlns:p14="http://schemas.microsoft.com/office/powerpoint/2010/main" val="2553326238"/>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389864" y="3962400"/>
            <a:ext cx="3946416" cy="2286000"/>
          </a:xfrm>
          <a:prstGeom prst="rect">
            <a:avLst/>
          </a:prstGeom>
          <a:noFill/>
        </p:spPr>
        <p:txBody>
          <a:bodyPr wrap="square" rtlCol="0">
            <a:normAutofit/>
          </a:bodyPr>
          <a:lstStyle/>
          <a:p>
            <a:pPr>
              <a:lnSpc>
                <a:spcPct val="114000"/>
              </a:lnSpc>
            </a:pPr>
            <a:endParaRPr lang="en-US" dirty="0">
              <a:solidFill>
                <a:prstClr val="black">
                  <a:lumMod val="85000"/>
                  <a:lumOff val="15000"/>
                </a:prstClr>
              </a:solidFill>
            </a:endParaRPr>
          </a:p>
        </p:txBody>
      </p:sp>
      <p:sp>
        <p:nvSpPr>
          <p:cNvPr id="9" name="Title 8"/>
          <p:cNvSpPr>
            <a:spLocks noGrp="1"/>
          </p:cNvSpPr>
          <p:nvPr>
            <p:ph type="title"/>
          </p:nvPr>
        </p:nvSpPr>
        <p:spPr>
          <a:xfrm>
            <a:off x="228600" y="4423"/>
            <a:ext cx="8403020" cy="685800"/>
          </a:xfrm>
        </p:spPr>
        <p:txBody>
          <a:bodyPr/>
          <a:lstStyle/>
          <a:p>
            <a:pPr lvl="0">
              <a:spcBef>
                <a:spcPts val="0"/>
              </a:spcBef>
            </a:pPr>
            <a:r>
              <a:rPr lang="en-US" sz="2800" b="1" dirty="0" smtClean="0">
                <a:solidFill>
                  <a:prstClr val="black">
                    <a:lumMod val="85000"/>
                    <a:lumOff val="15000"/>
                  </a:prstClr>
                </a:solidFill>
                <a:latin typeface="+mn-lt"/>
                <a:ea typeface="+mn-ea"/>
                <a:cs typeface="+mn-cs"/>
              </a:rPr>
              <a:t>Tradition</a:t>
            </a:r>
            <a:r>
              <a:rPr lang="mr-IN" sz="2800" b="1" dirty="0" smtClean="0">
                <a:solidFill>
                  <a:prstClr val="black">
                    <a:lumMod val="85000"/>
                    <a:lumOff val="15000"/>
                  </a:prstClr>
                </a:solidFill>
                <a:latin typeface="+mn-lt"/>
                <a:ea typeface="+mn-ea"/>
                <a:cs typeface="+mn-cs"/>
              </a:rPr>
              <a:t>–</a:t>
            </a:r>
            <a:r>
              <a:rPr lang="en-US" sz="2800" b="1" dirty="0" smtClean="0">
                <a:solidFill>
                  <a:prstClr val="black">
                    <a:lumMod val="85000"/>
                    <a:lumOff val="15000"/>
                  </a:prstClr>
                </a:solidFill>
                <a:latin typeface="+mn-lt"/>
                <a:ea typeface="+mn-ea"/>
                <a:cs typeface="+mn-cs"/>
              </a:rPr>
              <a:t> we may do things the way we always have</a:t>
            </a:r>
            <a:endParaRPr lang="en-US" dirty="0">
              <a:latin typeface="+mn-lt"/>
            </a:endParaRPr>
          </a:p>
        </p:txBody>
      </p:sp>
      <p:pic>
        <p:nvPicPr>
          <p:cNvPr id="2" name="Picture 1"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002364"/>
            <a:ext cx="6934200" cy="5802988"/>
          </a:xfrm>
          <a:prstGeom prst="rect">
            <a:avLst/>
          </a:prstGeom>
        </p:spPr>
      </p:pic>
    </p:spTree>
    <p:extLst>
      <p:ext uri="{BB962C8B-B14F-4D97-AF65-F5344CB8AC3E}">
        <p14:creationId xmlns:p14="http://schemas.microsoft.com/office/powerpoint/2010/main" val="478154476"/>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a:solidFill>
                  <a:prstClr val="white"/>
                </a:solidFill>
              </a:rPr>
              <a:t>4</a:t>
            </a:r>
            <a:endParaRPr lang="en-US" sz="3200" dirty="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Small group teaching is better than whole class</a:t>
            </a:r>
            <a:endParaRPr lang="en-US" sz="3600" b="1" dirty="0">
              <a:solidFill>
                <a:prstClr val="black">
                  <a:lumMod val="50000"/>
                  <a:lumOff val="50000"/>
                </a:prstClr>
              </a:solidFill>
            </a:endParaRPr>
          </a:p>
          <a:p>
            <a:pPr marL="342900" indent="-342900">
              <a:buFont typeface="Arial"/>
              <a:buChar char="•"/>
            </a:pPr>
            <a:endParaRPr lang="en-US" sz="2400" dirty="0" smtClean="0"/>
          </a:p>
          <a:p>
            <a:pPr marL="342900" indent="-342900">
              <a:buFont typeface="Arial"/>
              <a:buChar char="•"/>
            </a:pPr>
            <a:r>
              <a:rPr lang="en-US" sz="2400" dirty="0" smtClean="0"/>
              <a:t>But is it true?</a:t>
            </a:r>
          </a:p>
          <a:p>
            <a:pPr marL="342900" indent="-342900">
              <a:buFont typeface="Arial"/>
              <a:buChar char="•"/>
            </a:pPr>
            <a:endParaRPr lang="en-US" sz="2800" dirty="0">
              <a:solidFill>
                <a:prstClr val="black"/>
              </a:solidFill>
            </a:endParaRPr>
          </a:p>
        </p:txBody>
      </p:sp>
      <p:pic>
        <p:nvPicPr>
          <p:cNvPr id="4" name="Picture 3" descr="search-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2598" y="2591735"/>
            <a:ext cx="4478311" cy="3351865"/>
          </a:xfrm>
          <a:prstGeom prst="rect">
            <a:avLst/>
          </a:prstGeom>
        </p:spPr>
      </p:pic>
    </p:spTree>
    <p:extLst>
      <p:ext uri="{BB962C8B-B14F-4D97-AF65-F5344CB8AC3E}">
        <p14:creationId xmlns:p14="http://schemas.microsoft.com/office/powerpoint/2010/main" val="399257484"/>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a:solidFill>
                  <a:prstClr val="white"/>
                </a:solidFill>
              </a:rPr>
              <a:t>4</a:t>
            </a:r>
            <a:endParaRPr lang="en-US" sz="3200" dirty="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Small group teaching is better than whole class</a:t>
            </a:r>
            <a:endParaRPr lang="en-US" sz="3600" b="1" dirty="0">
              <a:solidFill>
                <a:prstClr val="black">
                  <a:lumMod val="50000"/>
                  <a:lumOff val="50000"/>
                </a:prstClr>
              </a:solidFill>
            </a:endParaRPr>
          </a:p>
          <a:p>
            <a:pPr marL="342900" indent="-342900">
              <a:buFont typeface="Arial"/>
              <a:buChar char="•"/>
            </a:pPr>
            <a:endParaRPr lang="en-US" sz="2400" dirty="0" smtClean="0"/>
          </a:p>
          <a:p>
            <a:r>
              <a:rPr lang="en-US" sz="2400" dirty="0" smtClean="0">
                <a:solidFill>
                  <a:srgbClr val="FF6600"/>
                </a:solidFill>
              </a:rPr>
              <a:t>Yes and </a:t>
            </a:r>
            <a:r>
              <a:rPr lang="en-US" sz="2400" dirty="0" smtClean="0">
                <a:solidFill>
                  <a:srgbClr val="FF6600"/>
                </a:solidFill>
              </a:rPr>
              <a:t>No</a:t>
            </a:r>
            <a:endParaRPr lang="en-US" sz="2400" dirty="0" smtClean="0">
              <a:solidFill>
                <a:srgbClr val="FF6600"/>
              </a:solidFill>
            </a:endParaRPr>
          </a:p>
          <a:p>
            <a:pPr marL="342900" indent="-342900">
              <a:buFont typeface="Arial"/>
              <a:buChar char="•"/>
            </a:pPr>
            <a:r>
              <a:rPr lang="en-US" sz="2400" dirty="0" smtClean="0"/>
              <a:t>Research supports the idea that small groups generally learn more than whole classes (National Early Literacy Panel, 2008; NICHD, 2000; </a:t>
            </a:r>
            <a:r>
              <a:rPr lang="en-US" sz="2400" dirty="0" err="1" smtClean="0"/>
              <a:t>Slavin</a:t>
            </a:r>
            <a:r>
              <a:rPr lang="en-US" sz="2400" dirty="0" smtClean="0"/>
              <a:t>, 1989; </a:t>
            </a:r>
            <a:r>
              <a:rPr lang="en-US" sz="2400" dirty="0" err="1" smtClean="0"/>
              <a:t>Slavin</a:t>
            </a:r>
            <a:r>
              <a:rPr lang="en-US" sz="2400" dirty="0"/>
              <a:t>, 1993; </a:t>
            </a:r>
            <a:r>
              <a:rPr lang="en-US" sz="2400" dirty="0" err="1"/>
              <a:t>Slavin</a:t>
            </a:r>
            <a:r>
              <a:rPr lang="en-US" sz="2400" dirty="0"/>
              <a:t>, Lake, Chambers, Cheung, &amp; Davis, </a:t>
            </a:r>
            <a:r>
              <a:rPr lang="en-US" sz="2400" dirty="0" smtClean="0"/>
              <a:t>2010)</a:t>
            </a:r>
          </a:p>
          <a:p>
            <a:pPr marL="342900" indent="-342900">
              <a:buFont typeface="Arial"/>
              <a:buChar char="•"/>
            </a:pPr>
            <a:r>
              <a:rPr lang="en-US" sz="2400" dirty="0" smtClean="0"/>
              <a:t>Consequently, teachers are encouraged to teach in small groups</a:t>
            </a:r>
          </a:p>
          <a:p>
            <a:pPr marL="342900" indent="-342900">
              <a:buFont typeface="Arial"/>
              <a:buChar char="•"/>
            </a:pPr>
            <a:r>
              <a:rPr lang="en-US" sz="2400" dirty="0" smtClean="0"/>
              <a:t>However, that isn’t the pertinent comparison</a:t>
            </a:r>
          </a:p>
          <a:p>
            <a:pPr marL="342900" indent="-342900">
              <a:buFont typeface="Arial"/>
              <a:buChar char="•"/>
            </a:pPr>
            <a:r>
              <a:rPr lang="en-US" sz="2400" dirty="0" smtClean="0"/>
              <a:t>Students do make bigger learning gains when working closely with teacher in small group, but advantage dissipates when they work independently (Sorenson &amp; </a:t>
            </a:r>
            <a:r>
              <a:rPr lang="en-US" sz="2400" dirty="0" err="1" smtClean="0"/>
              <a:t>Hallinan</a:t>
            </a:r>
            <a:r>
              <a:rPr lang="en-US" sz="2400" dirty="0" smtClean="0"/>
              <a:t>, 1986; Taylor, Pearson, Clark, &amp; Walpole, 2002)</a:t>
            </a:r>
          </a:p>
          <a:p>
            <a:pPr marL="342900" indent="-342900">
              <a:buFont typeface="Arial"/>
              <a:buChar char="•"/>
            </a:pPr>
            <a:endParaRPr lang="en-US" sz="2400" dirty="0" smtClean="0"/>
          </a:p>
          <a:p>
            <a:pPr marL="342900" indent="-342900">
              <a:buFont typeface="Arial"/>
              <a:buChar char="•"/>
            </a:pPr>
            <a:endParaRPr lang="en-US" sz="2400" dirty="0" smtClean="0"/>
          </a:p>
        </p:txBody>
      </p:sp>
    </p:spTree>
    <p:extLst>
      <p:ext uri="{BB962C8B-B14F-4D97-AF65-F5344CB8AC3E}">
        <p14:creationId xmlns:p14="http://schemas.microsoft.com/office/powerpoint/2010/main" val="538283850"/>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a:solidFill>
                  <a:prstClr val="white"/>
                </a:solidFill>
              </a:rPr>
              <a:t>4</a:t>
            </a:r>
            <a:endParaRPr lang="en-US" sz="3200" dirty="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Small group teaching is better than whole class</a:t>
            </a:r>
            <a:endParaRPr lang="en-US" sz="3600" b="1" dirty="0">
              <a:solidFill>
                <a:prstClr val="black">
                  <a:lumMod val="50000"/>
                  <a:lumOff val="50000"/>
                </a:prstClr>
              </a:solidFill>
            </a:endParaRPr>
          </a:p>
          <a:p>
            <a:pPr marL="342900" indent="-342900">
              <a:buFont typeface="Arial"/>
              <a:buChar char="•"/>
            </a:pPr>
            <a:endParaRPr lang="en-US" sz="2400" dirty="0" smtClean="0"/>
          </a:p>
          <a:p>
            <a:pPr marL="342900" indent="-342900">
              <a:buFont typeface="Arial"/>
              <a:buChar char="•"/>
            </a:pPr>
            <a:r>
              <a:rPr lang="en-US" sz="2400" dirty="0" smtClean="0"/>
              <a:t>Does it matter?</a:t>
            </a:r>
          </a:p>
          <a:p>
            <a:pPr marL="342900" indent="-342900">
              <a:buFont typeface="Arial"/>
              <a:buChar char="•"/>
            </a:pPr>
            <a:endParaRPr lang="en-US" sz="2800" dirty="0">
              <a:solidFill>
                <a:prstClr val="black"/>
              </a:solidFill>
            </a:endParaRPr>
          </a:p>
        </p:txBody>
      </p:sp>
      <p:pic>
        <p:nvPicPr>
          <p:cNvPr id="4" name="Picture 3" descr="search-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2598" y="2591735"/>
            <a:ext cx="4478311" cy="3351865"/>
          </a:xfrm>
          <a:prstGeom prst="rect">
            <a:avLst/>
          </a:prstGeom>
        </p:spPr>
      </p:pic>
    </p:spTree>
    <p:extLst>
      <p:ext uri="{BB962C8B-B14F-4D97-AF65-F5344CB8AC3E}">
        <p14:creationId xmlns:p14="http://schemas.microsoft.com/office/powerpoint/2010/main" val="41612222"/>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smtClean="0">
                <a:solidFill>
                  <a:prstClr val="white"/>
                </a:solidFill>
              </a:rPr>
              <a:t>4</a:t>
            </a:r>
            <a:endParaRPr lang="en-US" sz="3200" b="1" dirty="0" smtClean="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Small group teaching is better than whole class</a:t>
            </a:r>
            <a:endParaRPr lang="en-US" sz="3600" b="1" dirty="0">
              <a:solidFill>
                <a:prstClr val="black">
                  <a:lumMod val="50000"/>
                  <a:lumOff val="50000"/>
                </a:prstClr>
              </a:solidFill>
            </a:endParaRPr>
          </a:p>
          <a:p>
            <a:pPr marL="342900" indent="-342900">
              <a:buFont typeface="Arial"/>
              <a:buChar char="•"/>
            </a:pPr>
            <a:endParaRPr lang="en-US" sz="2400" dirty="0" smtClean="0"/>
          </a:p>
          <a:p>
            <a:r>
              <a:rPr lang="en-US" sz="2400" dirty="0" smtClean="0">
                <a:solidFill>
                  <a:srgbClr val="FF6600"/>
                </a:solidFill>
              </a:rPr>
              <a:t>Yes</a:t>
            </a:r>
            <a:r>
              <a:rPr lang="en-US" sz="2400" dirty="0" smtClean="0"/>
              <a:t> </a:t>
            </a:r>
          </a:p>
          <a:p>
            <a:pPr marL="342900" indent="-342900">
              <a:buFont typeface="Arial"/>
              <a:buChar char="•"/>
            </a:pPr>
            <a:r>
              <a:rPr lang="en-US" sz="2400" dirty="0" smtClean="0"/>
              <a:t>There are immediate benefits to small group instruction, but that is not the most efficient way to teach </a:t>
            </a:r>
          </a:p>
          <a:p>
            <a:pPr marL="342900" indent="-342900">
              <a:buFont typeface="Arial"/>
              <a:buChar char="•"/>
            </a:pPr>
            <a:r>
              <a:rPr lang="en-US" sz="2400" dirty="0" smtClean="0"/>
              <a:t>Not enough attention to good independent work</a:t>
            </a:r>
          </a:p>
          <a:p>
            <a:pPr marL="342900" indent="-342900">
              <a:buFont typeface="Arial"/>
              <a:buChar char="•"/>
            </a:pPr>
            <a:r>
              <a:rPr lang="en-US" sz="2400" dirty="0" smtClean="0"/>
              <a:t>Not enough attention to how to deliver effective whole class teaching</a:t>
            </a:r>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p:txBody>
      </p:sp>
    </p:spTree>
    <p:extLst>
      <p:ext uri="{BB962C8B-B14F-4D97-AF65-F5344CB8AC3E}">
        <p14:creationId xmlns:p14="http://schemas.microsoft.com/office/powerpoint/2010/main" val="3928419766"/>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smtClean="0">
                <a:solidFill>
                  <a:prstClr val="white"/>
                </a:solidFill>
              </a:rPr>
              <a:t>5</a:t>
            </a:r>
            <a:endParaRPr lang="en-US" sz="3200" dirty="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Speed of reading is the hallmark of fluency</a:t>
            </a:r>
            <a:endParaRPr lang="en-US" sz="3600" b="1" dirty="0">
              <a:solidFill>
                <a:prstClr val="black">
                  <a:lumMod val="50000"/>
                  <a:lumOff val="50000"/>
                </a:prstClr>
              </a:solidFill>
            </a:endParaRPr>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p:txBody>
      </p:sp>
      <p:pic>
        <p:nvPicPr>
          <p:cNvPr id="4" name="Picture 3" descr="imag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2174212"/>
            <a:ext cx="4038600" cy="3820337"/>
          </a:xfrm>
          <a:prstGeom prst="rect">
            <a:avLst/>
          </a:prstGeom>
        </p:spPr>
      </p:pic>
    </p:spTree>
    <p:extLst>
      <p:ext uri="{BB962C8B-B14F-4D97-AF65-F5344CB8AC3E}">
        <p14:creationId xmlns:p14="http://schemas.microsoft.com/office/powerpoint/2010/main" val="1941505804"/>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a:solidFill>
                  <a:prstClr val="white"/>
                </a:solidFill>
              </a:rPr>
              <a:t>5</a:t>
            </a:r>
            <a:endParaRPr lang="en-US" sz="3200" dirty="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Speed of reading is the hallmark of fluency</a:t>
            </a:r>
            <a:endParaRPr lang="en-US" sz="3600" b="1" dirty="0">
              <a:solidFill>
                <a:prstClr val="black">
                  <a:lumMod val="50000"/>
                  <a:lumOff val="50000"/>
                </a:prstClr>
              </a:solidFill>
            </a:endParaRPr>
          </a:p>
          <a:p>
            <a:pPr marL="342900" indent="-342900">
              <a:buFont typeface="Arial"/>
              <a:buChar char="•"/>
            </a:pPr>
            <a:endParaRPr lang="en-US" sz="2400" dirty="0" smtClean="0"/>
          </a:p>
          <a:p>
            <a:pPr marL="342900" indent="-342900">
              <a:buFont typeface="Arial"/>
              <a:buChar char="•"/>
            </a:pPr>
            <a:r>
              <a:rPr lang="en-US" sz="2400" dirty="0" smtClean="0"/>
              <a:t>Fluency refers to the accuracy, speed, and expression of oral reading</a:t>
            </a:r>
          </a:p>
          <a:p>
            <a:pPr marL="342900" indent="-342900">
              <a:buFont typeface="Arial"/>
              <a:buChar char="•"/>
            </a:pPr>
            <a:r>
              <a:rPr lang="en-US" sz="2400" dirty="0" smtClean="0"/>
              <a:t>Hurried reading is rewarded, reading the text at normal speed is not by DIBELS and similar tests</a:t>
            </a:r>
          </a:p>
          <a:p>
            <a:pPr marL="342900" indent="-342900">
              <a:buFont typeface="Arial"/>
              <a:buChar char="•"/>
            </a:pPr>
            <a:r>
              <a:rPr lang="en-US" sz="2400" dirty="0" smtClean="0"/>
              <a:t>“Read as fast you can”</a:t>
            </a:r>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p:txBody>
      </p:sp>
    </p:spTree>
    <p:extLst>
      <p:ext uri="{BB962C8B-B14F-4D97-AF65-F5344CB8AC3E}">
        <p14:creationId xmlns:p14="http://schemas.microsoft.com/office/powerpoint/2010/main" val="2987883193"/>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smtClean="0">
                <a:solidFill>
                  <a:prstClr val="white"/>
                </a:solidFill>
              </a:rPr>
              <a:t>5</a:t>
            </a:r>
            <a:endParaRPr lang="en-US" sz="3200" dirty="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Speed of reading is the hallmark of fluency</a:t>
            </a:r>
            <a:endParaRPr lang="en-US" sz="3600" b="1" dirty="0">
              <a:solidFill>
                <a:prstClr val="black">
                  <a:lumMod val="50000"/>
                  <a:lumOff val="50000"/>
                </a:prstClr>
              </a:solidFill>
            </a:endParaRPr>
          </a:p>
          <a:p>
            <a:pPr marL="342900" indent="-342900">
              <a:buFont typeface="Arial"/>
              <a:buChar char="•"/>
            </a:pPr>
            <a:endParaRPr lang="en-US" sz="2400" dirty="0" smtClean="0"/>
          </a:p>
          <a:p>
            <a:pPr marL="342900" indent="-342900">
              <a:buFont typeface="Arial"/>
              <a:buChar char="•"/>
            </a:pPr>
            <a:r>
              <a:rPr lang="en-US" sz="2400" dirty="0" smtClean="0"/>
              <a:t>But is it true?</a:t>
            </a:r>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p:txBody>
      </p:sp>
      <p:pic>
        <p:nvPicPr>
          <p:cNvPr id="4" name="Picture 3" descr="imag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3048000"/>
            <a:ext cx="3114891" cy="2946549"/>
          </a:xfrm>
          <a:prstGeom prst="rect">
            <a:avLst/>
          </a:prstGeom>
        </p:spPr>
      </p:pic>
    </p:spTree>
    <p:extLst>
      <p:ext uri="{BB962C8B-B14F-4D97-AF65-F5344CB8AC3E}">
        <p14:creationId xmlns:p14="http://schemas.microsoft.com/office/powerpoint/2010/main" val="3141992391"/>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smtClean="0">
                <a:solidFill>
                  <a:prstClr val="white"/>
                </a:solidFill>
              </a:rPr>
              <a:t>5</a:t>
            </a:r>
            <a:endParaRPr lang="en-US" sz="3200" dirty="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Speed of reading is the hallmark of fluency</a:t>
            </a:r>
            <a:endParaRPr lang="en-US" sz="3600" b="1" dirty="0">
              <a:solidFill>
                <a:prstClr val="black">
                  <a:lumMod val="50000"/>
                  <a:lumOff val="50000"/>
                </a:prstClr>
              </a:solidFill>
            </a:endParaRPr>
          </a:p>
          <a:p>
            <a:pPr marL="342900" indent="-342900">
              <a:buFont typeface="Arial"/>
              <a:buChar char="•"/>
            </a:pPr>
            <a:endParaRPr lang="en-US" sz="2400" dirty="0" smtClean="0"/>
          </a:p>
          <a:p>
            <a:r>
              <a:rPr lang="en-US" sz="2400" dirty="0" smtClean="0">
                <a:solidFill>
                  <a:srgbClr val="FF6600"/>
                </a:solidFill>
              </a:rPr>
              <a:t>Yes and </a:t>
            </a:r>
            <a:r>
              <a:rPr lang="en-US" sz="2400" dirty="0" smtClean="0">
                <a:solidFill>
                  <a:srgbClr val="FF6600"/>
                </a:solidFill>
              </a:rPr>
              <a:t>No</a:t>
            </a:r>
            <a:endParaRPr lang="en-US" sz="2400" dirty="0" smtClean="0">
              <a:solidFill>
                <a:srgbClr val="FF6600"/>
              </a:solidFill>
            </a:endParaRPr>
          </a:p>
          <a:p>
            <a:pPr marL="342900" indent="-342900">
              <a:buFont typeface="Arial"/>
              <a:buChar char="•"/>
            </a:pPr>
            <a:r>
              <a:rPr lang="en-US" sz="2400" dirty="0" smtClean="0"/>
              <a:t>Reading rate does matter</a:t>
            </a:r>
          </a:p>
          <a:p>
            <a:pPr marL="342900" indent="-342900">
              <a:buFont typeface="Arial"/>
              <a:buChar char="•"/>
            </a:pPr>
            <a:r>
              <a:rPr lang="en-US" sz="2400" dirty="0" smtClean="0"/>
              <a:t>Young children tend to accomplish reading accuracy, but at the cost of speed (Morris, 1998)</a:t>
            </a:r>
          </a:p>
          <a:p>
            <a:pPr marL="342900" indent="-342900">
              <a:buFont typeface="Arial"/>
              <a:buChar char="•"/>
            </a:pPr>
            <a:r>
              <a:rPr lang="en-US" sz="2400" dirty="0" smtClean="0"/>
              <a:t>They have to learn to decode quickly enough that they can read without paying conscious attention to the decoding</a:t>
            </a:r>
          </a:p>
          <a:p>
            <a:pPr marL="342900" indent="-342900">
              <a:buFont typeface="Arial"/>
              <a:buChar char="•"/>
            </a:pPr>
            <a:r>
              <a:rPr lang="en-US" sz="2400" dirty="0" smtClean="0"/>
              <a:t>However, the issue is not speed, but proficiency</a:t>
            </a:r>
          </a:p>
          <a:p>
            <a:pPr marL="342900" indent="-342900">
              <a:buFont typeface="Arial"/>
              <a:buChar char="•"/>
            </a:pPr>
            <a:r>
              <a:rPr lang="en-US" sz="2400" dirty="0" smtClean="0"/>
              <a:t>If one reads too quickly, then comprehension will be lost (Stahl &amp; Kuhn, 2002)</a:t>
            </a:r>
          </a:p>
          <a:p>
            <a:pPr marL="342900" indent="-342900">
              <a:buFont typeface="Arial"/>
              <a:buChar char="•"/>
            </a:pPr>
            <a:r>
              <a:rPr lang="en-US" sz="2400" dirty="0" smtClean="0"/>
              <a:t>Speed is important, but it is the speed of language, not speed itself that matters</a:t>
            </a:r>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p:txBody>
      </p:sp>
    </p:spTree>
    <p:extLst>
      <p:ext uri="{BB962C8B-B14F-4D97-AF65-F5344CB8AC3E}">
        <p14:creationId xmlns:p14="http://schemas.microsoft.com/office/powerpoint/2010/main" val="2914971094"/>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smtClean="0">
                <a:solidFill>
                  <a:prstClr val="white"/>
                </a:solidFill>
              </a:rPr>
              <a:t>5</a:t>
            </a:r>
            <a:endParaRPr lang="en-US" sz="3200" dirty="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Speed of reading is the hallmark of fluency</a:t>
            </a:r>
            <a:endParaRPr lang="en-US" sz="3600" b="1" dirty="0">
              <a:solidFill>
                <a:prstClr val="black">
                  <a:lumMod val="50000"/>
                  <a:lumOff val="50000"/>
                </a:prstClr>
              </a:solidFill>
            </a:endParaRPr>
          </a:p>
          <a:p>
            <a:pPr marL="342900" indent="-342900">
              <a:buFont typeface="Arial"/>
              <a:buChar char="•"/>
            </a:pPr>
            <a:endParaRPr lang="en-US" sz="2400" dirty="0" smtClean="0"/>
          </a:p>
          <a:p>
            <a:pPr marL="342900" indent="-342900">
              <a:buFont typeface="Arial"/>
              <a:buChar char="•"/>
            </a:pPr>
            <a:r>
              <a:rPr lang="en-US" sz="2400" dirty="0" smtClean="0"/>
              <a:t>But does it matter?</a:t>
            </a:r>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p:txBody>
      </p:sp>
      <p:pic>
        <p:nvPicPr>
          <p:cNvPr id="4" name="Picture 3" descr="imag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3124200"/>
            <a:ext cx="3034337" cy="2870349"/>
          </a:xfrm>
          <a:prstGeom prst="rect">
            <a:avLst/>
          </a:prstGeom>
        </p:spPr>
      </p:pic>
    </p:spTree>
    <p:extLst>
      <p:ext uri="{BB962C8B-B14F-4D97-AF65-F5344CB8AC3E}">
        <p14:creationId xmlns:p14="http://schemas.microsoft.com/office/powerpoint/2010/main" val="3070461018"/>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smtClean="0">
                <a:solidFill>
                  <a:prstClr val="white"/>
                </a:solidFill>
              </a:rPr>
              <a:t>5</a:t>
            </a:r>
            <a:endParaRPr lang="en-US" sz="3200" b="1" dirty="0" smtClean="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Speed of reading is the hallmark of fluency</a:t>
            </a:r>
            <a:endParaRPr lang="en-US" sz="3600" b="1" dirty="0">
              <a:solidFill>
                <a:prstClr val="black">
                  <a:lumMod val="50000"/>
                  <a:lumOff val="50000"/>
                </a:prstClr>
              </a:solidFill>
            </a:endParaRPr>
          </a:p>
          <a:p>
            <a:pPr marL="342900" indent="-342900">
              <a:buFont typeface="Arial"/>
              <a:buChar char="•"/>
            </a:pPr>
            <a:endParaRPr lang="en-US" sz="2400" dirty="0" smtClean="0"/>
          </a:p>
          <a:p>
            <a:r>
              <a:rPr lang="en-US" sz="2400" dirty="0" smtClean="0">
                <a:solidFill>
                  <a:srgbClr val="FF6600"/>
                </a:solidFill>
              </a:rPr>
              <a:t>Yes</a:t>
            </a:r>
          </a:p>
          <a:p>
            <a:pPr marL="342900" indent="-342900">
              <a:buFont typeface="Arial"/>
              <a:buChar char="•"/>
            </a:pPr>
            <a:r>
              <a:rPr lang="en-US" sz="2400" dirty="0" smtClean="0"/>
              <a:t>If one has students taking tests like DIBELS while trying to read as quickly as possible, rather than reading with the idea that you will be questioned, then the test will misinform instruction</a:t>
            </a:r>
          </a:p>
          <a:p>
            <a:pPr marL="342900" indent="-342900">
              <a:buFont typeface="Arial"/>
              <a:buChar char="•"/>
            </a:pPr>
            <a:r>
              <a:rPr lang="en-US" sz="2400" dirty="0" smtClean="0"/>
              <a:t>If the teaching emphasizes speed over accuracy or expression (prosody) than the student will not make appropriate learning progress</a:t>
            </a:r>
          </a:p>
          <a:p>
            <a:pPr marL="342900" indent="-342900">
              <a:buFont typeface="Arial"/>
              <a:buChar char="•"/>
            </a:pPr>
            <a:r>
              <a:rPr lang="en-US" sz="2400" dirty="0" smtClean="0"/>
              <a:t>Speed is not the hallmark of fluency, but just one aspect of its measurement</a:t>
            </a:r>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p:txBody>
      </p:sp>
    </p:spTree>
    <p:extLst>
      <p:ext uri="{BB962C8B-B14F-4D97-AF65-F5344CB8AC3E}">
        <p14:creationId xmlns:p14="http://schemas.microsoft.com/office/powerpoint/2010/main" val="2391964080"/>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389864" y="3962400"/>
            <a:ext cx="3946416" cy="2286000"/>
          </a:xfrm>
          <a:prstGeom prst="rect">
            <a:avLst/>
          </a:prstGeom>
          <a:noFill/>
        </p:spPr>
        <p:txBody>
          <a:bodyPr wrap="square" rtlCol="0">
            <a:normAutofit/>
          </a:bodyPr>
          <a:lstStyle/>
          <a:p>
            <a:pPr>
              <a:lnSpc>
                <a:spcPct val="114000"/>
              </a:lnSpc>
            </a:pPr>
            <a:endParaRPr lang="en-US" dirty="0">
              <a:solidFill>
                <a:prstClr val="black">
                  <a:lumMod val="85000"/>
                  <a:lumOff val="15000"/>
                </a:prstClr>
              </a:solidFill>
            </a:endParaRPr>
          </a:p>
        </p:txBody>
      </p:sp>
      <p:sp>
        <p:nvSpPr>
          <p:cNvPr id="9" name="Title 8"/>
          <p:cNvSpPr>
            <a:spLocks noGrp="1"/>
          </p:cNvSpPr>
          <p:nvPr>
            <p:ph type="title"/>
          </p:nvPr>
        </p:nvSpPr>
        <p:spPr>
          <a:xfrm>
            <a:off x="283780" y="4423"/>
            <a:ext cx="8403020" cy="685800"/>
          </a:xfrm>
        </p:spPr>
        <p:txBody>
          <a:bodyPr>
            <a:normAutofit/>
          </a:bodyPr>
          <a:lstStyle/>
          <a:p>
            <a:pPr lvl="0">
              <a:spcBef>
                <a:spcPts val="0"/>
              </a:spcBef>
            </a:pPr>
            <a:r>
              <a:rPr lang="en-US" sz="2800" b="1" dirty="0" smtClean="0">
                <a:solidFill>
                  <a:prstClr val="black">
                    <a:lumMod val="85000"/>
                    <a:lumOff val="15000"/>
                  </a:prstClr>
                </a:solidFill>
                <a:latin typeface="+mn-lt"/>
                <a:ea typeface="+mn-ea"/>
                <a:cs typeface="+mn-cs"/>
              </a:rPr>
              <a:t>Published programs</a:t>
            </a:r>
            <a:r>
              <a:rPr lang="mr-IN" sz="2800" b="1" dirty="0" smtClean="0">
                <a:solidFill>
                  <a:prstClr val="black">
                    <a:lumMod val="85000"/>
                    <a:lumOff val="15000"/>
                  </a:prstClr>
                </a:solidFill>
                <a:latin typeface="+mn-lt"/>
                <a:ea typeface="+mn-ea"/>
                <a:cs typeface="+mn-cs"/>
              </a:rPr>
              <a:t>–</a:t>
            </a:r>
            <a:r>
              <a:rPr lang="en-US" sz="2800" b="1" dirty="0" smtClean="0">
                <a:solidFill>
                  <a:prstClr val="black">
                    <a:lumMod val="85000"/>
                    <a:lumOff val="15000"/>
                  </a:prstClr>
                </a:solidFill>
                <a:latin typeface="+mn-lt"/>
                <a:ea typeface="+mn-ea"/>
                <a:cs typeface="+mn-cs"/>
              </a:rPr>
              <a:t> we do it if our district bought it</a:t>
            </a:r>
            <a:endParaRPr lang="en-US" dirty="0">
              <a:latin typeface="+mn-lt"/>
            </a:endParaRPr>
          </a:p>
        </p:txBody>
      </p:sp>
      <p:pic>
        <p:nvPicPr>
          <p:cNvPr id="3" name="Picture 2" descr="Tresures_sudent_anthologies_img.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990600"/>
            <a:ext cx="6629400" cy="2743200"/>
          </a:xfrm>
          <a:prstGeom prst="rect">
            <a:avLst/>
          </a:prstGeom>
        </p:spPr>
      </p:pic>
      <p:pic>
        <p:nvPicPr>
          <p:cNvPr id="4" name="Picture 3" descr="rs_2011_3D_cov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0" y="2971800"/>
            <a:ext cx="1524000" cy="2324100"/>
          </a:xfrm>
          <a:prstGeom prst="rect">
            <a:avLst/>
          </a:prstGeom>
        </p:spPr>
      </p:pic>
      <p:pic>
        <p:nvPicPr>
          <p:cNvPr id="5" name="Picture 4" descr="phonics-w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8929" y="5334000"/>
            <a:ext cx="2857500" cy="1270000"/>
          </a:xfrm>
          <a:prstGeom prst="rect">
            <a:avLst/>
          </a:prstGeom>
        </p:spPr>
      </p:pic>
      <p:pic>
        <p:nvPicPr>
          <p:cNvPr id="6" name="Picture 5" descr="UOS_R_Grade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400" y="3200400"/>
            <a:ext cx="6604000" cy="3657600"/>
          </a:xfrm>
          <a:prstGeom prst="rect">
            <a:avLst/>
          </a:prstGeom>
        </p:spPr>
      </p:pic>
    </p:spTree>
    <p:extLst>
      <p:ext uri="{BB962C8B-B14F-4D97-AF65-F5344CB8AC3E}">
        <p14:creationId xmlns:p14="http://schemas.microsoft.com/office/powerpoint/2010/main" val="195489541"/>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smtClean="0">
                <a:solidFill>
                  <a:prstClr val="white"/>
                </a:solidFill>
              </a:rPr>
              <a:t>6</a:t>
            </a:r>
            <a:endParaRPr lang="en-US" sz="3200" b="1" dirty="0" smtClean="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Independent reading time during the school day is essential to learning </a:t>
            </a:r>
            <a:endParaRPr lang="en-US" sz="3600" b="1" dirty="0">
              <a:solidFill>
                <a:prstClr val="black">
                  <a:lumMod val="50000"/>
                  <a:lumOff val="50000"/>
                </a:prstClr>
              </a:solidFill>
            </a:endParaRPr>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p:txBody>
      </p:sp>
      <p:pic>
        <p:nvPicPr>
          <p:cNvPr id="4" name="Picture 3" descr="search-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2934779"/>
            <a:ext cx="4724399" cy="3258206"/>
          </a:xfrm>
          <a:prstGeom prst="rect">
            <a:avLst/>
          </a:prstGeom>
        </p:spPr>
      </p:pic>
    </p:spTree>
    <p:extLst>
      <p:ext uri="{BB962C8B-B14F-4D97-AF65-F5344CB8AC3E}">
        <p14:creationId xmlns:p14="http://schemas.microsoft.com/office/powerpoint/2010/main" val="3709642600"/>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smtClean="0">
                <a:solidFill>
                  <a:prstClr val="white"/>
                </a:solidFill>
              </a:rPr>
              <a:t>6</a:t>
            </a:r>
            <a:endParaRPr lang="en-US" sz="3200" b="1" dirty="0" smtClean="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Independent reading time during the school day is essential to learning </a:t>
            </a:r>
            <a:endParaRPr lang="en-US" sz="3600" b="1" dirty="0">
              <a:solidFill>
                <a:prstClr val="black">
                  <a:lumMod val="50000"/>
                  <a:lumOff val="50000"/>
                </a:prstClr>
              </a:solidFill>
            </a:endParaRPr>
          </a:p>
          <a:p>
            <a:endParaRPr lang="en-US" sz="2400" dirty="0" smtClean="0"/>
          </a:p>
          <a:p>
            <a:pPr marL="342900" indent="-342900">
              <a:buFont typeface="Arial"/>
              <a:buChar char="•"/>
            </a:pPr>
            <a:r>
              <a:rPr lang="en-US" sz="2400" dirty="0"/>
              <a:t>Ironically, when teachers are pressed for time, independent reading is usually the first thing to be cut. Yet a carefully monitored independent reading program is the single most important part of your reading instructional program</a:t>
            </a:r>
            <a:r>
              <a:rPr lang="en-US" sz="2400" dirty="0" smtClean="0"/>
              <a:t>.</a:t>
            </a:r>
            <a:r>
              <a:rPr lang="en-US" sz="2400" dirty="0"/>
              <a:t> </a:t>
            </a:r>
            <a:endParaRPr lang="en-US" sz="2400" dirty="0" smtClean="0"/>
          </a:p>
          <a:p>
            <a:pPr marL="342900" indent="-342900">
              <a:buFont typeface="Arial"/>
              <a:buChar char="•"/>
            </a:pPr>
            <a:r>
              <a:rPr lang="en-US" sz="2400" dirty="0"/>
              <a:t>How do you get to Carnegie Hall? Practice, practice, practice!  How do you get to be a proficient (even prolific) reader? Practice, practice, practice! </a:t>
            </a:r>
            <a:endParaRPr lang="en-US" sz="2400" dirty="0" smtClean="0"/>
          </a:p>
          <a:p>
            <a:pPr marL="342900" indent="-342900">
              <a:buFont typeface="Arial"/>
              <a:buChar char="•"/>
            </a:pPr>
            <a:r>
              <a:rPr lang="en-US" sz="2400" dirty="0"/>
              <a:t>We know children learn to read by reading. Is independent reading valuable enough to use precious classroom minutes on? </a:t>
            </a:r>
          </a:p>
          <a:p>
            <a:pPr marL="342900" indent="-342900">
              <a:buFont typeface="Arial"/>
              <a:buChar char="•"/>
            </a:pPr>
            <a:endParaRPr lang="en-US" sz="2400" dirty="0"/>
          </a:p>
          <a:p>
            <a:pPr marL="342900" indent="-342900">
              <a:buFont typeface="Arial"/>
              <a:buChar char="•"/>
            </a:pPr>
            <a:endParaRPr lang="en-US" sz="2400" dirty="0"/>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p:txBody>
      </p:sp>
    </p:spTree>
    <p:extLst>
      <p:ext uri="{BB962C8B-B14F-4D97-AF65-F5344CB8AC3E}">
        <p14:creationId xmlns:p14="http://schemas.microsoft.com/office/powerpoint/2010/main" val="4072313747"/>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smtClean="0">
                <a:solidFill>
                  <a:prstClr val="white"/>
                </a:solidFill>
              </a:rPr>
              <a:t>6</a:t>
            </a:r>
            <a:endParaRPr lang="en-US" sz="3200" b="1" dirty="0" smtClean="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Independent reading time during the school day is essential to learning </a:t>
            </a:r>
            <a:endParaRPr lang="en-US" sz="3600" b="1" dirty="0">
              <a:solidFill>
                <a:prstClr val="black">
                  <a:lumMod val="50000"/>
                  <a:lumOff val="50000"/>
                </a:prstClr>
              </a:solidFill>
            </a:endParaRPr>
          </a:p>
          <a:p>
            <a:pPr marL="342900" indent="-342900">
              <a:buFont typeface="Arial"/>
              <a:buChar char="•"/>
            </a:pPr>
            <a:endParaRPr lang="en-US" sz="2400" dirty="0" smtClean="0"/>
          </a:p>
          <a:p>
            <a:pPr marL="342900" indent="-342900">
              <a:buFont typeface="Arial"/>
              <a:buChar char="•"/>
            </a:pPr>
            <a:endParaRPr lang="en-US" sz="2400" dirty="0" smtClean="0"/>
          </a:p>
          <a:p>
            <a:r>
              <a:rPr lang="en-US" sz="2400" dirty="0" smtClean="0"/>
              <a:t>Is it true?</a:t>
            </a:r>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p:txBody>
      </p:sp>
      <p:pic>
        <p:nvPicPr>
          <p:cNvPr id="4" name="Picture 3" descr="search-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2934779"/>
            <a:ext cx="4724399" cy="3258206"/>
          </a:xfrm>
          <a:prstGeom prst="rect">
            <a:avLst/>
          </a:prstGeom>
        </p:spPr>
      </p:pic>
    </p:spTree>
    <p:extLst>
      <p:ext uri="{BB962C8B-B14F-4D97-AF65-F5344CB8AC3E}">
        <p14:creationId xmlns:p14="http://schemas.microsoft.com/office/powerpoint/2010/main" val="1155366627"/>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smtClean="0">
                <a:solidFill>
                  <a:prstClr val="white"/>
                </a:solidFill>
              </a:rPr>
              <a:t>6</a:t>
            </a:r>
            <a:endParaRPr lang="en-US" sz="3200" b="1" dirty="0" smtClean="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Independent reading time during the school day is essential to learning </a:t>
            </a:r>
            <a:endParaRPr lang="en-US" sz="3600" b="1" dirty="0">
              <a:solidFill>
                <a:prstClr val="black">
                  <a:lumMod val="50000"/>
                  <a:lumOff val="50000"/>
                </a:prstClr>
              </a:solidFill>
            </a:endParaRPr>
          </a:p>
          <a:p>
            <a:endParaRPr lang="en-US" sz="2400" dirty="0" smtClean="0">
              <a:solidFill>
                <a:srgbClr val="FF6600"/>
              </a:solidFill>
            </a:endParaRPr>
          </a:p>
          <a:p>
            <a:r>
              <a:rPr lang="en-US" sz="2400" dirty="0" smtClean="0">
                <a:solidFill>
                  <a:srgbClr val="FF6600"/>
                </a:solidFill>
              </a:rPr>
              <a:t>Yes </a:t>
            </a:r>
            <a:r>
              <a:rPr lang="en-US" sz="2400" dirty="0" smtClean="0">
                <a:solidFill>
                  <a:srgbClr val="FF6600"/>
                </a:solidFill>
              </a:rPr>
              <a:t>and </a:t>
            </a:r>
            <a:r>
              <a:rPr lang="en-US" sz="2400" dirty="0" smtClean="0">
                <a:solidFill>
                  <a:srgbClr val="FF6600"/>
                </a:solidFill>
              </a:rPr>
              <a:t>No</a:t>
            </a:r>
            <a:endParaRPr lang="en-US" sz="2400" dirty="0" smtClean="0">
              <a:solidFill>
                <a:srgbClr val="FF6600"/>
              </a:solidFill>
            </a:endParaRPr>
          </a:p>
          <a:p>
            <a:pPr marL="342900" indent="-342900">
              <a:buFont typeface="Arial"/>
              <a:buChar char="•"/>
            </a:pPr>
            <a:r>
              <a:rPr lang="en-US" sz="2400" dirty="0" smtClean="0"/>
              <a:t>National Reading Panel concluded that there was not sufficient research on this draw conclusions (NICHD, 2000)</a:t>
            </a:r>
          </a:p>
          <a:p>
            <a:pPr marL="342900" indent="-342900">
              <a:buFont typeface="Arial"/>
              <a:buChar char="•"/>
            </a:pPr>
            <a:r>
              <a:rPr lang="en-US" sz="2400" dirty="0" smtClean="0"/>
              <a:t>However, the case was dubious (it was not clear that free reading time was increasing student reading and studies that found reading on one’s own—without guidance—was better than doing random worksheets)</a:t>
            </a:r>
          </a:p>
          <a:p>
            <a:pPr marL="342900" indent="-342900">
              <a:buFont typeface="Arial"/>
              <a:buChar char="•"/>
            </a:pPr>
            <a:r>
              <a:rPr lang="en-US" sz="2400" dirty="0" smtClean="0"/>
              <a:t>Studies since then that set out to demonstrate that NRP was wrong have not had an easy time—inconsistent, small impacts (e.g., </a:t>
            </a:r>
            <a:r>
              <a:rPr lang="en-US" sz="2400" dirty="0" err="1" smtClean="0"/>
              <a:t>Kamil</a:t>
            </a:r>
            <a:r>
              <a:rPr lang="en-US" sz="2400" dirty="0" smtClean="0"/>
              <a:t>, 2008; Kim et al., 2016; White et al., 2014; Kim &amp; Quinn, 2013)</a:t>
            </a:r>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p:txBody>
      </p:sp>
    </p:spTree>
    <p:extLst>
      <p:ext uri="{BB962C8B-B14F-4D97-AF65-F5344CB8AC3E}">
        <p14:creationId xmlns:p14="http://schemas.microsoft.com/office/powerpoint/2010/main" val="1338657706"/>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smtClean="0">
                <a:solidFill>
                  <a:prstClr val="white"/>
                </a:solidFill>
              </a:rPr>
              <a:t>6</a:t>
            </a:r>
            <a:endParaRPr lang="en-US" sz="3200" b="1" dirty="0" smtClean="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Independent reading time during the school day is essential to learning </a:t>
            </a:r>
            <a:endParaRPr lang="en-US" sz="3600" b="1" dirty="0">
              <a:solidFill>
                <a:prstClr val="black">
                  <a:lumMod val="50000"/>
                  <a:lumOff val="50000"/>
                </a:prstClr>
              </a:solidFill>
            </a:endParaRPr>
          </a:p>
          <a:p>
            <a:pPr marL="342900" indent="-342900">
              <a:buFont typeface="Arial"/>
              <a:buChar char="•"/>
            </a:pPr>
            <a:endParaRPr lang="en-US" sz="2400" dirty="0" smtClean="0"/>
          </a:p>
          <a:p>
            <a:r>
              <a:rPr lang="en-US" sz="2400" dirty="0"/>
              <a:t>Does it matter?</a:t>
            </a:r>
          </a:p>
          <a:p>
            <a:pPr marL="342900" indent="-342900">
              <a:buFont typeface="Arial"/>
              <a:buChar char="•"/>
            </a:pPr>
            <a:endParaRPr lang="en-US" sz="2400" dirty="0" smtClean="0"/>
          </a:p>
          <a:p>
            <a:endParaRPr lang="en-US" sz="2400" dirty="0"/>
          </a:p>
          <a:p>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p:txBody>
      </p:sp>
      <p:pic>
        <p:nvPicPr>
          <p:cNvPr id="4" name="Picture 3" descr="search-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2934779"/>
            <a:ext cx="4724399" cy="3258206"/>
          </a:xfrm>
          <a:prstGeom prst="rect">
            <a:avLst/>
          </a:prstGeom>
        </p:spPr>
      </p:pic>
    </p:spTree>
    <p:extLst>
      <p:ext uri="{BB962C8B-B14F-4D97-AF65-F5344CB8AC3E}">
        <p14:creationId xmlns:p14="http://schemas.microsoft.com/office/powerpoint/2010/main" val="4244577248"/>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smtClean="0">
                <a:solidFill>
                  <a:prstClr val="white"/>
                </a:solidFill>
              </a:rPr>
              <a:t>6</a:t>
            </a:r>
            <a:endParaRPr lang="en-US" sz="3200" b="1" dirty="0" smtClean="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Independent reading time during the school day is essential to learning </a:t>
            </a:r>
            <a:endParaRPr lang="en-US" sz="3600" b="1" dirty="0">
              <a:solidFill>
                <a:prstClr val="black">
                  <a:lumMod val="50000"/>
                  <a:lumOff val="50000"/>
                </a:prstClr>
              </a:solidFill>
            </a:endParaRPr>
          </a:p>
          <a:p>
            <a:endParaRPr lang="en-US" sz="2400" dirty="0" smtClean="0"/>
          </a:p>
          <a:p>
            <a:pPr marL="342900" indent="-342900">
              <a:buFont typeface="Arial"/>
              <a:buChar char="•"/>
            </a:pPr>
            <a:r>
              <a:rPr lang="en-US" sz="2400" dirty="0" smtClean="0"/>
              <a:t>Instructional time is limited and amount of teaching is related to learning—reducing instructional time is risky to students  </a:t>
            </a:r>
          </a:p>
          <a:p>
            <a:pPr marL="342900" indent="-342900">
              <a:buFont typeface="Arial"/>
              <a:buChar char="•"/>
            </a:pPr>
            <a:r>
              <a:rPr lang="en-US" sz="2400" dirty="0" smtClean="0"/>
              <a:t>Comparison of the effect size of free reading with the effect size of the average instructional intervention suggests that teaching has a 800% advantage of over free reading</a:t>
            </a:r>
          </a:p>
          <a:p>
            <a:pPr marL="342900" indent="-342900">
              <a:buFont typeface="Arial"/>
              <a:buChar char="•"/>
            </a:pPr>
            <a:endParaRPr lang="en-US" sz="2400" dirty="0" smtClean="0"/>
          </a:p>
          <a:p>
            <a:pPr marL="342900" indent="-342900">
              <a:buFont typeface="Arial"/>
              <a:buChar char="•"/>
            </a:pPr>
            <a:endParaRPr lang="en-US" sz="2400" dirty="0" smtClean="0"/>
          </a:p>
        </p:txBody>
      </p:sp>
    </p:spTree>
    <p:extLst>
      <p:ext uri="{BB962C8B-B14F-4D97-AF65-F5344CB8AC3E}">
        <p14:creationId xmlns:p14="http://schemas.microsoft.com/office/powerpoint/2010/main" val="2437098606"/>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374616"/>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smtClean="0">
                <a:solidFill>
                  <a:prstClr val="white"/>
                </a:solidFill>
              </a:rPr>
              <a:t>7</a:t>
            </a:r>
            <a:endParaRPr lang="en-US" sz="3200" b="1" dirty="0" smtClean="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Sight vocabulary is a memorization skill</a:t>
            </a:r>
            <a:endParaRPr lang="en-US" sz="3600" b="1" dirty="0">
              <a:solidFill>
                <a:prstClr val="black">
                  <a:lumMod val="50000"/>
                  <a:lumOff val="50000"/>
                </a:prstClr>
              </a:solidFill>
            </a:endParaRPr>
          </a:p>
        </p:txBody>
      </p:sp>
      <p:pic>
        <p:nvPicPr>
          <p:cNvPr id="4" name="Picture 3" descr="search-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7986" y="2514600"/>
            <a:ext cx="4002156" cy="3048000"/>
          </a:xfrm>
          <a:prstGeom prst="rect">
            <a:avLst/>
          </a:prstGeom>
        </p:spPr>
      </p:pic>
    </p:spTree>
    <p:extLst>
      <p:ext uri="{BB962C8B-B14F-4D97-AF65-F5344CB8AC3E}">
        <p14:creationId xmlns:p14="http://schemas.microsoft.com/office/powerpoint/2010/main" val="1343881403"/>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374616"/>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smtClean="0">
                <a:solidFill>
                  <a:prstClr val="white"/>
                </a:solidFill>
              </a:rPr>
              <a:t>7</a:t>
            </a:r>
            <a:endParaRPr lang="en-US" sz="3200" b="1" dirty="0" smtClean="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Sight vocabulary </a:t>
            </a:r>
            <a:r>
              <a:rPr lang="en-US" sz="3600" b="1" dirty="0">
                <a:solidFill>
                  <a:prstClr val="black">
                    <a:lumMod val="50000"/>
                    <a:lumOff val="50000"/>
                  </a:prstClr>
                </a:solidFill>
              </a:rPr>
              <a:t>is a memorization </a:t>
            </a:r>
            <a:r>
              <a:rPr lang="en-US" sz="3600" b="1" dirty="0" smtClean="0">
                <a:solidFill>
                  <a:prstClr val="black">
                    <a:lumMod val="50000"/>
                    <a:lumOff val="50000"/>
                  </a:prstClr>
                </a:solidFill>
              </a:rPr>
              <a:t>skill</a:t>
            </a:r>
          </a:p>
          <a:p>
            <a:pPr marL="571500" indent="-571500">
              <a:buFont typeface="Arial"/>
              <a:buChar char="•"/>
            </a:pPr>
            <a:r>
              <a:rPr lang="en-US" sz="2400" dirty="0"/>
              <a:t>Now we do more repetition on the word, adding spelling to make a deeper cognitive impression. The arm-tapping motions stimulate the kinesthetic sense and provide tactile feedback.</a:t>
            </a:r>
          </a:p>
          <a:p>
            <a:pPr marL="571500" indent="-571500">
              <a:buFont typeface="Arial"/>
              <a:buChar char="•"/>
            </a:pPr>
            <a:r>
              <a:rPr lang="en-US" sz="2400" dirty="0"/>
              <a:t>Sight word acquisition is an important building block in the construction of a child’s ability to read. Once she is able to read all of the words on </a:t>
            </a:r>
            <a:r>
              <a:rPr lang="en-US" sz="2400" dirty="0" err="1" smtClean="0"/>
              <a:t>Dolch</a:t>
            </a:r>
            <a:r>
              <a:rPr lang="en-US" sz="2400" dirty="0" smtClean="0"/>
              <a:t> Lists</a:t>
            </a:r>
            <a:r>
              <a:rPr lang="en-US" sz="2400" dirty="0"/>
              <a:t> for example, she has access to up to 75% of what is printed in almost any piece of children’s literature. How exactly do teachers and parents help children develop their stores of sight words?</a:t>
            </a:r>
          </a:p>
          <a:p>
            <a:endParaRPr lang="en-US" sz="3600" b="1" dirty="0">
              <a:solidFill>
                <a:prstClr val="black">
                  <a:lumMod val="50000"/>
                  <a:lumOff val="50000"/>
                </a:prstClr>
              </a:solidFill>
            </a:endParaRPr>
          </a:p>
          <a:p>
            <a:endParaRPr lang="en-US" sz="3600" b="1" dirty="0">
              <a:solidFill>
                <a:prstClr val="black">
                  <a:lumMod val="50000"/>
                  <a:lumOff val="50000"/>
                </a:prstClr>
              </a:solidFill>
            </a:endParaRPr>
          </a:p>
        </p:txBody>
      </p:sp>
    </p:spTree>
    <p:extLst>
      <p:ext uri="{BB962C8B-B14F-4D97-AF65-F5344CB8AC3E}">
        <p14:creationId xmlns:p14="http://schemas.microsoft.com/office/powerpoint/2010/main" val="1044489411"/>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374616"/>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smtClean="0">
                <a:solidFill>
                  <a:prstClr val="white"/>
                </a:solidFill>
              </a:rPr>
              <a:t>7</a:t>
            </a:r>
            <a:endParaRPr lang="en-US" sz="3200" b="1" dirty="0" smtClean="0">
              <a:solidFill>
                <a:prstClr val="white"/>
              </a:solidFill>
            </a:endParaRPr>
          </a:p>
        </p:txBody>
      </p:sp>
      <p:sp>
        <p:nvSpPr>
          <p:cNvPr id="3" name="TextBox 2"/>
          <p:cNvSpPr txBox="1"/>
          <p:nvPr/>
        </p:nvSpPr>
        <p:spPr>
          <a:xfrm>
            <a:off x="1447800" y="838200"/>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Sight vocabulary </a:t>
            </a:r>
            <a:r>
              <a:rPr lang="en-US" sz="3600" b="1" dirty="0">
                <a:solidFill>
                  <a:prstClr val="black">
                    <a:lumMod val="50000"/>
                    <a:lumOff val="50000"/>
                  </a:prstClr>
                </a:solidFill>
              </a:rPr>
              <a:t>is a memorization </a:t>
            </a:r>
            <a:r>
              <a:rPr lang="en-US" sz="3600" b="1" dirty="0" smtClean="0">
                <a:solidFill>
                  <a:prstClr val="black">
                    <a:lumMod val="50000"/>
                    <a:lumOff val="50000"/>
                  </a:prstClr>
                </a:solidFill>
              </a:rPr>
              <a:t>skill</a:t>
            </a:r>
          </a:p>
          <a:p>
            <a:endParaRPr lang="en-US" sz="3600" b="1" dirty="0">
              <a:solidFill>
                <a:prstClr val="black">
                  <a:lumMod val="50000"/>
                  <a:lumOff val="50000"/>
                </a:prstClr>
              </a:solidFill>
            </a:endParaRPr>
          </a:p>
          <a:p>
            <a:r>
              <a:rPr lang="en-US" sz="2400" b="1" dirty="0" smtClean="0">
                <a:solidFill>
                  <a:srgbClr val="262626"/>
                </a:solidFill>
              </a:rPr>
              <a:t>Is it true?</a:t>
            </a:r>
          </a:p>
          <a:p>
            <a:endParaRPr lang="en-US" sz="2400" b="1" dirty="0">
              <a:solidFill>
                <a:prstClr val="black">
                  <a:lumMod val="50000"/>
                  <a:lumOff val="50000"/>
                </a:prstClr>
              </a:solidFill>
            </a:endParaRPr>
          </a:p>
          <a:p>
            <a:endParaRPr lang="en-US" sz="2400" b="1" dirty="0" smtClean="0">
              <a:solidFill>
                <a:prstClr val="black">
                  <a:lumMod val="50000"/>
                  <a:lumOff val="50000"/>
                </a:prstClr>
              </a:solidFill>
            </a:endParaRPr>
          </a:p>
          <a:p>
            <a:endParaRPr lang="en-US" sz="3600" b="1" dirty="0">
              <a:solidFill>
                <a:prstClr val="black">
                  <a:lumMod val="50000"/>
                  <a:lumOff val="50000"/>
                </a:prstClr>
              </a:solidFill>
            </a:endParaRPr>
          </a:p>
        </p:txBody>
      </p:sp>
      <p:pic>
        <p:nvPicPr>
          <p:cNvPr id="5" name="Picture 4" descr="search-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4656" y="3124199"/>
            <a:ext cx="3665344" cy="2791487"/>
          </a:xfrm>
          <a:prstGeom prst="rect">
            <a:avLst/>
          </a:prstGeom>
        </p:spPr>
      </p:pic>
    </p:spTree>
    <p:extLst>
      <p:ext uri="{BB962C8B-B14F-4D97-AF65-F5344CB8AC3E}">
        <p14:creationId xmlns:p14="http://schemas.microsoft.com/office/powerpoint/2010/main" val="229343967"/>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374616"/>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smtClean="0">
                <a:solidFill>
                  <a:prstClr val="white"/>
                </a:solidFill>
              </a:rPr>
              <a:t>7</a:t>
            </a:r>
            <a:endParaRPr lang="en-US" sz="3200" b="1" dirty="0" smtClean="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Sight vocabulary </a:t>
            </a:r>
            <a:r>
              <a:rPr lang="en-US" sz="3600" b="1" dirty="0">
                <a:solidFill>
                  <a:prstClr val="black">
                    <a:lumMod val="50000"/>
                    <a:lumOff val="50000"/>
                  </a:prstClr>
                </a:solidFill>
              </a:rPr>
              <a:t>is a memorization </a:t>
            </a:r>
            <a:r>
              <a:rPr lang="en-US" sz="3600" b="1" dirty="0" smtClean="0">
                <a:solidFill>
                  <a:prstClr val="black">
                    <a:lumMod val="50000"/>
                    <a:lumOff val="50000"/>
                  </a:prstClr>
                </a:solidFill>
              </a:rPr>
              <a:t>skill</a:t>
            </a:r>
          </a:p>
          <a:p>
            <a:endParaRPr lang="en-US" sz="2400" dirty="0">
              <a:solidFill>
                <a:prstClr val="black">
                  <a:lumMod val="50000"/>
                  <a:lumOff val="50000"/>
                </a:prstClr>
              </a:solidFill>
            </a:endParaRPr>
          </a:p>
          <a:p>
            <a:r>
              <a:rPr lang="en-US" sz="2400" dirty="0" smtClean="0">
                <a:solidFill>
                  <a:srgbClr val="FF6600"/>
                </a:solidFill>
              </a:rPr>
              <a:t>Yes and </a:t>
            </a:r>
            <a:r>
              <a:rPr lang="en-US" sz="2400" dirty="0" smtClean="0">
                <a:solidFill>
                  <a:srgbClr val="FF6600"/>
                </a:solidFill>
              </a:rPr>
              <a:t>No</a:t>
            </a:r>
            <a:endParaRPr lang="en-US" sz="2400" dirty="0" smtClean="0">
              <a:solidFill>
                <a:srgbClr val="FF6600"/>
              </a:solidFill>
            </a:endParaRPr>
          </a:p>
          <a:p>
            <a:pPr marL="342900" indent="-342900">
              <a:buFont typeface="Arial"/>
              <a:buChar char="•"/>
            </a:pPr>
            <a:r>
              <a:rPr lang="en-US" sz="2400" dirty="0" smtClean="0">
                <a:solidFill>
                  <a:srgbClr val="262626"/>
                </a:solidFill>
              </a:rPr>
              <a:t>Initially, memorization is the only tool that children have </a:t>
            </a:r>
          </a:p>
          <a:p>
            <a:pPr marL="342900" indent="-342900">
              <a:buFont typeface="Arial"/>
              <a:buChar char="•"/>
            </a:pPr>
            <a:r>
              <a:rPr lang="en-US" sz="2400" dirty="0" smtClean="0">
                <a:solidFill>
                  <a:srgbClr val="262626"/>
                </a:solidFill>
              </a:rPr>
              <a:t>However, sight word learning is highly dependent on students’ knowledge of decoding (Ehri, 2004; Share, 1995, 1999; Stuart &amp; </a:t>
            </a:r>
            <a:r>
              <a:rPr lang="en-US" sz="2400" dirty="0" err="1" smtClean="0">
                <a:solidFill>
                  <a:srgbClr val="262626"/>
                </a:solidFill>
              </a:rPr>
              <a:t>Coltheart</a:t>
            </a:r>
            <a:r>
              <a:rPr lang="en-US" sz="2400" dirty="0" smtClean="0">
                <a:solidFill>
                  <a:srgbClr val="262626"/>
                </a:solidFill>
              </a:rPr>
              <a:t>, 1988)</a:t>
            </a:r>
          </a:p>
          <a:p>
            <a:pPr marL="342900" indent="-342900">
              <a:buFont typeface="Arial"/>
              <a:buChar char="•"/>
            </a:pPr>
            <a:r>
              <a:rPr lang="en-US" sz="2400" dirty="0" smtClean="0">
                <a:solidFill>
                  <a:srgbClr val="262626"/>
                </a:solidFill>
              </a:rPr>
              <a:t>As they learn letters and letter sounds and their relationship, sight word learning becomes quick and efficient</a:t>
            </a:r>
          </a:p>
          <a:p>
            <a:pPr marL="342900" indent="-342900">
              <a:buFont typeface="Arial"/>
              <a:buChar char="•"/>
            </a:pPr>
            <a:r>
              <a:rPr lang="en-US" sz="2400" dirty="0" smtClean="0">
                <a:solidFill>
                  <a:srgbClr val="262626"/>
                </a:solidFill>
              </a:rPr>
              <a:t>Even high frequency words that may evidence irregular sound-symbol patterns are dependent upon this knowledge (the regular parts of the words)</a:t>
            </a:r>
          </a:p>
          <a:p>
            <a:pPr marL="342900" indent="-342900">
              <a:buFont typeface="Arial"/>
              <a:buChar char="•"/>
            </a:pPr>
            <a:endParaRPr lang="en-US" sz="2400" dirty="0">
              <a:solidFill>
                <a:prstClr val="black">
                  <a:lumMod val="50000"/>
                  <a:lumOff val="50000"/>
                </a:prstClr>
              </a:solidFill>
            </a:endParaRPr>
          </a:p>
          <a:p>
            <a:pPr marL="342900" indent="-342900">
              <a:buFont typeface="Arial"/>
              <a:buChar char="•"/>
            </a:pPr>
            <a:endParaRPr lang="en-US" sz="2400" dirty="0">
              <a:solidFill>
                <a:prstClr val="black">
                  <a:lumMod val="50000"/>
                  <a:lumOff val="50000"/>
                </a:prstClr>
              </a:solidFill>
            </a:endParaRPr>
          </a:p>
        </p:txBody>
      </p:sp>
    </p:spTree>
    <p:extLst>
      <p:ext uri="{BB962C8B-B14F-4D97-AF65-F5344CB8AC3E}">
        <p14:creationId xmlns:p14="http://schemas.microsoft.com/office/powerpoint/2010/main" val="1591440451"/>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389864" y="3962400"/>
            <a:ext cx="3946416" cy="2286000"/>
          </a:xfrm>
          <a:prstGeom prst="rect">
            <a:avLst/>
          </a:prstGeom>
          <a:noFill/>
        </p:spPr>
        <p:txBody>
          <a:bodyPr wrap="square" rtlCol="0">
            <a:normAutofit/>
          </a:bodyPr>
          <a:lstStyle/>
          <a:p>
            <a:pPr>
              <a:lnSpc>
                <a:spcPct val="114000"/>
              </a:lnSpc>
            </a:pPr>
            <a:endParaRPr lang="en-US" dirty="0">
              <a:solidFill>
                <a:prstClr val="black">
                  <a:lumMod val="85000"/>
                  <a:lumOff val="15000"/>
                </a:prstClr>
              </a:solidFill>
            </a:endParaRPr>
          </a:p>
        </p:txBody>
      </p:sp>
      <p:sp>
        <p:nvSpPr>
          <p:cNvPr id="9" name="Title 8"/>
          <p:cNvSpPr>
            <a:spLocks noGrp="1"/>
          </p:cNvSpPr>
          <p:nvPr>
            <p:ph type="title"/>
          </p:nvPr>
        </p:nvSpPr>
        <p:spPr>
          <a:xfrm>
            <a:off x="283780" y="4423"/>
            <a:ext cx="8403020" cy="685800"/>
          </a:xfrm>
        </p:spPr>
        <p:txBody>
          <a:bodyPr>
            <a:normAutofit/>
          </a:bodyPr>
          <a:lstStyle/>
          <a:p>
            <a:pPr lvl="0">
              <a:spcBef>
                <a:spcPts val="0"/>
              </a:spcBef>
            </a:pPr>
            <a:r>
              <a:rPr lang="en-US" sz="2800" b="1" dirty="0" smtClean="0">
                <a:solidFill>
                  <a:prstClr val="black">
                    <a:lumMod val="85000"/>
                    <a:lumOff val="15000"/>
                  </a:prstClr>
                </a:solidFill>
                <a:latin typeface="+mn-lt"/>
                <a:ea typeface="+mn-ea"/>
                <a:cs typeface="+mn-cs"/>
              </a:rPr>
              <a:t>Authority</a:t>
            </a:r>
            <a:r>
              <a:rPr lang="mr-IN" sz="2800" b="1" dirty="0" smtClean="0">
                <a:solidFill>
                  <a:prstClr val="black">
                    <a:lumMod val="85000"/>
                    <a:lumOff val="15000"/>
                  </a:prstClr>
                </a:solidFill>
                <a:latin typeface="+mn-lt"/>
                <a:ea typeface="+mn-ea"/>
                <a:cs typeface="+mn-cs"/>
              </a:rPr>
              <a:t>–</a:t>
            </a:r>
            <a:r>
              <a:rPr lang="en-US" sz="2800" b="1" dirty="0" smtClean="0">
                <a:solidFill>
                  <a:prstClr val="black">
                    <a:lumMod val="85000"/>
                    <a:lumOff val="15000"/>
                  </a:prstClr>
                </a:solidFill>
                <a:latin typeface="+mn-lt"/>
                <a:ea typeface="+mn-ea"/>
                <a:cs typeface="+mn-cs"/>
              </a:rPr>
              <a:t> we do it if a guru says to do it</a:t>
            </a:r>
            <a:endParaRPr lang="en-US" dirty="0">
              <a:latin typeface="+mn-lt"/>
            </a:endParaRPr>
          </a:p>
        </p:txBody>
      </p:sp>
      <p:pic>
        <p:nvPicPr>
          <p:cNvPr id="7" name="Picture 6" descr="search-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971759"/>
            <a:ext cx="5334000" cy="5567947"/>
          </a:xfrm>
          <a:prstGeom prst="rect">
            <a:avLst/>
          </a:prstGeom>
        </p:spPr>
      </p:pic>
    </p:spTree>
    <p:extLst>
      <p:ext uri="{BB962C8B-B14F-4D97-AF65-F5344CB8AC3E}">
        <p14:creationId xmlns:p14="http://schemas.microsoft.com/office/powerpoint/2010/main" val="2944477474"/>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374616"/>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smtClean="0">
                <a:solidFill>
                  <a:prstClr val="white"/>
                </a:solidFill>
              </a:rPr>
              <a:t>7</a:t>
            </a:r>
            <a:endParaRPr lang="en-US" sz="3200" b="1" dirty="0" smtClean="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Sight vocabulary </a:t>
            </a:r>
            <a:r>
              <a:rPr lang="en-US" sz="3600" b="1" dirty="0">
                <a:solidFill>
                  <a:prstClr val="black">
                    <a:lumMod val="50000"/>
                    <a:lumOff val="50000"/>
                  </a:prstClr>
                </a:solidFill>
              </a:rPr>
              <a:t>is a memorization </a:t>
            </a:r>
            <a:r>
              <a:rPr lang="en-US" sz="3600" b="1" dirty="0" smtClean="0">
                <a:solidFill>
                  <a:prstClr val="black">
                    <a:lumMod val="50000"/>
                    <a:lumOff val="50000"/>
                  </a:prstClr>
                </a:solidFill>
              </a:rPr>
              <a:t>skill</a:t>
            </a:r>
          </a:p>
          <a:p>
            <a:endParaRPr lang="en-US" sz="3600" dirty="0">
              <a:solidFill>
                <a:srgbClr val="262626"/>
              </a:solidFill>
            </a:endParaRPr>
          </a:p>
          <a:p>
            <a:pPr marL="342900" indent="-342900">
              <a:buFont typeface="Arial"/>
              <a:buChar char="•"/>
            </a:pPr>
            <a:r>
              <a:rPr lang="en-US" sz="2400" dirty="0" smtClean="0">
                <a:solidFill>
                  <a:srgbClr val="262626"/>
                </a:solidFill>
              </a:rPr>
              <a:t>Does it matter?</a:t>
            </a:r>
            <a:endParaRPr lang="en-US" sz="2400" dirty="0">
              <a:solidFill>
                <a:srgbClr val="262626"/>
              </a:solidFill>
            </a:endParaRPr>
          </a:p>
        </p:txBody>
      </p:sp>
      <p:pic>
        <p:nvPicPr>
          <p:cNvPr id="4" name="Picture 3" descr="search-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4268" y="3124200"/>
            <a:ext cx="3701993" cy="2819399"/>
          </a:xfrm>
          <a:prstGeom prst="rect">
            <a:avLst/>
          </a:prstGeom>
        </p:spPr>
      </p:pic>
    </p:spTree>
    <p:extLst>
      <p:ext uri="{BB962C8B-B14F-4D97-AF65-F5344CB8AC3E}">
        <p14:creationId xmlns:p14="http://schemas.microsoft.com/office/powerpoint/2010/main" val="2923136220"/>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374616"/>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smtClean="0">
                <a:solidFill>
                  <a:prstClr val="white"/>
                </a:solidFill>
              </a:rPr>
              <a:t>7</a:t>
            </a:r>
            <a:endParaRPr lang="en-US" sz="3200" b="1" dirty="0" smtClean="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dirty="0" smtClean="0">
                <a:solidFill>
                  <a:prstClr val="black">
                    <a:lumMod val="50000"/>
                    <a:lumOff val="50000"/>
                  </a:prstClr>
                </a:solidFill>
              </a:rPr>
              <a:t>Sight vocabulary </a:t>
            </a:r>
            <a:r>
              <a:rPr lang="en-US" sz="3600" dirty="0">
                <a:solidFill>
                  <a:prstClr val="black">
                    <a:lumMod val="50000"/>
                    <a:lumOff val="50000"/>
                  </a:prstClr>
                </a:solidFill>
              </a:rPr>
              <a:t>is a memorization </a:t>
            </a:r>
            <a:r>
              <a:rPr lang="en-US" sz="3600" dirty="0" smtClean="0">
                <a:solidFill>
                  <a:prstClr val="black">
                    <a:lumMod val="50000"/>
                    <a:lumOff val="50000"/>
                  </a:prstClr>
                </a:solidFill>
              </a:rPr>
              <a:t>skill</a:t>
            </a:r>
          </a:p>
          <a:p>
            <a:endParaRPr lang="en-US" sz="2400" dirty="0">
              <a:solidFill>
                <a:srgbClr val="262626"/>
              </a:solidFill>
            </a:endParaRPr>
          </a:p>
          <a:p>
            <a:r>
              <a:rPr lang="en-US" sz="2400" dirty="0" smtClean="0">
                <a:solidFill>
                  <a:srgbClr val="FF6600"/>
                </a:solidFill>
              </a:rPr>
              <a:t>Yes</a:t>
            </a:r>
          </a:p>
          <a:p>
            <a:endParaRPr lang="en-US" sz="2400" dirty="0">
              <a:solidFill>
                <a:srgbClr val="262626"/>
              </a:solidFill>
            </a:endParaRPr>
          </a:p>
          <a:p>
            <a:pPr marL="342900" indent="-342900">
              <a:buFont typeface="Arial"/>
              <a:buChar char="•"/>
            </a:pPr>
            <a:r>
              <a:rPr lang="en-US" sz="2400" dirty="0" smtClean="0">
                <a:solidFill>
                  <a:srgbClr val="262626"/>
                </a:solidFill>
              </a:rPr>
              <a:t>Teaching students to recognize some words early on makes sense, and initially this will require a heavy focus on memorization</a:t>
            </a:r>
          </a:p>
          <a:p>
            <a:pPr marL="342900" indent="-342900">
              <a:buFont typeface="Arial"/>
              <a:buChar char="•"/>
            </a:pPr>
            <a:r>
              <a:rPr lang="en-US" sz="2400" dirty="0" smtClean="0">
                <a:solidFill>
                  <a:srgbClr val="262626"/>
                </a:solidFill>
              </a:rPr>
              <a:t>However, too much attention to memorizing words early is wasteful—need to teach students to learn efficiently, not just to run up numbers of “known” words</a:t>
            </a:r>
          </a:p>
          <a:p>
            <a:pPr marL="342900" indent="-342900">
              <a:buFont typeface="Arial"/>
              <a:buChar char="•"/>
            </a:pPr>
            <a:endParaRPr lang="en-US" sz="2400" dirty="0" smtClean="0">
              <a:solidFill>
                <a:prstClr val="black">
                  <a:lumMod val="50000"/>
                  <a:lumOff val="50000"/>
                </a:prstClr>
              </a:solidFill>
            </a:endParaRPr>
          </a:p>
        </p:txBody>
      </p:sp>
    </p:spTree>
    <p:extLst>
      <p:ext uri="{BB962C8B-B14F-4D97-AF65-F5344CB8AC3E}">
        <p14:creationId xmlns:p14="http://schemas.microsoft.com/office/powerpoint/2010/main" val="3192692516"/>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374616"/>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smtClean="0">
                <a:solidFill>
                  <a:prstClr val="white"/>
                </a:solidFill>
              </a:rPr>
              <a:t>8</a:t>
            </a:r>
            <a:endParaRPr lang="en-US" sz="3200" b="1" dirty="0" smtClean="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Placing students in the “just right” book is the key to raising reading achievement</a:t>
            </a:r>
            <a:endParaRPr lang="en-US" sz="3600" b="1" dirty="0">
              <a:solidFill>
                <a:prstClr val="black">
                  <a:lumMod val="50000"/>
                  <a:lumOff val="50000"/>
                </a:prstClr>
              </a:solidFill>
            </a:endParaRPr>
          </a:p>
        </p:txBody>
      </p:sp>
      <p:pic>
        <p:nvPicPr>
          <p:cNvPr id="4" name="Picture 3" descr="searc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2890821"/>
            <a:ext cx="3276600" cy="3302000"/>
          </a:xfrm>
          <a:prstGeom prst="rect">
            <a:avLst/>
          </a:prstGeom>
        </p:spPr>
      </p:pic>
    </p:spTree>
    <p:extLst>
      <p:ext uri="{BB962C8B-B14F-4D97-AF65-F5344CB8AC3E}">
        <p14:creationId xmlns:p14="http://schemas.microsoft.com/office/powerpoint/2010/main" val="222445781"/>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374616"/>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smtClean="0">
                <a:solidFill>
                  <a:prstClr val="white"/>
                </a:solidFill>
              </a:rPr>
              <a:t>8</a:t>
            </a:r>
            <a:endParaRPr lang="en-US" sz="3200" b="1" dirty="0" smtClean="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lnSpcReduction="10000"/>
          </a:bodyPr>
          <a:lstStyle/>
          <a:p>
            <a:r>
              <a:rPr lang="en-US" sz="3600" b="1" dirty="0" smtClean="0">
                <a:solidFill>
                  <a:prstClr val="black">
                    <a:lumMod val="50000"/>
                    <a:lumOff val="50000"/>
                  </a:prstClr>
                </a:solidFill>
              </a:rPr>
              <a:t>Placing students in the “just right” book is the key to raising reading achievement</a:t>
            </a:r>
          </a:p>
          <a:p>
            <a:pPr marL="571500" indent="-571500">
              <a:buFont typeface="Arial"/>
              <a:buChar char="•"/>
            </a:pPr>
            <a:r>
              <a:rPr lang="en-US" sz="2400" dirty="0"/>
              <a:t>T</a:t>
            </a:r>
            <a:r>
              <a:rPr lang="en-US" sz="2400" dirty="0" smtClean="0"/>
              <a:t>he </a:t>
            </a:r>
            <a:r>
              <a:rPr lang="en-US" sz="2400" dirty="0"/>
              <a:t>guided reading level system gives a more precise reading level for books. This detailed, alphabetic system has several levels within each grade </a:t>
            </a:r>
            <a:r>
              <a:rPr lang="en-US" sz="2400" dirty="0" smtClean="0"/>
              <a:t>level</a:t>
            </a:r>
            <a:r>
              <a:rPr lang="mr-IN" sz="2400" dirty="0" smtClean="0"/>
              <a:t>…</a:t>
            </a:r>
            <a:r>
              <a:rPr lang="en-US" sz="2400" dirty="0" smtClean="0"/>
              <a:t>and allows </a:t>
            </a:r>
            <a:r>
              <a:rPr lang="en-US" sz="2400" dirty="0"/>
              <a:t>you to tailor your reading program more accurately to a wide range of reading </a:t>
            </a:r>
            <a:r>
              <a:rPr lang="en-US" sz="2400" dirty="0" smtClean="0"/>
              <a:t>abilities</a:t>
            </a:r>
          </a:p>
          <a:p>
            <a:pPr marL="571500" indent="-571500">
              <a:buFont typeface="Arial"/>
              <a:buChar char="•"/>
            </a:pPr>
            <a:r>
              <a:rPr lang="en-US" sz="2400" dirty="0"/>
              <a:t>In order to identify the appropriate placement level for students in the Leveled Literacy Intervention system, you will need to use a text reading </a:t>
            </a:r>
            <a:r>
              <a:rPr lang="en-US" sz="2400" dirty="0" smtClean="0"/>
              <a:t>assessment</a:t>
            </a:r>
            <a:r>
              <a:rPr lang="mr-IN" sz="2400" dirty="0" smtClean="0"/>
              <a:t>…</a:t>
            </a:r>
            <a:r>
              <a:rPr lang="en-US" sz="2400" dirty="0" smtClean="0"/>
              <a:t>. The </a:t>
            </a:r>
            <a:r>
              <a:rPr lang="en-US" sz="2400" dirty="0"/>
              <a:t>criteria below, developed by Fountas and Pinnell can serve as a guideline in determining students‘ levels and ultimately their placement in LLI.</a:t>
            </a:r>
          </a:p>
          <a:p>
            <a:pPr marL="571500" indent="-571500">
              <a:buFont typeface="Arial"/>
              <a:buChar char="•"/>
            </a:pPr>
            <a:endParaRPr lang="en-US" sz="2400" dirty="0"/>
          </a:p>
          <a:p>
            <a:endParaRPr lang="en-US" sz="3600" b="1" dirty="0">
              <a:solidFill>
                <a:prstClr val="black">
                  <a:lumMod val="50000"/>
                  <a:lumOff val="50000"/>
                </a:prstClr>
              </a:solidFill>
            </a:endParaRPr>
          </a:p>
          <a:p>
            <a:endParaRPr lang="en-US" sz="3600" b="1" dirty="0">
              <a:solidFill>
                <a:prstClr val="black">
                  <a:lumMod val="50000"/>
                  <a:lumOff val="50000"/>
                </a:prstClr>
              </a:solidFill>
            </a:endParaRPr>
          </a:p>
        </p:txBody>
      </p:sp>
    </p:spTree>
    <p:extLst>
      <p:ext uri="{BB962C8B-B14F-4D97-AF65-F5344CB8AC3E}">
        <p14:creationId xmlns:p14="http://schemas.microsoft.com/office/powerpoint/2010/main" val="3647198946"/>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374616"/>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smtClean="0">
                <a:solidFill>
                  <a:prstClr val="white"/>
                </a:solidFill>
              </a:rPr>
              <a:t>8</a:t>
            </a:r>
            <a:endParaRPr lang="en-US" sz="3200" b="1" dirty="0" smtClean="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Placing students in the “just right” book is the key to raising reading achievement</a:t>
            </a:r>
          </a:p>
          <a:p>
            <a:endParaRPr lang="en-US" sz="3600" b="1" dirty="0">
              <a:solidFill>
                <a:prstClr val="black">
                  <a:lumMod val="50000"/>
                  <a:lumOff val="50000"/>
                </a:prstClr>
              </a:solidFill>
            </a:endParaRPr>
          </a:p>
          <a:p>
            <a:pPr marL="342900" indent="-342900">
              <a:buFont typeface="Arial"/>
              <a:buChar char="•"/>
            </a:pPr>
            <a:r>
              <a:rPr lang="en-US" sz="2400" dirty="0" smtClean="0">
                <a:solidFill>
                  <a:srgbClr val="262626"/>
                </a:solidFill>
              </a:rPr>
              <a:t>Is it true?</a:t>
            </a:r>
            <a:endParaRPr lang="en-US" sz="2400" dirty="0">
              <a:solidFill>
                <a:srgbClr val="262626"/>
              </a:solidFill>
            </a:endParaRPr>
          </a:p>
        </p:txBody>
      </p:sp>
      <p:pic>
        <p:nvPicPr>
          <p:cNvPr id="4" name="Picture 3" descr="searc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3027363"/>
            <a:ext cx="2895600" cy="2918046"/>
          </a:xfrm>
          <a:prstGeom prst="rect">
            <a:avLst/>
          </a:prstGeom>
        </p:spPr>
      </p:pic>
      <p:sp>
        <p:nvSpPr>
          <p:cNvPr id="5" name="TextBox 4"/>
          <p:cNvSpPr txBox="1"/>
          <p:nvPr/>
        </p:nvSpPr>
        <p:spPr>
          <a:xfrm>
            <a:off x="-4075584" y="2900550"/>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373140275"/>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374616"/>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smtClean="0">
                <a:solidFill>
                  <a:prstClr val="white"/>
                </a:solidFill>
              </a:rPr>
              <a:t>8</a:t>
            </a:r>
            <a:endParaRPr lang="en-US" sz="3200" b="1" dirty="0" smtClean="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Placing students in the “just right” book is the key to raising reading achievement</a:t>
            </a:r>
          </a:p>
          <a:p>
            <a:endParaRPr lang="en-US" sz="2400" dirty="0" smtClean="0">
              <a:solidFill>
                <a:prstClr val="black">
                  <a:lumMod val="50000"/>
                  <a:lumOff val="50000"/>
                </a:prstClr>
              </a:solidFill>
            </a:endParaRPr>
          </a:p>
          <a:p>
            <a:r>
              <a:rPr lang="en-US" sz="2400" dirty="0" smtClean="0">
                <a:solidFill>
                  <a:srgbClr val="FF6600"/>
                </a:solidFill>
              </a:rPr>
              <a:t>Yes and </a:t>
            </a:r>
            <a:r>
              <a:rPr lang="en-US" sz="2400" dirty="0" smtClean="0">
                <a:solidFill>
                  <a:srgbClr val="FF6600"/>
                </a:solidFill>
              </a:rPr>
              <a:t>No</a:t>
            </a:r>
          </a:p>
          <a:p>
            <a:endParaRPr lang="en-US" sz="2400" dirty="0" smtClean="0">
              <a:solidFill>
                <a:srgbClr val="FF6600"/>
              </a:solidFill>
            </a:endParaRPr>
          </a:p>
          <a:p>
            <a:pPr marL="342900" indent="-342900">
              <a:buFont typeface="Arial"/>
              <a:buChar char="•"/>
            </a:pPr>
            <a:r>
              <a:rPr lang="en-US" sz="2400" dirty="0" smtClean="0">
                <a:solidFill>
                  <a:srgbClr val="262626"/>
                </a:solidFill>
              </a:rPr>
              <a:t>Theory of the instructional level was not tested for a long time (Betts, 1946)</a:t>
            </a:r>
          </a:p>
          <a:p>
            <a:pPr marL="342900" indent="-342900">
              <a:buFont typeface="Arial"/>
              <a:buChar char="•"/>
            </a:pPr>
            <a:r>
              <a:rPr lang="en-US" sz="2400" dirty="0" smtClean="0">
                <a:solidFill>
                  <a:srgbClr val="262626"/>
                </a:solidFill>
              </a:rPr>
              <a:t>Studies that have been done of it find either no benefit to the practice or that it reduces students’ opportunity to learn (Kuhn, et al., 2006; Morgan, et al., 2000; O’Connor, et al., 2002, 2010)</a:t>
            </a:r>
          </a:p>
          <a:p>
            <a:pPr marL="342900" indent="-342900">
              <a:buFont typeface="Arial"/>
              <a:buChar char="•"/>
            </a:pPr>
            <a:r>
              <a:rPr lang="en-US" sz="2400" dirty="0" smtClean="0">
                <a:solidFill>
                  <a:srgbClr val="262626"/>
                </a:solidFill>
              </a:rPr>
              <a:t>Exception for beginning readers </a:t>
            </a:r>
            <a:endParaRPr lang="en-US" sz="2400" dirty="0">
              <a:solidFill>
                <a:srgbClr val="262626"/>
              </a:solidFill>
            </a:endParaRPr>
          </a:p>
        </p:txBody>
      </p:sp>
    </p:spTree>
    <p:extLst>
      <p:ext uri="{BB962C8B-B14F-4D97-AF65-F5344CB8AC3E}">
        <p14:creationId xmlns:p14="http://schemas.microsoft.com/office/powerpoint/2010/main" val="929259956"/>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374616"/>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smtClean="0">
                <a:solidFill>
                  <a:prstClr val="white"/>
                </a:solidFill>
              </a:rPr>
              <a:t>8</a:t>
            </a:r>
            <a:endParaRPr lang="en-US" sz="3200" b="1" dirty="0" smtClean="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Placing students in the “just right” book is the key to raising reading achievement</a:t>
            </a:r>
          </a:p>
          <a:p>
            <a:endParaRPr lang="en-US" sz="3600" dirty="0">
              <a:solidFill>
                <a:prstClr val="black">
                  <a:lumMod val="50000"/>
                  <a:lumOff val="50000"/>
                </a:prstClr>
              </a:solidFill>
            </a:endParaRPr>
          </a:p>
          <a:p>
            <a:pPr marL="342900" indent="-342900">
              <a:buFont typeface="Arial"/>
              <a:buChar char="•"/>
            </a:pPr>
            <a:r>
              <a:rPr lang="en-US" sz="2400" dirty="0" smtClean="0">
                <a:solidFill>
                  <a:srgbClr val="262626"/>
                </a:solidFill>
              </a:rPr>
              <a:t>Does it matter?</a:t>
            </a:r>
            <a:endParaRPr lang="en-US" sz="2400" dirty="0">
              <a:solidFill>
                <a:srgbClr val="262626"/>
              </a:solidFill>
            </a:endParaRPr>
          </a:p>
        </p:txBody>
      </p:sp>
      <p:pic>
        <p:nvPicPr>
          <p:cNvPr id="4" name="Picture 3" descr="searc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3164196"/>
            <a:ext cx="2819399" cy="2841255"/>
          </a:xfrm>
          <a:prstGeom prst="rect">
            <a:avLst/>
          </a:prstGeom>
        </p:spPr>
      </p:pic>
    </p:spTree>
    <p:extLst>
      <p:ext uri="{BB962C8B-B14F-4D97-AF65-F5344CB8AC3E}">
        <p14:creationId xmlns:p14="http://schemas.microsoft.com/office/powerpoint/2010/main" val="2379723525"/>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374616"/>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smtClean="0">
                <a:solidFill>
                  <a:prstClr val="white"/>
                </a:solidFill>
              </a:rPr>
              <a:t>8</a:t>
            </a:r>
            <a:endParaRPr lang="en-US" sz="3200" b="1" dirty="0" smtClean="0">
              <a:solidFill>
                <a:prstClr val="white"/>
              </a:solidFill>
            </a:endParaRPr>
          </a:p>
        </p:txBody>
      </p:sp>
      <p:sp>
        <p:nvSpPr>
          <p:cNvPr id="3" name="TextBox 2"/>
          <p:cNvSpPr txBox="1"/>
          <p:nvPr/>
        </p:nvSpPr>
        <p:spPr>
          <a:xfrm>
            <a:off x="1371600" y="820559"/>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Placing students in the “just right” book is the key to raising reading achievement</a:t>
            </a:r>
          </a:p>
          <a:p>
            <a:endParaRPr lang="en-US" sz="2400" b="1" dirty="0" smtClean="0">
              <a:solidFill>
                <a:prstClr val="black">
                  <a:lumMod val="50000"/>
                  <a:lumOff val="50000"/>
                </a:prstClr>
              </a:solidFill>
            </a:endParaRPr>
          </a:p>
          <a:p>
            <a:pPr marL="342900" indent="-342900">
              <a:buFont typeface="Arial"/>
              <a:buChar char="•"/>
            </a:pPr>
            <a:r>
              <a:rPr lang="en-US" sz="2400" dirty="0" smtClean="0">
                <a:solidFill>
                  <a:srgbClr val="262626"/>
                </a:solidFill>
              </a:rPr>
              <a:t>Research suggests that students who are taught with more challenging text can learn more</a:t>
            </a:r>
          </a:p>
          <a:p>
            <a:pPr marL="342900" indent="-342900">
              <a:buFont typeface="Arial"/>
              <a:buChar char="•"/>
            </a:pPr>
            <a:r>
              <a:rPr lang="en-US" sz="2400" dirty="0" smtClean="0">
                <a:solidFill>
                  <a:srgbClr val="262626"/>
                </a:solidFill>
              </a:rPr>
              <a:t>Student motivation and intellectual development needs to be considered</a:t>
            </a:r>
          </a:p>
          <a:p>
            <a:pPr marL="342900" indent="-342900">
              <a:buFont typeface="Arial"/>
              <a:buChar char="•"/>
            </a:pPr>
            <a:r>
              <a:rPr lang="en-US" sz="2400" dirty="0" smtClean="0">
                <a:solidFill>
                  <a:srgbClr val="262626"/>
                </a:solidFill>
              </a:rPr>
              <a:t>The idea isn’t to just throw students into challenging text, but to scaffold such interactions and to provide a growth regime that can accelerate learning</a:t>
            </a:r>
            <a:endParaRPr lang="en-US" sz="2400" dirty="0">
              <a:solidFill>
                <a:srgbClr val="262626"/>
              </a:solidFill>
            </a:endParaRPr>
          </a:p>
        </p:txBody>
      </p:sp>
    </p:spTree>
    <p:extLst>
      <p:ext uri="{BB962C8B-B14F-4D97-AF65-F5344CB8AC3E}">
        <p14:creationId xmlns:p14="http://schemas.microsoft.com/office/powerpoint/2010/main" val="3161926348"/>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228600" y="4423"/>
            <a:ext cx="8403020" cy="685800"/>
          </a:xfrm>
        </p:spPr>
        <p:txBody>
          <a:bodyPr/>
          <a:lstStyle/>
          <a:p>
            <a:pPr lvl="0">
              <a:spcBef>
                <a:spcPts val="0"/>
              </a:spcBef>
            </a:pPr>
            <a:r>
              <a:rPr lang="en-US" sz="2800" b="1" dirty="0" smtClean="0">
                <a:solidFill>
                  <a:prstClr val="black">
                    <a:lumMod val="85000"/>
                    <a:lumOff val="15000"/>
                  </a:prstClr>
                </a:solidFill>
                <a:latin typeface="+mn-lt"/>
                <a:ea typeface="+mn-ea"/>
                <a:cs typeface="+mn-cs"/>
              </a:rPr>
              <a:t>The problem with myths</a:t>
            </a:r>
            <a:endParaRPr lang="en-US" dirty="0">
              <a:latin typeface="+mn-lt"/>
            </a:endParaRPr>
          </a:p>
        </p:txBody>
      </p:sp>
      <p:sp>
        <p:nvSpPr>
          <p:cNvPr id="2" name="TextBox 1"/>
          <p:cNvSpPr txBox="1"/>
          <p:nvPr/>
        </p:nvSpPr>
        <p:spPr>
          <a:xfrm>
            <a:off x="838200" y="1371600"/>
            <a:ext cx="7162800" cy="5262980"/>
          </a:xfrm>
          <a:prstGeom prst="rect">
            <a:avLst/>
          </a:prstGeom>
          <a:noFill/>
        </p:spPr>
        <p:txBody>
          <a:bodyPr wrap="square" rtlCol="0">
            <a:spAutoFit/>
          </a:bodyPr>
          <a:lstStyle/>
          <a:p>
            <a:pPr marL="285750" indent="-285750">
              <a:buFont typeface="Arial"/>
              <a:buChar char="•"/>
            </a:pPr>
            <a:r>
              <a:rPr lang="en-US" sz="2800" dirty="0" smtClean="0"/>
              <a:t>Myths are taken for granted as representations of knowledge and wisdom (best practices)</a:t>
            </a:r>
          </a:p>
          <a:p>
            <a:pPr marL="285750" indent="-285750">
              <a:buFont typeface="Arial"/>
              <a:buChar char="•"/>
            </a:pPr>
            <a:r>
              <a:rPr lang="en-US" sz="2800" dirty="0" smtClean="0"/>
              <a:t>They satisfy us in some fundamental way, making our decisions easier</a:t>
            </a:r>
          </a:p>
          <a:p>
            <a:pPr marL="285750" indent="-285750">
              <a:buFont typeface="Arial"/>
              <a:buChar char="•"/>
            </a:pPr>
            <a:r>
              <a:rPr lang="en-US" sz="2800" dirty="0"/>
              <a:t>M</a:t>
            </a:r>
            <a:r>
              <a:rPr lang="en-US" sz="2800" dirty="0" smtClean="0"/>
              <a:t>yths are not reality, but a kind of “false news”</a:t>
            </a:r>
          </a:p>
          <a:p>
            <a:pPr marL="285750" indent="-285750">
              <a:buFont typeface="Arial"/>
              <a:buChar char="•"/>
            </a:pPr>
            <a:r>
              <a:rPr lang="en-US" sz="2800" dirty="0" smtClean="0"/>
              <a:t>Myths that contradict what is scientifically known stand in the way of  success (they make us feel like we are doing good, when we are really honoring anachronisms and holding back progress)</a:t>
            </a:r>
            <a:endParaRPr lang="en-US" sz="2800" dirty="0"/>
          </a:p>
        </p:txBody>
      </p:sp>
    </p:spTree>
    <p:extLst>
      <p:ext uri="{BB962C8B-B14F-4D97-AF65-F5344CB8AC3E}">
        <p14:creationId xmlns:p14="http://schemas.microsoft.com/office/powerpoint/2010/main" val="2480990717"/>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389864" y="3962400"/>
            <a:ext cx="3946416" cy="2286000"/>
          </a:xfrm>
          <a:prstGeom prst="rect">
            <a:avLst/>
          </a:prstGeom>
          <a:noFill/>
        </p:spPr>
        <p:txBody>
          <a:bodyPr wrap="square" rtlCol="0">
            <a:normAutofit/>
          </a:bodyPr>
          <a:lstStyle/>
          <a:p>
            <a:pPr>
              <a:lnSpc>
                <a:spcPct val="114000"/>
              </a:lnSpc>
            </a:pPr>
            <a:endParaRPr lang="en-US" dirty="0">
              <a:solidFill>
                <a:prstClr val="black">
                  <a:lumMod val="85000"/>
                  <a:lumOff val="15000"/>
                </a:prstClr>
              </a:solidFill>
            </a:endParaRPr>
          </a:p>
        </p:txBody>
      </p:sp>
      <p:sp>
        <p:nvSpPr>
          <p:cNvPr id="9" name="Title 8"/>
          <p:cNvSpPr>
            <a:spLocks noGrp="1"/>
          </p:cNvSpPr>
          <p:nvPr>
            <p:ph type="title"/>
          </p:nvPr>
        </p:nvSpPr>
        <p:spPr>
          <a:xfrm>
            <a:off x="283780" y="4423"/>
            <a:ext cx="8403020" cy="685800"/>
          </a:xfrm>
        </p:spPr>
        <p:txBody>
          <a:bodyPr>
            <a:normAutofit/>
          </a:bodyPr>
          <a:lstStyle/>
          <a:p>
            <a:pPr lvl="0">
              <a:spcBef>
                <a:spcPts val="0"/>
              </a:spcBef>
            </a:pPr>
            <a:r>
              <a:rPr lang="en-US" sz="2800" b="1" dirty="0" smtClean="0">
                <a:solidFill>
                  <a:prstClr val="black">
                    <a:lumMod val="85000"/>
                    <a:lumOff val="15000"/>
                  </a:prstClr>
                </a:solidFill>
                <a:latin typeface="+mn-lt"/>
                <a:ea typeface="+mn-ea"/>
                <a:cs typeface="+mn-cs"/>
              </a:rPr>
              <a:t>Fads</a:t>
            </a:r>
            <a:r>
              <a:rPr lang="mr-IN" sz="2800" b="1" dirty="0" smtClean="0">
                <a:solidFill>
                  <a:prstClr val="black">
                    <a:lumMod val="85000"/>
                    <a:lumOff val="15000"/>
                  </a:prstClr>
                </a:solidFill>
                <a:latin typeface="+mn-lt"/>
                <a:ea typeface="+mn-ea"/>
                <a:cs typeface="+mn-cs"/>
              </a:rPr>
              <a:t>–</a:t>
            </a:r>
            <a:r>
              <a:rPr lang="en-US" sz="2800" b="1" dirty="0" smtClean="0">
                <a:solidFill>
                  <a:prstClr val="black">
                    <a:lumMod val="85000"/>
                    <a:lumOff val="15000"/>
                  </a:prstClr>
                </a:solidFill>
                <a:latin typeface="+mn-lt"/>
                <a:ea typeface="+mn-ea"/>
                <a:cs typeface="+mn-cs"/>
              </a:rPr>
              <a:t> we do it if everybody else is doing it</a:t>
            </a:r>
            <a:endParaRPr lang="en-US" dirty="0">
              <a:latin typeface="+mn-lt"/>
            </a:endParaRPr>
          </a:p>
        </p:txBody>
      </p:sp>
      <p:pic>
        <p:nvPicPr>
          <p:cNvPr id="2" name="Picture 1" descr="_2010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2111215"/>
            <a:ext cx="6733393" cy="3959574"/>
          </a:xfrm>
          <a:prstGeom prst="rect">
            <a:avLst/>
          </a:prstGeom>
        </p:spPr>
      </p:pic>
    </p:spTree>
    <p:extLst>
      <p:ext uri="{BB962C8B-B14F-4D97-AF65-F5344CB8AC3E}">
        <p14:creationId xmlns:p14="http://schemas.microsoft.com/office/powerpoint/2010/main" val="3091487131"/>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389864" y="3962400"/>
            <a:ext cx="3946416" cy="2286000"/>
          </a:xfrm>
          <a:prstGeom prst="rect">
            <a:avLst/>
          </a:prstGeom>
          <a:noFill/>
        </p:spPr>
        <p:txBody>
          <a:bodyPr wrap="square" rtlCol="0">
            <a:normAutofit/>
          </a:bodyPr>
          <a:lstStyle/>
          <a:p>
            <a:pPr>
              <a:lnSpc>
                <a:spcPct val="114000"/>
              </a:lnSpc>
            </a:pPr>
            <a:endParaRPr lang="en-US" dirty="0">
              <a:solidFill>
                <a:prstClr val="black">
                  <a:lumMod val="85000"/>
                  <a:lumOff val="15000"/>
                </a:prstClr>
              </a:solidFill>
            </a:endParaRPr>
          </a:p>
        </p:txBody>
      </p:sp>
      <p:sp>
        <p:nvSpPr>
          <p:cNvPr id="9" name="Title 8"/>
          <p:cNvSpPr>
            <a:spLocks noGrp="1"/>
          </p:cNvSpPr>
          <p:nvPr>
            <p:ph type="title"/>
          </p:nvPr>
        </p:nvSpPr>
        <p:spPr>
          <a:xfrm>
            <a:off x="283780" y="4423"/>
            <a:ext cx="8403020" cy="685800"/>
          </a:xfrm>
        </p:spPr>
        <p:txBody>
          <a:bodyPr>
            <a:normAutofit/>
          </a:bodyPr>
          <a:lstStyle/>
          <a:p>
            <a:pPr lvl="0">
              <a:spcBef>
                <a:spcPts val="0"/>
              </a:spcBef>
            </a:pPr>
            <a:r>
              <a:rPr lang="en-US" sz="2800" b="1" dirty="0" smtClean="0">
                <a:solidFill>
                  <a:prstClr val="black">
                    <a:lumMod val="85000"/>
                    <a:lumOff val="15000"/>
                  </a:prstClr>
                </a:solidFill>
                <a:latin typeface="+mn-lt"/>
                <a:ea typeface="+mn-ea"/>
                <a:cs typeface="+mn-cs"/>
              </a:rPr>
              <a:t>Inspiration</a:t>
            </a:r>
            <a:r>
              <a:rPr lang="mr-IN" sz="2800" b="1" dirty="0" smtClean="0">
                <a:solidFill>
                  <a:prstClr val="black">
                    <a:lumMod val="85000"/>
                    <a:lumOff val="15000"/>
                  </a:prstClr>
                </a:solidFill>
                <a:latin typeface="+mn-lt"/>
                <a:ea typeface="+mn-ea"/>
                <a:cs typeface="+mn-cs"/>
              </a:rPr>
              <a:t>–</a:t>
            </a:r>
            <a:r>
              <a:rPr lang="en-US" sz="2800" b="1" dirty="0" smtClean="0">
                <a:solidFill>
                  <a:prstClr val="black">
                    <a:lumMod val="85000"/>
                    <a:lumOff val="15000"/>
                  </a:prstClr>
                </a:solidFill>
                <a:latin typeface="+mn-lt"/>
                <a:ea typeface="+mn-ea"/>
                <a:cs typeface="+mn-cs"/>
              </a:rPr>
              <a:t> we do it if it feels right</a:t>
            </a:r>
            <a:endParaRPr lang="en-US" dirty="0">
              <a:latin typeface="+mn-lt"/>
            </a:endParaRPr>
          </a:p>
        </p:txBody>
      </p:sp>
      <p:pic>
        <p:nvPicPr>
          <p:cNvPr id="2" name="Picture 1" descr="search-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589" y="1291004"/>
            <a:ext cx="8435219" cy="5109796"/>
          </a:xfrm>
          <a:prstGeom prst="rect">
            <a:avLst/>
          </a:prstGeom>
        </p:spPr>
      </p:pic>
    </p:spTree>
    <p:extLst>
      <p:ext uri="{BB962C8B-B14F-4D97-AF65-F5344CB8AC3E}">
        <p14:creationId xmlns:p14="http://schemas.microsoft.com/office/powerpoint/2010/main" val="860736481"/>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389864" y="3962400"/>
            <a:ext cx="3946416" cy="2286000"/>
          </a:xfrm>
          <a:prstGeom prst="rect">
            <a:avLst/>
          </a:prstGeom>
          <a:noFill/>
        </p:spPr>
        <p:txBody>
          <a:bodyPr wrap="square" rtlCol="0">
            <a:normAutofit/>
          </a:bodyPr>
          <a:lstStyle/>
          <a:p>
            <a:pPr>
              <a:lnSpc>
                <a:spcPct val="114000"/>
              </a:lnSpc>
            </a:pPr>
            <a:endParaRPr lang="en-US" dirty="0">
              <a:solidFill>
                <a:prstClr val="black">
                  <a:lumMod val="85000"/>
                  <a:lumOff val="15000"/>
                </a:prstClr>
              </a:solidFill>
            </a:endParaRPr>
          </a:p>
        </p:txBody>
      </p:sp>
      <p:sp>
        <p:nvSpPr>
          <p:cNvPr id="9" name="Title 8"/>
          <p:cNvSpPr>
            <a:spLocks noGrp="1"/>
          </p:cNvSpPr>
          <p:nvPr>
            <p:ph type="title"/>
          </p:nvPr>
        </p:nvSpPr>
        <p:spPr>
          <a:xfrm>
            <a:off x="283780" y="4423"/>
            <a:ext cx="8403020" cy="685800"/>
          </a:xfrm>
        </p:spPr>
        <p:txBody>
          <a:bodyPr>
            <a:normAutofit/>
          </a:bodyPr>
          <a:lstStyle/>
          <a:p>
            <a:pPr lvl="0">
              <a:spcBef>
                <a:spcPts val="0"/>
              </a:spcBef>
            </a:pPr>
            <a:r>
              <a:rPr lang="en-US" sz="2800" b="1" dirty="0" smtClean="0">
                <a:solidFill>
                  <a:prstClr val="black">
                    <a:lumMod val="85000"/>
                    <a:lumOff val="15000"/>
                  </a:prstClr>
                </a:solidFill>
                <a:latin typeface="+mn-lt"/>
                <a:ea typeface="+mn-ea"/>
                <a:cs typeface="+mn-cs"/>
              </a:rPr>
              <a:t>Research</a:t>
            </a:r>
            <a:r>
              <a:rPr lang="mr-IN" sz="2800" b="1" dirty="0" smtClean="0">
                <a:solidFill>
                  <a:prstClr val="black">
                    <a:lumMod val="85000"/>
                    <a:lumOff val="15000"/>
                  </a:prstClr>
                </a:solidFill>
                <a:latin typeface="+mn-lt"/>
                <a:ea typeface="+mn-ea"/>
                <a:cs typeface="+mn-cs"/>
              </a:rPr>
              <a:t>–</a:t>
            </a:r>
            <a:r>
              <a:rPr lang="en-US" sz="2800" b="1" dirty="0" smtClean="0">
                <a:solidFill>
                  <a:prstClr val="black">
                    <a:lumMod val="85000"/>
                    <a:lumOff val="15000"/>
                  </a:prstClr>
                </a:solidFill>
                <a:latin typeface="+mn-lt"/>
                <a:ea typeface="+mn-ea"/>
                <a:cs typeface="+mn-cs"/>
              </a:rPr>
              <a:t> we do what can be proven to help kids learn</a:t>
            </a:r>
            <a:endParaRPr lang="en-US" dirty="0">
              <a:latin typeface="+mn-lt"/>
            </a:endParaRPr>
          </a:p>
        </p:txBody>
      </p:sp>
      <p:pic>
        <p:nvPicPr>
          <p:cNvPr id="5" name="Picture 4"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03" y="1905000"/>
            <a:ext cx="8204198" cy="3962399"/>
          </a:xfrm>
          <a:prstGeom prst="rect">
            <a:avLst/>
          </a:prstGeom>
        </p:spPr>
      </p:pic>
    </p:spTree>
    <p:extLst>
      <p:ext uri="{BB962C8B-B14F-4D97-AF65-F5344CB8AC3E}">
        <p14:creationId xmlns:p14="http://schemas.microsoft.com/office/powerpoint/2010/main" val="2455241158"/>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389864" y="3962400"/>
            <a:ext cx="3946416" cy="2286000"/>
          </a:xfrm>
          <a:prstGeom prst="rect">
            <a:avLst/>
          </a:prstGeom>
          <a:noFill/>
        </p:spPr>
        <p:txBody>
          <a:bodyPr wrap="square" rtlCol="0">
            <a:normAutofit/>
          </a:bodyPr>
          <a:lstStyle/>
          <a:p>
            <a:pPr>
              <a:lnSpc>
                <a:spcPct val="114000"/>
              </a:lnSpc>
            </a:pPr>
            <a:endParaRPr lang="en-US" dirty="0">
              <a:solidFill>
                <a:prstClr val="black">
                  <a:lumMod val="85000"/>
                  <a:lumOff val="15000"/>
                </a:prstClr>
              </a:solidFill>
            </a:endParaRPr>
          </a:p>
        </p:txBody>
      </p:sp>
      <p:sp>
        <p:nvSpPr>
          <p:cNvPr id="9" name="Title 8"/>
          <p:cNvSpPr>
            <a:spLocks noGrp="1"/>
          </p:cNvSpPr>
          <p:nvPr>
            <p:ph type="title"/>
          </p:nvPr>
        </p:nvSpPr>
        <p:spPr>
          <a:xfrm>
            <a:off x="283780" y="4423"/>
            <a:ext cx="8403020" cy="685800"/>
          </a:xfrm>
        </p:spPr>
        <p:txBody>
          <a:bodyPr>
            <a:normAutofit/>
          </a:bodyPr>
          <a:lstStyle/>
          <a:p>
            <a:pPr lvl="0">
              <a:spcBef>
                <a:spcPts val="0"/>
              </a:spcBef>
            </a:pPr>
            <a:r>
              <a:rPr lang="en-US" sz="2800" b="1" dirty="0" smtClean="0">
                <a:solidFill>
                  <a:prstClr val="black">
                    <a:lumMod val="85000"/>
                    <a:lumOff val="15000"/>
                  </a:prstClr>
                </a:solidFill>
                <a:latin typeface="+mn-lt"/>
                <a:ea typeface="+mn-ea"/>
                <a:cs typeface="+mn-cs"/>
              </a:rPr>
              <a:t>Mythology</a:t>
            </a:r>
            <a:endParaRPr lang="en-US" dirty="0">
              <a:latin typeface="+mn-lt"/>
            </a:endParaRPr>
          </a:p>
        </p:txBody>
      </p:sp>
      <p:sp>
        <p:nvSpPr>
          <p:cNvPr id="2" name="TextBox 1"/>
          <p:cNvSpPr txBox="1"/>
          <p:nvPr/>
        </p:nvSpPr>
        <p:spPr>
          <a:xfrm>
            <a:off x="1143000" y="1143000"/>
            <a:ext cx="8001000" cy="3785652"/>
          </a:xfrm>
          <a:prstGeom prst="rect">
            <a:avLst/>
          </a:prstGeom>
          <a:noFill/>
        </p:spPr>
        <p:txBody>
          <a:bodyPr wrap="square" rtlCol="0">
            <a:spAutoFit/>
          </a:bodyPr>
          <a:lstStyle/>
          <a:p>
            <a:pPr marL="285750" indent="-285750">
              <a:buFont typeface="Arial"/>
              <a:buChar char="•"/>
            </a:pPr>
            <a:r>
              <a:rPr lang="en-US" sz="2400" dirty="0" smtClean="0"/>
              <a:t>In a field with so many sources of action, mythology is sure to take hold</a:t>
            </a:r>
          </a:p>
          <a:p>
            <a:pPr marL="285750" indent="-285750">
              <a:buFont typeface="Arial"/>
              <a:buChar char="•"/>
            </a:pPr>
            <a:r>
              <a:rPr lang="en-US" sz="2400" dirty="0" smtClean="0"/>
              <a:t>Myths are usually not entirely wrong, but often contain some grain of truth that make them believable even to smart professionals</a:t>
            </a:r>
          </a:p>
          <a:p>
            <a:pPr marL="285750" indent="-285750">
              <a:buFont typeface="Arial"/>
              <a:buChar char="•"/>
            </a:pPr>
            <a:r>
              <a:rPr lang="en-US" sz="2400" dirty="0" smtClean="0"/>
              <a:t>Can be valuable to occasionally take a critical look at those things that you “believe”</a:t>
            </a:r>
          </a:p>
          <a:p>
            <a:r>
              <a:rPr lang="en-US" sz="2400" dirty="0" smtClean="0"/>
              <a:t>                                                  Are they true? </a:t>
            </a:r>
          </a:p>
          <a:p>
            <a:pPr marL="285750" indent="-285750">
              <a:buFont typeface="Arial"/>
              <a:buChar char="•"/>
            </a:pPr>
            <a:r>
              <a:rPr lang="en-US" sz="2400" dirty="0" smtClean="0"/>
              <a:t>                                              Are they false? </a:t>
            </a:r>
          </a:p>
          <a:p>
            <a:pPr marL="285750" indent="-285750">
              <a:buFont typeface="Arial"/>
              <a:buChar char="•"/>
            </a:pPr>
            <a:r>
              <a:rPr lang="en-US" sz="2400" dirty="0" smtClean="0"/>
              <a:t>                                              Does it matter?</a:t>
            </a:r>
            <a:endParaRPr lang="en-US" sz="2400" dirty="0"/>
          </a:p>
        </p:txBody>
      </p:sp>
      <p:pic>
        <p:nvPicPr>
          <p:cNvPr id="4" name="Picture 3"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94484"/>
            <a:ext cx="4303098" cy="2863516"/>
          </a:xfrm>
          <a:prstGeom prst="rect">
            <a:avLst/>
          </a:prstGeom>
        </p:spPr>
      </p:pic>
    </p:spTree>
    <p:extLst>
      <p:ext uri="{BB962C8B-B14F-4D97-AF65-F5344CB8AC3E}">
        <p14:creationId xmlns:p14="http://schemas.microsoft.com/office/powerpoint/2010/main" val="2992799017"/>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Introducing PowerPoint 2011">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 PowerPoint 2011.potx</Template>
  <TotalTime>0</TotalTime>
  <Words>2644</Words>
  <Application>Microsoft Macintosh PowerPoint</Application>
  <PresentationFormat>On-screen Show (4:3)</PresentationFormat>
  <Paragraphs>377</Paragraphs>
  <Slides>58</Slides>
  <Notes>58</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Introducing PowerPoint 2011</vt:lpstr>
      <vt:lpstr>  The Mythology of Teaching Reading              Timothy Shanahan                   www.shanahanonliteracy.com </vt:lpstr>
      <vt:lpstr>What is the source of our educational practices?</vt:lpstr>
      <vt:lpstr>Tradition– we may do things the way we always have</vt:lpstr>
      <vt:lpstr>Published programs– we do it if our district bought it</vt:lpstr>
      <vt:lpstr>Authority– we do it if a guru says to do it</vt:lpstr>
      <vt:lpstr>Fads– we do it if everybody else is doing it</vt:lpstr>
      <vt:lpstr>Inspiration– we do it if it feels right</vt:lpstr>
      <vt:lpstr>Research– we do what can be proven to help kids learn</vt:lpstr>
      <vt:lpstr>Mythology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problem with myths</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2010-05-03T20:57:59Z</dcterms:created>
  <dcterms:modified xsi:type="dcterms:W3CDTF">2017-07-20T20:03:56Z</dcterms:modified>
</cp:coreProperties>
</file>