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7"/>
  </p:notesMasterIdLst>
  <p:sldIdLst>
    <p:sldId id="674" r:id="rId2"/>
    <p:sldId id="680" r:id="rId3"/>
    <p:sldId id="801" r:id="rId4"/>
    <p:sldId id="793" r:id="rId5"/>
    <p:sldId id="794" r:id="rId6"/>
    <p:sldId id="530" r:id="rId7"/>
    <p:sldId id="531" r:id="rId8"/>
    <p:sldId id="544" r:id="rId9"/>
    <p:sldId id="765" r:id="rId10"/>
    <p:sldId id="795" r:id="rId11"/>
    <p:sldId id="703" r:id="rId12"/>
    <p:sldId id="529" r:id="rId13"/>
    <p:sldId id="800" r:id="rId14"/>
    <p:sldId id="669" r:id="rId15"/>
    <p:sldId id="725" r:id="rId16"/>
    <p:sldId id="673" r:id="rId17"/>
    <p:sldId id="667" r:id="rId18"/>
    <p:sldId id="668" r:id="rId19"/>
    <p:sldId id="663" r:id="rId20"/>
    <p:sldId id="664" r:id="rId21"/>
    <p:sldId id="835" r:id="rId22"/>
    <p:sldId id="814" r:id="rId23"/>
    <p:sldId id="712" r:id="rId24"/>
    <p:sldId id="815" r:id="rId25"/>
    <p:sldId id="885" r:id="rId26"/>
    <p:sldId id="713" r:id="rId27"/>
    <p:sldId id="714" r:id="rId28"/>
    <p:sldId id="715" r:id="rId29"/>
    <p:sldId id="716" r:id="rId30"/>
    <p:sldId id="480" r:id="rId31"/>
    <p:sldId id="500" r:id="rId32"/>
    <p:sldId id="501" r:id="rId33"/>
    <p:sldId id="502" r:id="rId34"/>
    <p:sldId id="601" r:id="rId35"/>
    <p:sldId id="602" r:id="rId36"/>
    <p:sldId id="603" r:id="rId37"/>
    <p:sldId id="604" r:id="rId38"/>
    <p:sldId id="606" r:id="rId39"/>
    <p:sldId id="608" r:id="rId40"/>
    <p:sldId id="609" r:id="rId41"/>
    <p:sldId id="836" r:id="rId42"/>
    <p:sldId id="837" r:id="rId43"/>
    <p:sldId id="838" r:id="rId44"/>
    <p:sldId id="839" r:id="rId45"/>
    <p:sldId id="840" r:id="rId46"/>
    <p:sldId id="841" r:id="rId47"/>
    <p:sldId id="842" r:id="rId48"/>
    <p:sldId id="844" r:id="rId49"/>
    <p:sldId id="843" r:id="rId50"/>
    <p:sldId id="846" r:id="rId51"/>
    <p:sldId id="847" r:id="rId52"/>
    <p:sldId id="848" r:id="rId53"/>
    <p:sldId id="849" r:id="rId54"/>
    <p:sldId id="850" r:id="rId55"/>
    <p:sldId id="708" r:id="rId56"/>
    <p:sldId id="482" r:id="rId57"/>
    <p:sldId id="503" r:id="rId58"/>
    <p:sldId id="504" r:id="rId59"/>
    <p:sldId id="508" r:id="rId60"/>
    <p:sldId id="509" r:id="rId61"/>
    <p:sldId id="510" r:id="rId62"/>
    <p:sldId id="505" r:id="rId63"/>
    <p:sldId id="506" r:id="rId64"/>
    <p:sldId id="732" r:id="rId65"/>
    <p:sldId id="733" r:id="rId66"/>
    <p:sldId id="734" r:id="rId67"/>
    <p:sldId id="735" r:id="rId68"/>
    <p:sldId id="736" r:id="rId69"/>
    <p:sldId id="737" r:id="rId70"/>
    <p:sldId id="738" r:id="rId71"/>
    <p:sldId id="739" r:id="rId72"/>
    <p:sldId id="740" r:id="rId73"/>
    <p:sldId id="741" r:id="rId74"/>
    <p:sldId id="851" r:id="rId75"/>
    <p:sldId id="852" r:id="rId76"/>
    <p:sldId id="853" r:id="rId77"/>
    <p:sldId id="855" r:id="rId78"/>
    <p:sldId id="854" r:id="rId79"/>
    <p:sldId id="857" r:id="rId80"/>
    <p:sldId id="856" r:id="rId81"/>
    <p:sldId id="858" r:id="rId82"/>
    <p:sldId id="859" r:id="rId83"/>
    <p:sldId id="862" r:id="rId84"/>
    <p:sldId id="860" r:id="rId85"/>
    <p:sldId id="863" r:id="rId86"/>
    <p:sldId id="864" r:id="rId87"/>
    <p:sldId id="865" r:id="rId88"/>
    <p:sldId id="861" r:id="rId89"/>
    <p:sldId id="867" r:id="rId90"/>
    <p:sldId id="868" r:id="rId91"/>
    <p:sldId id="870" r:id="rId92"/>
    <p:sldId id="869" r:id="rId93"/>
    <p:sldId id="871" r:id="rId94"/>
    <p:sldId id="742" r:id="rId95"/>
    <p:sldId id="872" r:id="rId96"/>
    <p:sldId id="873" r:id="rId97"/>
    <p:sldId id="874" r:id="rId98"/>
    <p:sldId id="875" r:id="rId99"/>
    <p:sldId id="876" r:id="rId100"/>
    <p:sldId id="877" r:id="rId101"/>
    <p:sldId id="886" r:id="rId102"/>
    <p:sldId id="878" r:id="rId103"/>
    <p:sldId id="879" r:id="rId104"/>
    <p:sldId id="880" r:id="rId105"/>
    <p:sldId id="887" r:id="rId106"/>
    <p:sldId id="881" r:id="rId107"/>
    <p:sldId id="882" r:id="rId108"/>
    <p:sldId id="792" r:id="rId109"/>
    <p:sldId id="491" r:id="rId110"/>
    <p:sldId id="495" r:id="rId111"/>
    <p:sldId id="685" r:id="rId112"/>
    <p:sldId id="683" r:id="rId113"/>
    <p:sldId id="684" r:id="rId114"/>
    <p:sldId id="515" r:id="rId115"/>
    <p:sldId id="516" r:id="rId1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50000" autoAdjust="0"/>
    <p:restoredTop sz="88253" autoAdjust="0"/>
  </p:normalViewPr>
  <p:slideViewPr>
    <p:cSldViewPr>
      <p:cViewPr varScale="1">
        <p:scale>
          <a:sx n="98" d="100"/>
          <a:sy n="98" d="100"/>
        </p:scale>
        <p:origin x="2936" y="1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22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AB85C-D165-47D7-AAC7-F85BD25FBC7A}" type="datetimeFigureOut">
              <a:rPr lang="en-US" smtClean="0"/>
              <a:t>1/17/19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A800C1-72A4-4F8A-8C40-450B19EE46D6}" type="slidenum">
              <a:rPr lang="en-US" smtClean="0"/>
              <a:t>‹#›</a:t>
            </a:fld>
            <a:endParaRPr lang="en-US"/>
          </a:p>
        </p:txBody>
      </p:sp>
    </p:spTree>
    <p:extLst>
      <p:ext uri="{BB962C8B-B14F-4D97-AF65-F5344CB8AC3E}">
        <p14:creationId xmlns:p14="http://schemas.microsoft.com/office/powerpoint/2010/main" val="1475631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18</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19</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20</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45</a:t>
            </a:fld>
            <a:endParaRPr lang="en-US"/>
          </a:p>
        </p:txBody>
      </p:sp>
    </p:spTree>
    <p:extLst>
      <p:ext uri="{BB962C8B-B14F-4D97-AF65-F5344CB8AC3E}">
        <p14:creationId xmlns:p14="http://schemas.microsoft.com/office/powerpoint/2010/main" val="3608546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46</a:t>
            </a:fld>
            <a:endParaRPr lang="en-US"/>
          </a:p>
        </p:txBody>
      </p:sp>
    </p:spTree>
    <p:extLst>
      <p:ext uri="{BB962C8B-B14F-4D97-AF65-F5344CB8AC3E}">
        <p14:creationId xmlns:p14="http://schemas.microsoft.com/office/powerpoint/2010/main" val="476054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48</a:t>
            </a:fld>
            <a:endParaRPr lang="en-US"/>
          </a:p>
        </p:txBody>
      </p:sp>
    </p:spTree>
    <p:extLst>
      <p:ext uri="{BB962C8B-B14F-4D97-AF65-F5344CB8AC3E}">
        <p14:creationId xmlns:p14="http://schemas.microsoft.com/office/powerpoint/2010/main" val="2829568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800C1-72A4-4F8A-8C40-450B19EE46D6}" type="slidenum">
              <a:rPr lang="en-US" smtClean="0"/>
              <a:t>56</a:t>
            </a:fld>
            <a:endParaRPr lang="en-US"/>
          </a:p>
        </p:txBody>
      </p:sp>
    </p:spTree>
    <p:extLst>
      <p:ext uri="{BB962C8B-B14F-4D97-AF65-F5344CB8AC3E}">
        <p14:creationId xmlns:p14="http://schemas.microsoft.com/office/powerpoint/2010/main" val="202904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90</a:t>
            </a:fld>
            <a:endParaRPr lang="en-US"/>
          </a:p>
        </p:txBody>
      </p:sp>
    </p:spTree>
    <p:extLst>
      <p:ext uri="{BB962C8B-B14F-4D97-AF65-F5344CB8AC3E}">
        <p14:creationId xmlns:p14="http://schemas.microsoft.com/office/powerpoint/2010/main" val="1314784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91</a:t>
            </a:fld>
            <a:endParaRPr lang="en-US"/>
          </a:p>
        </p:txBody>
      </p:sp>
    </p:spTree>
    <p:extLst>
      <p:ext uri="{BB962C8B-B14F-4D97-AF65-F5344CB8AC3E}">
        <p14:creationId xmlns:p14="http://schemas.microsoft.com/office/powerpoint/2010/main" val="1177881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103</a:t>
            </a:fld>
            <a:endParaRPr lang="en-US"/>
          </a:p>
        </p:txBody>
      </p:sp>
    </p:spTree>
    <p:extLst>
      <p:ext uri="{BB962C8B-B14F-4D97-AF65-F5344CB8AC3E}">
        <p14:creationId xmlns:p14="http://schemas.microsoft.com/office/powerpoint/2010/main" val="493728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3</a:t>
            </a:fld>
            <a:endParaRPr lang="zh-CN" altLang="en-US"/>
          </a:p>
        </p:txBody>
      </p:sp>
    </p:spTree>
    <p:extLst>
      <p:ext uri="{BB962C8B-B14F-4D97-AF65-F5344CB8AC3E}">
        <p14:creationId xmlns:p14="http://schemas.microsoft.com/office/powerpoint/2010/main" val="2400232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4</a:t>
            </a:fld>
            <a:endParaRPr lang="zh-CN" altLang="en-US"/>
          </a:p>
        </p:txBody>
      </p:sp>
    </p:spTree>
    <p:extLst>
      <p:ext uri="{BB962C8B-B14F-4D97-AF65-F5344CB8AC3E}">
        <p14:creationId xmlns:p14="http://schemas.microsoft.com/office/powerpoint/2010/main" val="2743694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5</a:t>
            </a:fld>
            <a:endParaRPr lang="zh-CN" altLang="en-US"/>
          </a:p>
        </p:txBody>
      </p:sp>
    </p:spTree>
    <p:extLst>
      <p:ext uri="{BB962C8B-B14F-4D97-AF65-F5344CB8AC3E}">
        <p14:creationId xmlns:p14="http://schemas.microsoft.com/office/powerpoint/2010/main" val="308741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10</a:t>
            </a:fld>
            <a:endParaRPr lang="zh-CN" altLang="en-US"/>
          </a:p>
        </p:txBody>
      </p:sp>
    </p:spTree>
    <p:extLst>
      <p:ext uri="{BB962C8B-B14F-4D97-AF65-F5344CB8AC3E}">
        <p14:creationId xmlns:p14="http://schemas.microsoft.com/office/powerpoint/2010/main" val="4132273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13</a:t>
            </a:fld>
            <a:endParaRPr lang="zh-CN" altLang="en-US"/>
          </a:p>
        </p:txBody>
      </p:sp>
    </p:spTree>
    <p:extLst>
      <p:ext uri="{BB962C8B-B14F-4D97-AF65-F5344CB8AC3E}">
        <p14:creationId xmlns:p14="http://schemas.microsoft.com/office/powerpoint/2010/main" val="2185084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15</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98A8A3-7174-4BCC-8A51-7D6396C83E7E}" type="datetimeFigureOut">
              <a:rPr lang="en-US" smtClean="0"/>
              <a:t>1/17/19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98A8A3-7174-4BCC-8A51-7D6396C83E7E}" type="datetimeFigureOut">
              <a:rPr lang="en-US" smtClean="0"/>
              <a:t>1/17/19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98A8A3-7174-4BCC-8A51-7D6396C83E7E}" type="datetimeFigureOut">
              <a:rPr lang="en-US" smtClean="0"/>
              <a:t>1/17/19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bg>
      <p:bgPr>
        <a:solidFill>
          <a:srgbClr val="73CBCF"/>
        </a:solidFill>
        <a:effectLst/>
      </p:bgPr>
    </p:bg>
    <p:spTree>
      <p:nvGrpSpPr>
        <p:cNvPr id="1" name=""/>
        <p:cNvGrpSpPr/>
        <p:nvPr/>
      </p:nvGrpSpPr>
      <p:grpSpPr>
        <a:xfrm>
          <a:off x="0" y="0"/>
          <a:ext cx="0" cy="0"/>
          <a:chOff x="0" y="0"/>
          <a:chExt cx="0" cy="0"/>
        </a:xfrm>
      </p:grpSpPr>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bs_05.png"/>
          <p:cNvPicPr>
            <a:picLocks noChangeAspect="1"/>
          </p:cNvPicPr>
          <p:nvPr userDrawn="1"/>
        </p:nvPicPr>
        <p:blipFill>
          <a:blip r:embed="rId2"/>
          <a:stretch>
            <a:fillRect/>
          </a:stretch>
        </p:blipFill>
        <p:spPr>
          <a:xfrm>
            <a:off x="5979697" y="1928802"/>
            <a:ext cx="3164335" cy="4735629"/>
          </a:xfrm>
          <a:prstGeom prst="rect">
            <a:avLst/>
          </a:prstGeom>
        </p:spPr>
      </p:pic>
      <p:pic>
        <p:nvPicPr>
          <p:cNvPr id="13" name="图片 12" descr="sb_06.png"/>
          <p:cNvPicPr>
            <a:picLocks noChangeAspect="1"/>
          </p:cNvPicPr>
          <p:nvPr userDrawn="1"/>
        </p:nvPicPr>
        <p:blipFill>
          <a:blip r:embed="rId3"/>
          <a:stretch>
            <a:fillRect/>
          </a:stretch>
        </p:blipFill>
        <p:spPr>
          <a:xfrm>
            <a:off x="5357818" y="5143512"/>
            <a:ext cx="1013080" cy="1329992"/>
          </a:xfrm>
          <a:prstGeom prst="rect">
            <a:avLst/>
          </a:prstGeom>
        </p:spPr>
      </p:pic>
      <p:sp>
        <p:nvSpPr>
          <p:cNvPr id="15" name="文本占位符 14"/>
          <p:cNvSpPr>
            <a:spLocks noGrp="1"/>
          </p:cNvSpPr>
          <p:nvPr>
            <p:ph type="body" sz="quarter" idx="10"/>
          </p:nvPr>
        </p:nvSpPr>
        <p:spPr>
          <a:xfrm>
            <a:off x="1071538" y="428604"/>
            <a:ext cx="4643437" cy="178593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0" name="矩形 19"/>
          <p:cNvSpPr/>
          <p:nvPr userDrawn="1"/>
        </p:nvSpPr>
        <p:spPr>
          <a:xfrm>
            <a:off x="0" y="0"/>
            <a:ext cx="9144000" cy="5929330"/>
          </a:xfrm>
          <a:prstGeom prst="rect">
            <a:avLst/>
          </a:prstGeom>
          <a:solidFill>
            <a:srgbClr val="73CBCF">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DF512866-3CB9-4A0D-A54D-82A1C76D83BE}.png"/>
          <p:cNvPicPr>
            <a:picLocks noChangeAspect="1"/>
          </p:cNvPicPr>
          <p:nvPr userDrawn="1"/>
        </p:nvPicPr>
        <p:blipFill>
          <a:blip r:embed="rId2"/>
          <a:stretch>
            <a:fillRect/>
          </a:stretch>
        </p:blipFill>
        <p:spPr>
          <a:xfrm>
            <a:off x="6313021" y="4429132"/>
            <a:ext cx="2831011" cy="2107294"/>
          </a:xfrm>
          <a:prstGeom prst="rect">
            <a:avLst/>
          </a:prstGeom>
          <a:effectLst>
            <a:outerShdw blurRad="50800" dist="38100" dir="2700000" algn="tl" rotWithShape="0">
              <a:prstClr val="black">
                <a:alpha val="40000"/>
              </a:prstClr>
            </a:outerShdw>
          </a:effectLst>
        </p:spPr>
      </p:pic>
      <p:sp>
        <p:nvSpPr>
          <p:cNvPr id="19" name="文本占位符 18"/>
          <p:cNvSpPr>
            <a:spLocks noGrp="1"/>
          </p:cNvSpPr>
          <p:nvPr>
            <p:ph type="body" sz="quarter" idx="11"/>
          </p:nvPr>
        </p:nvSpPr>
        <p:spPr>
          <a:xfrm>
            <a:off x="3500430" y="714356"/>
            <a:ext cx="4643444" cy="214314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22" name="图片占位符 21"/>
          <p:cNvSpPr>
            <a:spLocks noGrp="1"/>
          </p:cNvSpPr>
          <p:nvPr>
            <p:ph type="pic" sz="quarter" idx="12"/>
          </p:nvPr>
        </p:nvSpPr>
        <p:spPr>
          <a:xfrm>
            <a:off x="857224" y="714356"/>
            <a:ext cx="2500330" cy="2143125"/>
          </a:xfrm>
        </p:spPr>
        <p:txBody>
          <a:bodyPr/>
          <a:lstStyle/>
          <a:p>
            <a:r>
              <a:rPr lang="en-US" altLang="zh-CN"/>
              <a:t>Drag picture to placeholder or click icon to add</a:t>
            </a:r>
            <a:endParaRPr lang="zh-CN" altLang="en-US"/>
          </a:p>
        </p:txBody>
      </p:sp>
      <p:sp>
        <p:nvSpPr>
          <p:cNvPr id="23" name="图片占位符 21"/>
          <p:cNvSpPr>
            <a:spLocks noGrp="1"/>
          </p:cNvSpPr>
          <p:nvPr>
            <p:ph type="pic" sz="quarter" idx="13"/>
          </p:nvPr>
        </p:nvSpPr>
        <p:spPr>
          <a:xfrm>
            <a:off x="857224" y="3000372"/>
            <a:ext cx="2500330" cy="2143125"/>
          </a:xfrm>
        </p:spPr>
        <p:txBody>
          <a:bodyPr/>
          <a:lstStyle/>
          <a:p>
            <a:r>
              <a:rPr lang="en-US" altLang="zh-CN"/>
              <a:t>Drag picture to placeholder or click icon to add</a:t>
            </a:r>
            <a:endParaRPr lang="zh-CN" altLang="en-US"/>
          </a:p>
        </p:txBody>
      </p:sp>
      <p:sp>
        <p:nvSpPr>
          <p:cNvPr id="24" name="文本占位符 18"/>
          <p:cNvSpPr>
            <a:spLocks noGrp="1"/>
          </p:cNvSpPr>
          <p:nvPr>
            <p:ph type="body" sz="quarter" idx="14"/>
          </p:nvPr>
        </p:nvSpPr>
        <p:spPr>
          <a:xfrm>
            <a:off x="3500430" y="3000372"/>
            <a:ext cx="4643444" cy="214314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98A8A3-7174-4BCC-8A51-7D6396C83E7E}" type="datetimeFigureOut">
              <a:rPr lang="en-US" smtClean="0"/>
              <a:t>1/17/19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98A8A3-7174-4BCC-8A51-7D6396C83E7E}" type="datetimeFigureOut">
              <a:rPr lang="en-US" smtClean="0"/>
              <a:t>1/17/19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98A8A3-7174-4BCC-8A51-7D6396C83E7E}" type="datetimeFigureOut">
              <a:rPr lang="en-US" smtClean="0"/>
              <a:t>1/17/19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98A8A3-7174-4BCC-8A51-7D6396C83E7E}" type="datetimeFigureOut">
              <a:rPr lang="en-US" smtClean="0"/>
              <a:t>1/17/19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6EC8F7-B98D-4348-9664-B11A0C9F4996}"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98A8A3-7174-4BCC-8A51-7D6396C83E7E}" type="datetimeFigureOut">
              <a:rPr lang="en-US" smtClean="0"/>
              <a:t>1/17/19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8A8A3-7174-4BCC-8A51-7D6396C83E7E}" type="datetimeFigureOut">
              <a:rPr lang="en-US" smtClean="0"/>
              <a:t>1/17/19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98A8A3-7174-4BCC-8A51-7D6396C83E7E}" type="datetimeFigureOut">
              <a:rPr lang="en-US" smtClean="0"/>
              <a:t>1/17/19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C8F7-B98D-4348-9664-B11A0C9F4996}"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98A8A3-7174-4BCC-8A51-7D6396C83E7E}" type="datetimeFigureOut">
              <a:rPr lang="en-US" smtClean="0"/>
              <a:t>1/17/19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A98A8A3-7174-4BCC-8A51-7D6396C83E7E}" type="datetimeFigureOut">
              <a:rPr lang="en-US" smtClean="0"/>
              <a:t>1/17/19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26EC8F7-B98D-4348-9664-B11A0C9F499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hanahanonliteracy.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www.newacademicwordlist.org/about-authors/" TargetMode="External"/><Relationship Id="rId2" Type="http://schemas.openxmlformats.org/officeDocument/2006/relationships/hyperlink" Target="http://www.cal.org/create/conferences/2012/pdfs/handout-4-vaughn-reutebuch-cortez.pdf" TargetMode="External"/><Relationship Id="rId1" Type="http://schemas.openxmlformats.org/officeDocument/2006/relationships/slideLayout" Target="../slideLayouts/slideLayout2.xml"/><Relationship Id="rId4" Type="http://schemas.openxmlformats.org/officeDocument/2006/relationships/hyperlink" Target="https://www.academicwords.info/x.asp"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syracusecityschools.com/tfiles/folder712/Latin%20Root%20Acativities.pdf" TargetMode="External"/><Relationship Id="rId2" Type="http://schemas.openxmlformats.org/officeDocument/2006/relationships/hyperlink" Target="https://d3jc3ahdjad7x7.cloudfront.net/1Wfu6ZLa3Dx2jxFtkGxgyFP5iVqUQNJ2yWyEqNu6ljtNEkJ1.pdf" TargetMode="External"/><Relationship Id="rId1" Type="http://schemas.openxmlformats.org/officeDocument/2006/relationships/slideLayout" Target="../slideLayouts/slideLayout2.xml"/><Relationship Id="rId4" Type="http://schemas.openxmlformats.org/officeDocument/2006/relationships/hyperlink" Target="https://www.prepscholar.com/gre/blog/gre-root-word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1066800"/>
            <a:ext cx="7391400" cy="2514600"/>
          </a:xfrm>
        </p:spPr>
        <p:txBody>
          <a:bodyPr>
            <a:normAutofit/>
          </a:bodyPr>
          <a:lstStyle/>
          <a:p>
            <a:pPr marL="0" indent="0">
              <a:buNone/>
            </a:pPr>
            <a:r>
              <a:rPr lang="en-US" sz="5400" dirty="0">
                <a:solidFill>
                  <a:srgbClr val="000000"/>
                </a:solidFill>
              </a:rPr>
              <a:t>Disciplinary Literacy and Complex Text</a:t>
            </a:r>
          </a:p>
          <a:p>
            <a:endParaRPr lang="en-US" sz="4400" dirty="0">
              <a:solidFill>
                <a:schemeClr val="bg1"/>
              </a:solidFill>
            </a:endParaRPr>
          </a:p>
        </p:txBody>
      </p:sp>
      <p:sp>
        <p:nvSpPr>
          <p:cNvPr id="3" name="TextBox 2"/>
          <p:cNvSpPr txBox="1"/>
          <p:nvPr/>
        </p:nvSpPr>
        <p:spPr>
          <a:xfrm>
            <a:off x="1447800" y="3048000"/>
            <a:ext cx="4724400" cy="1569660"/>
          </a:xfrm>
          <a:prstGeom prst="rect">
            <a:avLst/>
          </a:prstGeom>
          <a:noFill/>
        </p:spPr>
        <p:txBody>
          <a:bodyPr wrap="square" rtlCol="0">
            <a:spAutoFit/>
          </a:bodyPr>
          <a:lstStyle/>
          <a:p>
            <a:r>
              <a:rPr lang="en-US" sz="2400" dirty="0">
                <a:solidFill>
                  <a:srgbClr val="000000"/>
                </a:solidFill>
              </a:rPr>
              <a:t>Timothy Shanahan</a:t>
            </a:r>
          </a:p>
          <a:p>
            <a:r>
              <a:rPr lang="en-US" sz="2400" dirty="0">
                <a:solidFill>
                  <a:srgbClr val="000000"/>
                </a:solidFill>
              </a:rPr>
              <a:t>University of Illinois at Chicago</a:t>
            </a:r>
          </a:p>
          <a:p>
            <a:r>
              <a:rPr lang="en-US" sz="2400" dirty="0">
                <a:hlinkClick r:id="rId2"/>
              </a:rPr>
              <a:t>www.shanahanonliteracy.com</a:t>
            </a:r>
            <a:endParaRPr lang="en-US" sz="2400" dirty="0"/>
          </a:p>
          <a:p>
            <a:endParaRPr lang="en-US" sz="2400" dirty="0"/>
          </a:p>
        </p:txBody>
      </p:sp>
    </p:spTree>
    <p:extLst>
      <p:ext uri="{BB962C8B-B14F-4D97-AF65-F5344CB8AC3E}">
        <p14:creationId xmlns:p14="http://schemas.microsoft.com/office/powerpoint/2010/main" val="3796102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sz="3600" dirty="0"/>
              <a:t>Standards try to capture this idea</a:t>
            </a:r>
            <a:endParaRPr lang="zh-CN" altLang="en-US" sz="3600" dirty="0"/>
          </a:p>
        </p:txBody>
      </p:sp>
      <p:sp>
        <p:nvSpPr>
          <p:cNvPr id="3" name="TextBox 2"/>
          <p:cNvSpPr txBox="1"/>
          <p:nvPr/>
        </p:nvSpPr>
        <p:spPr>
          <a:xfrm>
            <a:off x="381000" y="1600200"/>
            <a:ext cx="6279232" cy="3046988"/>
          </a:xfrm>
          <a:prstGeom prst="rect">
            <a:avLst/>
          </a:prstGeom>
          <a:noFill/>
        </p:spPr>
        <p:txBody>
          <a:bodyPr wrap="square" rtlCol="0">
            <a:spAutoFit/>
          </a:bodyPr>
          <a:lstStyle/>
          <a:p>
            <a:pPr marL="342900" indent="-342900">
              <a:buFont typeface="Arial"/>
              <a:buChar char="•"/>
            </a:pPr>
            <a:r>
              <a:rPr lang="en-US" sz="2400" dirty="0"/>
              <a:t>They specify readability levels for the texts that students are supposed to be able to read by the end of grades 2-12</a:t>
            </a:r>
          </a:p>
          <a:p>
            <a:pPr marL="342900" indent="-342900">
              <a:buFont typeface="Arial"/>
              <a:buChar char="•"/>
            </a:pPr>
            <a:r>
              <a:rPr lang="en-US" sz="2400" dirty="0"/>
              <a:t>They set readability levels higher for   these grades than has been usual in     the past</a:t>
            </a:r>
          </a:p>
          <a:p>
            <a:pPr marL="342900" indent="-342900">
              <a:buFont typeface="Arial"/>
              <a:buChar char="•"/>
            </a:pPr>
            <a:r>
              <a:rPr lang="en-US" sz="2400" dirty="0"/>
              <a:t>They discourage as much teaching       “out of level” as in the past</a:t>
            </a:r>
          </a:p>
        </p:txBody>
      </p:sp>
    </p:spTree>
    <p:extLst>
      <p:ext uri="{BB962C8B-B14F-4D97-AF65-F5344CB8AC3E}">
        <p14:creationId xmlns:p14="http://schemas.microsoft.com/office/powerpoint/2010/main" val="2933867283"/>
      </p:ext>
    </p:extLst>
  </p:cSld>
  <p:clrMapOvr>
    <a:masterClrMapping/>
  </p:clrMapOvr>
  <p:transition>
    <p:comb/>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a:bodyPr>
          <a:lstStyle/>
          <a:p>
            <a:pPr marL="0" indent="0">
              <a:buNone/>
            </a:pPr>
            <a:r>
              <a:rPr lang="en-US" sz="1900" dirty="0"/>
              <a:t>What is the purpose of this paragraph or what is it about?</a:t>
            </a:r>
          </a:p>
          <a:p>
            <a:pPr marL="0" indent="0">
              <a:buNone/>
            </a:pPr>
            <a:endParaRPr lang="en-US" sz="1900" dirty="0"/>
          </a:p>
          <a:p>
            <a:pPr marL="0" indent="0">
              <a:buNone/>
            </a:pPr>
            <a:r>
              <a:rPr lang="en-US" sz="1900" dirty="0"/>
              <a:t>For good reason. The automobile, so sleekly efficient on paper, was in practice a civic menace, belching out exhaust, kicking up storms of dust, becoming hopelessly mired in the most innocuous-looking puddles, and tying up horse traffic. Incensed local lawmakers responded with monuments to legislative creativity. The laws of at least one town required automobile drivers to stop, get out, and fire off Roman candles every time horse-drawn vehicles came into view. Massachusetts tried and, fortunately, failed to mandate that cars be equipped with bells that would ring with each revolution of the wheels. In some towns police were authorized to disable passing cars with ropes, chains, and wires. San Francisco didn’t escape the legislative wave. Bitter local officials pushed through an ordinance banning automobiles from all tourist areas, effectively exiling them from the city. </a:t>
            </a:r>
          </a:p>
          <a:p>
            <a:pPr marL="0" indent="0">
              <a:buNone/>
            </a:pPr>
            <a:endParaRPr lang="en-US" dirty="0">
              <a:solidFill>
                <a:schemeClr val="tx2"/>
              </a:solidFill>
            </a:endParaRPr>
          </a:p>
        </p:txBody>
      </p:sp>
    </p:spTree>
    <p:extLst>
      <p:ext uri="{BB962C8B-B14F-4D97-AF65-F5344CB8AC3E}">
        <p14:creationId xmlns:p14="http://schemas.microsoft.com/office/powerpoint/2010/main" val="9277668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lnSpcReduction="10000"/>
          </a:bodyPr>
          <a:lstStyle/>
          <a:p>
            <a:pPr marL="0" indent="0">
              <a:buNone/>
            </a:pPr>
            <a:r>
              <a:rPr lang="en-US" sz="1900" dirty="0"/>
              <a:t>What is the purpose of this paragraph or what is it about?</a:t>
            </a:r>
          </a:p>
          <a:p>
            <a:pPr marL="0" indent="0">
              <a:buNone/>
            </a:pPr>
            <a:endParaRPr lang="en-US" sz="1900" dirty="0"/>
          </a:p>
          <a:p>
            <a:pPr marL="0" indent="0">
              <a:buNone/>
            </a:pPr>
            <a:r>
              <a:rPr lang="en-US" sz="1900" dirty="0"/>
              <a:t>For good reason. The automobile, so sleekly efficient on paper, was in practice a civic menace, belching out exhaust, kicking up storms of dust, becoming hopelessly mired in the most innocuous-looking puddles, and tying up horse traffic. Incensed local lawmakers responded with monuments to legislative creativity. The laws of at least one town required automobile drivers to stop, get out, and fire off Roman candles every time horse-drawn vehicles came into view. Massachusetts tried and, fortunately, failed to mandate that cars be equipped with bells that would ring with each revolution of the wheels. In some towns police were authorized to disable passing cars with ropes, chains, and wires. San Francisco didn’t escape the legislative wave. Bitter local officials pushed through an ordinance banning automobiles from all tourist areas, effectively exiling them from the city. </a:t>
            </a:r>
          </a:p>
          <a:p>
            <a:pPr marL="0" indent="0">
              <a:buNone/>
            </a:pPr>
            <a:endParaRPr lang="en-US" sz="2000" dirty="0">
              <a:solidFill>
                <a:schemeClr val="tx2"/>
              </a:solidFill>
              <a:latin typeface="Bradley Hand" pitchFamily="2" charset="77"/>
            </a:endParaRPr>
          </a:p>
          <a:p>
            <a:pPr marL="0" indent="0">
              <a:buNone/>
            </a:pPr>
            <a:r>
              <a:rPr lang="en-US" sz="2000" dirty="0">
                <a:solidFill>
                  <a:schemeClr val="tx2"/>
                </a:solidFill>
                <a:latin typeface="Bradley Hand" pitchFamily="2" charset="77"/>
              </a:rPr>
              <a:t>Laws across the country were passed against horseless carriages.</a:t>
            </a:r>
          </a:p>
          <a:p>
            <a:pPr marL="0" indent="0">
              <a:buNone/>
            </a:pPr>
            <a:endParaRPr lang="en-US" dirty="0">
              <a:solidFill>
                <a:schemeClr val="tx2"/>
              </a:solidFill>
            </a:endParaRPr>
          </a:p>
        </p:txBody>
      </p:sp>
    </p:spTree>
    <p:extLst>
      <p:ext uri="{BB962C8B-B14F-4D97-AF65-F5344CB8AC3E}">
        <p14:creationId xmlns:p14="http://schemas.microsoft.com/office/powerpoint/2010/main" val="69213133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a:bodyPr>
          <a:lstStyle/>
          <a:p>
            <a:pPr marL="0" indent="0">
              <a:buNone/>
            </a:pPr>
            <a:r>
              <a:rPr lang="en-US" sz="1900" dirty="0"/>
              <a:t>What is the purpose of this paragraph or what is it about?</a:t>
            </a:r>
          </a:p>
          <a:p>
            <a:pPr marL="0" indent="0">
              <a:buNone/>
            </a:pPr>
            <a:endParaRPr lang="en-US" sz="1900" dirty="0"/>
          </a:p>
          <a:p>
            <a:pPr marL="0" indent="0">
              <a:buNone/>
            </a:pPr>
            <a:r>
              <a:rPr lang="en-US" sz="2000" dirty="0"/>
              <a:t>Nor were these the only obstacles. The asking price for the cheapest automobile amounted to twice the $500 annual salary of the average citizen—some cost three times that much—and all that bought you was four wheels, a body, and an engine. “Accessories” like bumpers, carburetors, and headlights had to be purchased separately. Navigation was a nightmare. The first of San Francisco’s road signs were only just being erected, hammered up by an enterprising insurance underwriter who hoped to win clients by posting directions into the countryside, where drivers retreated for automobile “picnic parties” held out of the view of angry townsfolk.</a:t>
            </a:r>
          </a:p>
          <a:p>
            <a:pPr marL="0" indent="0">
              <a:buNone/>
            </a:pPr>
            <a:endParaRPr lang="en-US" dirty="0">
              <a:solidFill>
                <a:schemeClr val="tx2"/>
              </a:solidFill>
            </a:endParaRPr>
          </a:p>
        </p:txBody>
      </p:sp>
    </p:spTree>
    <p:extLst>
      <p:ext uri="{BB962C8B-B14F-4D97-AF65-F5344CB8AC3E}">
        <p14:creationId xmlns:p14="http://schemas.microsoft.com/office/powerpoint/2010/main" val="179386579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a:bodyPr>
          <a:lstStyle/>
          <a:p>
            <a:pPr marL="0" indent="0">
              <a:buNone/>
            </a:pPr>
            <a:r>
              <a:rPr lang="en-US" sz="1900" dirty="0"/>
              <a:t>What is the purpose of this paragraph or what is it about?</a:t>
            </a:r>
          </a:p>
          <a:p>
            <a:pPr marL="0" indent="0">
              <a:buNone/>
            </a:pPr>
            <a:endParaRPr lang="en-US" sz="1900" dirty="0"/>
          </a:p>
          <a:p>
            <a:pPr marL="0" indent="0">
              <a:buNone/>
            </a:pPr>
            <a:r>
              <a:rPr lang="en-US" sz="2000" dirty="0"/>
              <a:t>Nor were these the only obstacles. The asking price for the cheapest automobile amounted to twice the $500 annual salary of the average citizen—some cost three times that much—and all that bought you was four wheels, a body, and an engine. “Accessories” like bumpers, carburetors, and headlights had to be purchased separately. Navigation was a nightmare. The first of San Francisco’s road signs were only just being erected, hammered up by an enterprising insurance underwriter who hoped to win clients by posting directions into the countryside, where drivers retreated for automobile “picnic parties” held out of the view of angry townsfolk.</a:t>
            </a:r>
          </a:p>
          <a:p>
            <a:pPr marL="0" indent="0">
              <a:buNone/>
            </a:pPr>
            <a:endParaRPr lang="en-US" sz="2000" dirty="0"/>
          </a:p>
          <a:p>
            <a:pPr marL="0" indent="0">
              <a:buNone/>
            </a:pPr>
            <a:r>
              <a:rPr lang="en-US" sz="2000" dirty="0">
                <a:solidFill>
                  <a:srgbClr val="FF0000"/>
                </a:solidFill>
                <a:latin typeface="Bradley Hand" pitchFamily="2" charset="77"/>
              </a:rPr>
              <a:t>Horseless carriages were expensive.</a:t>
            </a:r>
          </a:p>
          <a:p>
            <a:pPr marL="0" indent="0">
              <a:buNone/>
            </a:pPr>
            <a:endParaRPr lang="en-US" dirty="0">
              <a:solidFill>
                <a:schemeClr val="tx2"/>
              </a:solidFill>
            </a:endParaRPr>
          </a:p>
        </p:txBody>
      </p:sp>
    </p:spTree>
    <p:extLst>
      <p:ext uri="{BB962C8B-B14F-4D97-AF65-F5344CB8AC3E}">
        <p14:creationId xmlns:p14="http://schemas.microsoft.com/office/powerpoint/2010/main" val="13738217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a:bodyPr>
          <a:lstStyle/>
          <a:p>
            <a:pPr marL="0" indent="0">
              <a:buNone/>
            </a:pPr>
            <a:r>
              <a:rPr lang="en-US" sz="1900" dirty="0"/>
              <a:t>What is the purpose of this paragraph or what is it about?</a:t>
            </a:r>
          </a:p>
          <a:p>
            <a:pPr marL="0" indent="0">
              <a:buNone/>
            </a:pPr>
            <a:endParaRPr lang="en-US" sz="1900" dirty="0"/>
          </a:p>
          <a:p>
            <a:pPr marL="0" indent="0">
              <a:buNone/>
            </a:pPr>
            <a:r>
              <a:rPr lang="en-US" dirty="0"/>
              <a:t>The first automobiles imported to San Francisco had so little power that they rarely made it up the hills. The grade of Nineteenth Avenue was so daunting for the engines of the day that watching automobiles straining for the top to become a local pastime.</a:t>
            </a:r>
          </a:p>
          <a:p>
            <a:pPr marL="0" indent="0">
              <a:buNone/>
            </a:pPr>
            <a:endParaRPr lang="en-US" sz="2000" dirty="0"/>
          </a:p>
          <a:p>
            <a:pPr marL="0" indent="0">
              <a:buNone/>
            </a:pPr>
            <a:endParaRPr lang="en-US" dirty="0">
              <a:solidFill>
                <a:schemeClr val="tx2"/>
              </a:solidFill>
            </a:endParaRPr>
          </a:p>
        </p:txBody>
      </p:sp>
    </p:spTree>
    <p:extLst>
      <p:ext uri="{BB962C8B-B14F-4D97-AF65-F5344CB8AC3E}">
        <p14:creationId xmlns:p14="http://schemas.microsoft.com/office/powerpoint/2010/main" val="18447266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a:bodyPr>
          <a:lstStyle/>
          <a:p>
            <a:pPr marL="0" indent="0">
              <a:buNone/>
            </a:pPr>
            <a:r>
              <a:rPr lang="en-US" sz="1900" dirty="0"/>
              <a:t>What is the purpose of this paragraph or what is it about?</a:t>
            </a:r>
          </a:p>
          <a:p>
            <a:pPr marL="0" indent="0">
              <a:buNone/>
            </a:pPr>
            <a:endParaRPr lang="en-US" sz="1900" dirty="0"/>
          </a:p>
          <a:p>
            <a:pPr marL="0" indent="0">
              <a:buNone/>
            </a:pPr>
            <a:r>
              <a:rPr lang="en-US" dirty="0"/>
              <a:t>The first automobiles imported to San Francisco had so little power that they rarely made it up the hills. The grade of Nineteenth Avenue was so daunting for the engines of the day that watching automobiles straining for the top to become a local pastime.</a:t>
            </a:r>
          </a:p>
          <a:p>
            <a:pPr marL="0" indent="0">
              <a:buNone/>
            </a:pPr>
            <a:endParaRPr lang="en-US" sz="2000" dirty="0"/>
          </a:p>
          <a:p>
            <a:pPr marL="0" indent="0">
              <a:buNone/>
            </a:pPr>
            <a:r>
              <a:rPr lang="en-US" sz="2000" dirty="0">
                <a:solidFill>
                  <a:srgbClr val="FF0000"/>
                </a:solidFill>
                <a:latin typeface="Bradley Hand" pitchFamily="2" charset="77"/>
              </a:rPr>
              <a:t>Horseless carriages were not powerful enough to climb San Francisco’s hills.</a:t>
            </a:r>
          </a:p>
          <a:p>
            <a:pPr marL="0" indent="0">
              <a:buNone/>
            </a:pPr>
            <a:endParaRPr lang="en-US" dirty="0">
              <a:solidFill>
                <a:schemeClr val="tx2"/>
              </a:solidFill>
            </a:endParaRPr>
          </a:p>
        </p:txBody>
      </p:sp>
    </p:spTree>
    <p:extLst>
      <p:ext uri="{BB962C8B-B14F-4D97-AF65-F5344CB8AC3E}">
        <p14:creationId xmlns:p14="http://schemas.microsoft.com/office/powerpoint/2010/main" val="4241369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a:bodyPr>
          <a:lstStyle/>
          <a:p>
            <a:r>
              <a:rPr lang="en-US" sz="2000" dirty="0">
                <a:latin typeface="+mj-lt"/>
                <a:cs typeface="Phosphate Solid" panose="02000506050000020004" pitchFamily="2" charset="77"/>
              </a:rPr>
              <a:t>Read through the paragraph summaries</a:t>
            </a:r>
          </a:p>
          <a:p>
            <a:pPr marL="0" indent="0">
              <a:buNone/>
            </a:pPr>
            <a:endParaRPr lang="en-US" sz="2000" dirty="0">
              <a:solidFill>
                <a:srgbClr val="FF0000"/>
              </a:solidFill>
              <a:latin typeface="Bradley Hand" pitchFamily="2" charset="77"/>
              <a:cs typeface="Phosphate Solid" panose="02000506050000020004" pitchFamily="2" charset="77"/>
            </a:endParaRPr>
          </a:p>
          <a:p>
            <a:pPr marL="0" indent="0">
              <a:buNone/>
            </a:pPr>
            <a:r>
              <a:rPr lang="en-US" sz="2000" dirty="0">
                <a:solidFill>
                  <a:srgbClr val="FF0000"/>
                </a:solidFill>
                <a:latin typeface="Bradley Hand" pitchFamily="2" charset="77"/>
                <a:cs typeface="Phosphate Solid" panose="02000506050000020004" pitchFamily="2" charset="77"/>
              </a:rPr>
              <a:t>The “horseless carriage” was unpopular in San Francisco.</a:t>
            </a:r>
          </a:p>
          <a:p>
            <a:pPr marL="0" indent="0">
              <a:buNone/>
            </a:pPr>
            <a:r>
              <a:rPr lang="en-US" sz="2000" dirty="0">
                <a:solidFill>
                  <a:srgbClr val="FF0000"/>
                </a:solidFill>
                <a:latin typeface="Bradley Hand" pitchFamily="2" charset="77"/>
              </a:rPr>
              <a:t>Laws across the country were passed against horseless carriages.</a:t>
            </a:r>
            <a:endParaRPr lang="en-US" sz="2000" dirty="0">
              <a:solidFill>
                <a:srgbClr val="FF0000"/>
              </a:solidFill>
              <a:latin typeface="Bradley Hand" pitchFamily="2" charset="77"/>
              <a:cs typeface="Phosphate Solid" panose="02000506050000020004" pitchFamily="2" charset="77"/>
            </a:endParaRPr>
          </a:p>
          <a:p>
            <a:pPr marL="0" indent="0">
              <a:buNone/>
            </a:pPr>
            <a:r>
              <a:rPr lang="en-US" sz="2000" dirty="0">
                <a:solidFill>
                  <a:srgbClr val="FF0000"/>
                </a:solidFill>
                <a:latin typeface="Bradley Hand" pitchFamily="2" charset="77"/>
              </a:rPr>
              <a:t>Horseless carriages were expensive.</a:t>
            </a:r>
            <a:endParaRPr lang="en-US" sz="2000" dirty="0"/>
          </a:p>
          <a:p>
            <a:pPr marL="0" indent="0">
              <a:buNone/>
            </a:pPr>
            <a:r>
              <a:rPr lang="en-US" sz="2000" dirty="0">
                <a:solidFill>
                  <a:srgbClr val="FF0000"/>
                </a:solidFill>
                <a:latin typeface="Bradley Hand" pitchFamily="2" charset="77"/>
              </a:rPr>
              <a:t>Horseless carriages were not powerful enough to climb San Francisco’s hills.</a:t>
            </a:r>
          </a:p>
          <a:p>
            <a:pPr marL="0" indent="0">
              <a:buNone/>
            </a:pPr>
            <a:endParaRPr lang="en-US" dirty="0">
              <a:solidFill>
                <a:schemeClr val="tx2"/>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235713042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a:bodyPr>
          <a:lstStyle/>
          <a:p>
            <a:r>
              <a:rPr lang="en-US" sz="2000" dirty="0">
                <a:latin typeface="+mj-lt"/>
                <a:cs typeface="Phosphate Solid" panose="02000506050000020004" pitchFamily="2" charset="77"/>
              </a:rPr>
              <a:t>What is the text about?</a:t>
            </a:r>
          </a:p>
          <a:p>
            <a:pPr marL="0" indent="0">
              <a:buNone/>
            </a:pPr>
            <a:endParaRPr lang="en-US" sz="2000" dirty="0">
              <a:solidFill>
                <a:srgbClr val="FF0000"/>
              </a:solidFill>
              <a:latin typeface="Bradley Hand" pitchFamily="2" charset="77"/>
              <a:cs typeface="Phosphate Solid" panose="02000506050000020004" pitchFamily="2" charset="77"/>
            </a:endParaRPr>
          </a:p>
          <a:p>
            <a:pPr marL="0" indent="0">
              <a:buNone/>
            </a:pPr>
            <a:r>
              <a:rPr lang="en-US" sz="2000" dirty="0">
                <a:solidFill>
                  <a:srgbClr val="FF0000"/>
                </a:solidFill>
                <a:latin typeface="Bradley Hand" pitchFamily="2" charset="77"/>
                <a:cs typeface="Phosphate Solid" panose="02000506050000020004" pitchFamily="2" charset="77"/>
              </a:rPr>
              <a:t>The “horseless carriage” was unpopular in San Francisco.</a:t>
            </a:r>
          </a:p>
          <a:p>
            <a:pPr marL="0" indent="0">
              <a:buNone/>
            </a:pPr>
            <a:r>
              <a:rPr lang="en-US" sz="2000" dirty="0">
                <a:solidFill>
                  <a:srgbClr val="FF0000"/>
                </a:solidFill>
                <a:latin typeface="Bradley Hand" pitchFamily="2" charset="77"/>
              </a:rPr>
              <a:t>Laws across the country were passed against horseless carriages.</a:t>
            </a:r>
            <a:endParaRPr lang="en-US" sz="2000" dirty="0">
              <a:solidFill>
                <a:srgbClr val="FF0000"/>
              </a:solidFill>
              <a:latin typeface="Bradley Hand" pitchFamily="2" charset="77"/>
              <a:cs typeface="Phosphate Solid" panose="02000506050000020004" pitchFamily="2" charset="77"/>
            </a:endParaRPr>
          </a:p>
          <a:p>
            <a:pPr marL="0" indent="0">
              <a:buNone/>
            </a:pPr>
            <a:r>
              <a:rPr lang="en-US" sz="2000" dirty="0">
                <a:solidFill>
                  <a:srgbClr val="FF0000"/>
                </a:solidFill>
                <a:latin typeface="Bradley Hand" pitchFamily="2" charset="77"/>
              </a:rPr>
              <a:t>Horseless carriages were expensive.</a:t>
            </a:r>
            <a:endParaRPr lang="en-US" sz="2000" dirty="0"/>
          </a:p>
          <a:p>
            <a:pPr marL="0" indent="0">
              <a:buNone/>
            </a:pPr>
            <a:r>
              <a:rPr lang="en-US" sz="2000" dirty="0">
                <a:solidFill>
                  <a:srgbClr val="FF0000"/>
                </a:solidFill>
                <a:latin typeface="Bradley Hand" pitchFamily="2" charset="77"/>
              </a:rPr>
              <a:t>Horseless carriages were not powerful enough to climb San Francisco’s hills.</a:t>
            </a:r>
          </a:p>
          <a:p>
            <a:pPr marL="0" indent="0">
              <a:buNone/>
            </a:pPr>
            <a:endParaRPr lang="en-US" dirty="0">
              <a:solidFill>
                <a:schemeClr val="tx2"/>
              </a:solidFill>
            </a:endParaRPr>
          </a:p>
          <a:p>
            <a:r>
              <a:rPr lang="en-US" sz="2000" dirty="0">
                <a:solidFill>
                  <a:srgbClr val="FF0000"/>
                </a:solidFill>
              </a:rPr>
              <a:t>This is an explanation or an argument of why cars were not immediately popular in San Francisco—it gives three reasons (paragraphs 2-4).</a:t>
            </a:r>
          </a:p>
          <a:p>
            <a:r>
              <a:rPr lang="en-US" sz="2000" dirty="0">
                <a:solidFill>
                  <a:srgbClr val="FF0000"/>
                </a:solidFill>
              </a:rPr>
              <a:t>But I don’t think I summarized the second paragraph correctly.</a:t>
            </a:r>
          </a:p>
          <a:p>
            <a:pPr marL="0" indent="0">
              <a:buNone/>
            </a:pPr>
            <a:endParaRPr lang="en-US" dirty="0">
              <a:solidFill>
                <a:schemeClr val="tx2"/>
              </a:solidFill>
            </a:endParaRPr>
          </a:p>
        </p:txBody>
      </p:sp>
    </p:spTree>
    <p:extLst>
      <p:ext uri="{BB962C8B-B14F-4D97-AF65-F5344CB8AC3E}">
        <p14:creationId xmlns:p14="http://schemas.microsoft.com/office/powerpoint/2010/main" val="46229452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pPr marL="0" indent="0">
              <a:buNone/>
            </a:pPr>
            <a:r>
              <a:rPr lang="en-US" sz="2800" b="0" dirty="0">
                <a:latin typeface="Calibri" pitchFamily="34" charset="0"/>
                <a:cs typeface="Calibri" pitchFamily="34" charset="0"/>
              </a:rPr>
              <a:t>Shanahan, T., Fisher, D., &amp; Frey, N. (2012), March.  The challenge of challenging text.</a:t>
            </a:r>
            <a:r>
              <a:rPr lang="en-US" sz="2800" b="0" i="1" dirty="0">
                <a:latin typeface="Calibri" pitchFamily="34" charset="0"/>
                <a:cs typeface="Calibri" pitchFamily="34" charset="0"/>
              </a:rPr>
              <a:t> Educational Leadership.</a:t>
            </a:r>
          </a:p>
          <a:p>
            <a:pPr marL="0" indent="0">
              <a:buNone/>
            </a:pPr>
            <a:endParaRPr lang="en-US" sz="2800" i="1" dirty="0">
              <a:latin typeface="Calibri" pitchFamily="34" charset="0"/>
              <a:cs typeface="Calibri" pitchFamily="34" charset="0"/>
            </a:endParaRPr>
          </a:p>
          <a:p>
            <a:pPr marL="0" indent="0">
              <a:buNone/>
            </a:pPr>
            <a:r>
              <a:rPr lang="en-US" sz="2800" b="0" dirty="0">
                <a:latin typeface="Calibri" pitchFamily="34" charset="0"/>
                <a:cs typeface="Calibri" pitchFamily="34" charset="0"/>
              </a:rPr>
              <a:t>Shanahan, T. (2013). Letting text take center stage. </a:t>
            </a:r>
            <a:r>
              <a:rPr lang="en-US" sz="2800" b="0" i="1" dirty="0">
                <a:latin typeface="Calibri" pitchFamily="34" charset="0"/>
                <a:cs typeface="Calibri" pitchFamily="34" charset="0"/>
              </a:rPr>
              <a:t>American Educator.</a:t>
            </a:r>
            <a:endParaRPr lang="en-US" sz="2800" b="0" dirty="0">
              <a:latin typeface="Calibri" pitchFamily="34" charset="0"/>
              <a:cs typeface="Calibri" pitchFamily="34" charset="0"/>
            </a:endParaRPr>
          </a:p>
          <a:p>
            <a:endParaRPr lang="en-US" dirty="0"/>
          </a:p>
        </p:txBody>
      </p:sp>
    </p:spTree>
    <p:extLst>
      <p:ext uri="{BB962C8B-B14F-4D97-AF65-F5344CB8AC3E}">
        <p14:creationId xmlns:p14="http://schemas.microsoft.com/office/powerpoint/2010/main" val="142498489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868362"/>
          </a:xfrm>
        </p:spPr>
        <p:txBody>
          <a:bodyPr>
            <a:normAutofit/>
          </a:bodyPr>
          <a:lstStyle/>
          <a:p>
            <a:r>
              <a:rPr lang="en-US" dirty="0"/>
              <a:t>    Build Text Reading Fluency</a:t>
            </a:r>
          </a:p>
        </p:txBody>
      </p:sp>
      <p:sp>
        <p:nvSpPr>
          <p:cNvPr id="3" name="Content Placeholder 2"/>
          <p:cNvSpPr>
            <a:spLocks noGrp="1"/>
          </p:cNvSpPr>
          <p:nvPr>
            <p:ph idx="1"/>
          </p:nvPr>
        </p:nvSpPr>
        <p:spPr/>
        <p:txBody>
          <a:bodyPr>
            <a:normAutofit/>
          </a:bodyPr>
          <a:lstStyle/>
          <a:p>
            <a:r>
              <a:rPr lang="en-US" sz="2200" b="0" dirty="0"/>
              <a:t>Texts can be hard because they demand more advanced reading skills than the students have</a:t>
            </a:r>
          </a:p>
          <a:p>
            <a:r>
              <a:rPr lang="en-US" sz="2200" b="0" dirty="0"/>
              <a:t>Students need practice reading (orally) with accuracy, appropriate speed, and prosody</a:t>
            </a:r>
          </a:p>
          <a:p>
            <a:r>
              <a:rPr lang="en-US" sz="2200" b="0" dirty="0"/>
              <a:t>Not round-robin reading (use these instead: repeated reading, echo reading, paired reading, reading while listening, etc.) </a:t>
            </a:r>
          </a:p>
          <a:p>
            <a:r>
              <a:rPr lang="en-US" sz="2200" b="0" dirty="0"/>
              <a:t>Putting fluency first might make sense</a:t>
            </a:r>
          </a:p>
          <a:p>
            <a:r>
              <a:rPr lang="en-US" sz="2200" b="0" dirty="0"/>
              <a:t>Parsing texts can be helpful</a:t>
            </a:r>
          </a:p>
          <a:p>
            <a:pPr marL="457200" lvl="1" indent="0">
              <a:buNone/>
            </a:pPr>
            <a:endParaRPr lang="en-US" dirty="0"/>
          </a:p>
        </p:txBody>
      </p:sp>
    </p:spTree>
    <p:extLst>
      <p:ext uri="{BB962C8B-B14F-4D97-AF65-F5344CB8AC3E}">
        <p14:creationId xmlns:p14="http://schemas.microsoft.com/office/powerpoint/2010/main" val="568824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Standards assign higher difficulty levels in grades 2-12</a:t>
            </a:r>
          </a:p>
        </p:txBody>
      </p:sp>
      <p:sp>
        <p:nvSpPr>
          <p:cNvPr id="3" name="Content Placeholder 2"/>
          <p:cNvSpPr>
            <a:spLocks noGrp="1"/>
          </p:cNvSpPr>
          <p:nvPr>
            <p:ph idx="1"/>
          </p:nvPr>
        </p:nvSpPr>
        <p:spPr>
          <a:xfrm>
            <a:off x="457200" y="1752600"/>
            <a:ext cx="8229600" cy="4724400"/>
          </a:xfrm>
        </p:spPr>
        <p:txBody>
          <a:bodyPr>
            <a:normAutofit/>
          </a:bodyPr>
          <a:lstStyle/>
          <a:p>
            <a:pPr>
              <a:buFont typeface="Arial" pitchFamily="34" charset="0"/>
              <a:buChar char="•"/>
            </a:pPr>
            <a:r>
              <a:rPr lang="en-US" sz="2200" dirty="0"/>
              <a:t>ATOS, Degrees of Reading Power, Flesch-Kincaid, Lexiles, Reading Maturity, Source Rater</a:t>
            </a:r>
          </a:p>
          <a:p>
            <a:pPr>
              <a:buFont typeface="Arial" pitchFamily="34" charset="0"/>
              <a:buChar char="•"/>
            </a:pPr>
            <a:r>
              <a:rPr lang="en-US" sz="2200" b="0" dirty="0"/>
              <a:t>Set higher than in the past” (75-89% comprehension to ???)</a:t>
            </a:r>
            <a:endParaRPr lang="en-US" sz="2200" dirty="0"/>
          </a:p>
          <a:p>
            <a:pPr>
              <a:buFont typeface="Arial" pitchFamily="34" charset="0"/>
              <a:buChar char="•"/>
            </a:pPr>
            <a:endParaRPr lang="en-US" sz="2200" b="0" dirty="0"/>
          </a:p>
          <a:p>
            <a:endParaRPr lang="en-US" sz="2000" dirty="0">
              <a:latin typeface="Times"/>
              <a:ea typeface="ＭＳ 明朝"/>
            </a:endParaRPr>
          </a:p>
          <a:p>
            <a:endParaRPr lang="en-US" sz="2000" dirty="0">
              <a:latin typeface="Times"/>
              <a:ea typeface="ＭＳ 明朝"/>
            </a:endParaRPr>
          </a:p>
          <a:p>
            <a:endParaRPr lang="en-US" sz="3600" dirty="0">
              <a:latin typeface="Times New Roman"/>
              <a:ea typeface="ＭＳ 明朝"/>
            </a:endParaRPr>
          </a:p>
          <a:p>
            <a:pPr>
              <a:buFont typeface="Arial" pitchFamily="34" charset="0"/>
              <a:buChar char="•"/>
            </a:pPr>
            <a:endParaRPr lang="en-US" sz="2200" b="0" dirty="0"/>
          </a:p>
          <a:p>
            <a:pPr marL="0" indent="0"/>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942702487"/>
              </p:ext>
            </p:extLst>
          </p:nvPr>
        </p:nvGraphicFramePr>
        <p:xfrm>
          <a:off x="1447800" y="3276600"/>
          <a:ext cx="6096000" cy="3048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518160">
                <a:tc>
                  <a:txBody>
                    <a:bodyPr/>
                    <a:lstStyle/>
                    <a:p>
                      <a:pPr algn="ctr"/>
                      <a:r>
                        <a:rPr lang="en-US" dirty="0"/>
                        <a:t>Grades</a:t>
                      </a:r>
                    </a:p>
                  </a:txBody>
                  <a:tcPr/>
                </a:tc>
                <a:tc>
                  <a:txBody>
                    <a:bodyPr/>
                    <a:lstStyle/>
                    <a:p>
                      <a:pPr algn="ctr"/>
                      <a:r>
                        <a:rPr lang="en-US" dirty="0" err="1"/>
                        <a:t>Lexile</a:t>
                      </a:r>
                      <a:r>
                        <a:rPr lang="en-US" dirty="0"/>
                        <a:t> Bands</a:t>
                      </a:r>
                    </a:p>
                  </a:txBody>
                  <a:tcPr/>
                </a:tc>
                <a:tc>
                  <a:txBody>
                    <a:bodyPr/>
                    <a:lstStyle/>
                    <a:p>
                      <a:pPr algn="ctr"/>
                      <a:r>
                        <a:rPr lang="en-US" dirty="0"/>
                        <a:t>CCSS</a:t>
                      </a:r>
                      <a:r>
                        <a:rPr lang="en-US" baseline="0" dirty="0"/>
                        <a:t> Bands</a:t>
                      </a:r>
                      <a:endParaRPr lang="en-US" dirty="0"/>
                    </a:p>
                  </a:txBody>
                  <a:tcPr/>
                </a:tc>
                <a:extLst>
                  <a:ext uri="{0D108BD9-81ED-4DB2-BD59-A6C34878D82A}">
                    <a16:rowId xmlns:a16="http://schemas.microsoft.com/office/drawing/2014/main" val="10000"/>
                  </a:ext>
                </a:extLst>
              </a:tr>
              <a:tr h="370840">
                <a:tc>
                  <a:txBody>
                    <a:bodyPr/>
                    <a:lstStyle/>
                    <a:p>
                      <a:pPr algn="ctr"/>
                      <a:r>
                        <a:rPr lang="en-US" dirty="0"/>
                        <a:t>K-1</a:t>
                      </a:r>
                    </a:p>
                  </a:txBody>
                  <a:tcPr/>
                </a:tc>
                <a:tc>
                  <a:txBody>
                    <a:bodyPr/>
                    <a:lstStyle/>
                    <a:p>
                      <a:pPr algn="ctr"/>
                      <a:r>
                        <a:rPr lang="en-US" dirty="0"/>
                        <a:t>N/A</a:t>
                      </a:r>
                    </a:p>
                  </a:txBody>
                  <a:tcPr/>
                </a:tc>
                <a:tc>
                  <a:txBody>
                    <a:bodyPr/>
                    <a:lstStyle/>
                    <a:p>
                      <a:pPr algn="ctr"/>
                      <a:r>
                        <a:rPr lang="en-US" dirty="0"/>
                        <a:t>N/A</a:t>
                      </a:r>
                    </a:p>
                  </a:txBody>
                  <a:tcPr/>
                </a:tc>
                <a:extLst>
                  <a:ext uri="{0D108BD9-81ED-4DB2-BD59-A6C34878D82A}">
                    <a16:rowId xmlns:a16="http://schemas.microsoft.com/office/drawing/2014/main" val="10001"/>
                  </a:ext>
                </a:extLst>
              </a:tr>
              <a:tr h="370840">
                <a:tc>
                  <a:txBody>
                    <a:bodyPr/>
                    <a:lstStyle/>
                    <a:p>
                      <a:pPr algn="ctr"/>
                      <a:r>
                        <a:rPr lang="en-US" dirty="0"/>
                        <a:t>2-3</a:t>
                      </a:r>
                    </a:p>
                  </a:txBody>
                  <a:tcPr/>
                </a:tc>
                <a:tc>
                  <a:txBody>
                    <a:bodyPr/>
                    <a:lstStyle/>
                    <a:p>
                      <a:pPr algn="ctr"/>
                      <a:r>
                        <a:rPr lang="en-US" dirty="0"/>
                        <a:t>450L-730L</a:t>
                      </a:r>
                    </a:p>
                  </a:txBody>
                  <a:tcPr/>
                </a:tc>
                <a:tc>
                  <a:txBody>
                    <a:bodyPr/>
                    <a:lstStyle/>
                    <a:p>
                      <a:pPr algn="ctr"/>
                      <a:r>
                        <a:rPr lang="en-US" dirty="0"/>
                        <a:t>420L-820L</a:t>
                      </a:r>
                    </a:p>
                  </a:txBody>
                  <a:tcPr/>
                </a:tc>
                <a:extLst>
                  <a:ext uri="{0D108BD9-81ED-4DB2-BD59-A6C34878D82A}">
                    <a16:rowId xmlns:a16="http://schemas.microsoft.com/office/drawing/2014/main" val="10002"/>
                  </a:ext>
                </a:extLst>
              </a:tr>
              <a:tr h="462280">
                <a:tc>
                  <a:txBody>
                    <a:bodyPr/>
                    <a:lstStyle/>
                    <a:p>
                      <a:pPr algn="ctr"/>
                      <a:r>
                        <a:rPr lang="en-US" dirty="0"/>
                        <a:t>4-5</a:t>
                      </a:r>
                    </a:p>
                  </a:txBody>
                  <a:tcPr/>
                </a:tc>
                <a:tc>
                  <a:txBody>
                    <a:bodyPr/>
                    <a:lstStyle/>
                    <a:p>
                      <a:pPr algn="ctr"/>
                      <a:r>
                        <a:rPr lang="en-US" dirty="0"/>
                        <a:t>640L-850L</a:t>
                      </a:r>
                    </a:p>
                  </a:txBody>
                  <a:tcPr/>
                </a:tc>
                <a:tc>
                  <a:txBody>
                    <a:bodyPr/>
                    <a:lstStyle/>
                    <a:p>
                      <a:pPr algn="ctr"/>
                      <a:r>
                        <a:rPr lang="en-US" dirty="0"/>
                        <a:t>740L-1010L</a:t>
                      </a:r>
                    </a:p>
                  </a:txBody>
                  <a:tcPr/>
                </a:tc>
                <a:extLst>
                  <a:ext uri="{0D108BD9-81ED-4DB2-BD59-A6C34878D82A}">
                    <a16:rowId xmlns:a16="http://schemas.microsoft.com/office/drawing/2014/main" val="10003"/>
                  </a:ext>
                </a:extLst>
              </a:tr>
              <a:tr h="370840">
                <a:tc>
                  <a:txBody>
                    <a:bodyPr/>
                    <a:lstStyle/>
                    <a:p>
                      <a:pPr algn="ctr"/>
                      <a:r>
                        <a:rPr lang="en-US" dirty="0"/>
                        <a:t>6-8</a:t>
                      </a:r>
                    </a:p>
                  </a:txBody>
                  <a:tcPr/>
                </a:tc>
                <a:tc>
                  <a:txBody>
                    <a:bodyPr/>
                    <a:lstStyle/>
                    <a:p>
                      <a:pPr algn="ctr"/>
                      <a:r>
                        <a:rPr lang="en-US" dirty="0"/>
                        <a:t>860L-1010L</a:t>
                      </a:r>
                    </a:p>
                  </a:txBody>
                  <a:tcPr/>
                </a:tc>
                <a:tc>
                  <a:txBody>
                    <a:bodyPr/>
                    <a:lstStyle/>
                    <a:p>
                      <a:pPr algn="ctr"/>
                      <a:r>
                        <a:rPr lang="en-US" dirty="0"/>
                        <a:t>925L-1185L</a:t>
                      </a:r>
                    </a:p>
                  </a:txBody>
                  <a:tcPr/>
                </a:tc>
                <a:extLst>
                  <a:ext uri="{0D108BD9-81ED-4DB2-BD59-A6C34878D82A}">
                    <a16:rowId xmlns:a16="http://schemas.microsoft.com/office/drawing/2014/main" val="10004"/>
                  </a:ext>
                </a:extLst>
              </a:tr>
              <a:tr h="370840">
                <a:tc>
                  <a:txBody>
                    <a:bodyPr/>
                    <a:lstStyle/>
                    <a:p>
                      <a:pPr algn="ctr"/>
                      <a:r>
                        <a:rPr lang="en-US" dirty="0"/>
                        <a:t>9-10</a:t>
                      </a:r>
                    </a:p>
                  </a:txBody>
                  <a:tcPr/>
                </a:tc>
                <a:tc>
                  <a:txBody>
                    <a:bodyPr/>
                    <a:lstStyle/>
                    <a:p>
                      <a:pPr algn="ctr"/>
                      <a:r>
                        <a:rPr lang="en-US" dirty="0"/>
                        <a:t>960L-1120L</a:t>
                      </a:r>
                    </a:p>
                  </a:txBody>
                  <a:tcPr/>
                </a:tc>
                <a:tc>
                  <a:txBody>
                    <a:bodyPr/>
                    <a:lstStyle/>
                    <a:p>
                      <a:pPr algn="ctr"/>
                      <a:r>
                        <a:rPr lang="en-US" dirty="0"/>
                        <a:t>1050L-1335L</a:t>
                      </a:r>
                    </a:p>
                  </a:txBody>
                  <a:tcPr/>
                </a:tc>
                <a:extLst>
                  <a:ext uri="{0D108BD9-81ED-4DB2-BD59-A6C34878D82A}">
                    <a16:rowId xmlns:a16="http://schemas.microsoft.com/office/drawing/2014/main" val="10005"/>
                  </a:ext>
                </a:extLst>
              </a:tr>
              <a:tr h="584200">
                <a:tc>
                  <a:txBody>
                    <a:bodyPr/>
                    <a:lstStyle/>
                    <a:p>
                      <a:pPr algn="ctr"/>
                      <a:r>
                        <a:rPr lang="en-US" dirty="0">
                          <a:highlight>
                            <a:srgbClr val="FFFF00"/>
                          </a:highlight>
                        </a:rPr>
                        <a:t>11-CCR</a:t>
                      </a:r>
                    </a:p>
                  </a:txBody>
                  <a:tcPr/>
                </a:tc>
                <a:tc>
                  <a:txBody>
                    <a:bodyPr/>
                    <a:lstStyle/>
                    <a:p>
                      <a:pPr algn="ctr"/>
                      <a:r>
                        <a:rPr lang="en-US" dirty="0">
                          <a:highlight>
                            <a:srgbClr val="FFFF00"/>
                          </a:highlight>
                        </a:rPr>
                        <a:t>1070L-1220L</a:t>
                      </a:r>
                    </a:p>
                  </a:txBody>
                  <a:tcPr/>
                </a:tc>
                <a:tc>
                  <a:txBody>
                    <a:bodyPr/>
                    <a:lstStyle/>
                    <a:p>
                      <a:pPr algn="ctr"/>
                      <a:r>
                        <a:rPr lang="en-US" dirty="0">
                          <a:highlight>
                            <a:srgbClr val="FFFF00"/>
                          </a:highlight>
                        </a:rPr>
                        <a:t>1185L-1385L</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861111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Provide Stair-step Texts</a:t>
            </a:r>
          </a:p>
        </p:txBody>
      </p:sp>
      <p:sp>
        <p:nvSpPr>
          <p:cNvPr id="3" name="Content Placeholder 2"/>
          <p:cNvSpPr>
            <a:spLocks noGrp="1"/>
          </p:cNvSpPr>
          <p:nvPr>
            <p:ph idx="1"/>
          </p:nvPr>
        </p:nvSpPr>
        <p:spPr>
          <a:xfrm>
            <a:off x="457200" y="1524000"/>
            <a:ext cx="8229600" cy="4602163"/>
          </a:xfrm>
        </p:spPr>
        <p:txBody>
          <a:bodyPr>
            <a:normAutofit/>
          </a:bodyPr>
          <a:lstStyle/>
          <a:p>
            <a:r>
              <a:rPr lang="en-US" sz="2200" b="0" dirty="0"/>
              <a:t>Texts can be hard because students lack sufficient background knowledge</a:t>
            </a:r>
          </a:p>
          <a:p>
            <a:r>
              <a:rPr lang="en-US" sz="2200" b="0" dirty="0"/>
              <a:t>If students have multiple texts on the same topic that are at different difficulty levels, </a:t>
            </a:r>
          </a:p>
          <a:p>
            <a:pPr lvl="1"/>
            <a:r>
              <a:rPr lang="en-US" sz="2200" dirty="0"/>
              <a:t>easier “apprentice” texts can help students build background knowledge for the more difficult ones.</a:t>
            </a:r>
          </a:p>
          <a:p>
            <a:pPr lvl="1"/>
            <a:r>
              <a:rPr lang="en-US" sz="2200" dirty="0"/>
              <a:t>The overlap in important information should increase the likelihood that students will pay attention to it. </a:t>
            </a:r>
          </a:p>
          <a:p>
            <a:pPr lvl="1"/>
            <a:r>
              <a:rPr lang="en-US" sz="2200" dirty="0"/>
              <a:t>Should increase a student’s ability to independently deal with the information in the hard text</a:t>
            </a:r>
          </a:p>
          <a:p>
            <a:pPr lvl="1"/>
            <a:endParaRPr lang="en-US" dirty="0"/>
          </a:p>
        </p:txBody>
      </p:sp>
    </p:spTree>
    <p:extLst>
      <p:ext uri="{BB962C8B-B14F-4D97-AF65-F5344CB8AC3E}">
        <p14:creationId xmlns:p14="http://schemas.microsoft.com/office/powerpoint/2010/main" val="325311092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Repetition</a:t>
            </a:r>
          </a:p>
        </p:txBody>
      </p:sp>
      <p:sp>
        <p:nvSpPr>
          <p:cNvPr id="3" name="Content Placeholder 2"/>
          <p:cNvSpPr>
            <a:spLocks noGrp="1"/>
          </p:cNvSpPr>
          <p:nvPr>
            <p:ph idx="1"/>
          </p:nvPr>
        </p:nvSpPr>
        <p:spPr/>
        <p:txBody>
          <a:bodyPr/>
          <a:lstStyle/>
          <a:p>
            <a:r>
              <a:rPr lang="en-US" dirty="0"/>
              <a:t>One of the most powerful scaffolds is also one of the most obvious—reading a text more than once makes it more accessible</a:t>
            </a:r>
          </a:p>
          <a:p>
            <a:r>
              <a:rPr lang="en-US" dirty="0"/>
              <a:t>In the past, we tended to have students read a text a single time, but as the text challenge increases it is essential that we encourage students to read texts (and parts of texts) more than once to make sense of it</a:t>
            </a:r>
          </a:p>
          <a:p>
            <a:r>
              <a:rPr lang="en-US" dirty="0"/>
              <a:t>This is an effective strategy, but it is expensive too (the idea is to become successful with these texts—which should make it possible to succeed with other texts later with less work)</a:t>
            </a:r>
          </a:p>
          <a:p>
            <a:r>
              <a:rPr lang="en-US" dirty="0"/>
              <a:t>Explain this to students</a:t>
            </a:r>
          </a:p>
        </p:txBody>
      </p:sp>
    </p:spTree>
    <p:extLst>
      <p:ext uri="{BB962C8B-B14F-4D97-AF65-F5344CB8AC3E}">
        <p14:creationId xmlns:p14="http://schemas.microsoft.com/office/powerpoint/2010/main" val="4477311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Comprehension strategies</a:t>
            </a:r>
          </a:p>
        </p:txBody>
      </p:sp>
      <p:sp>
        <p:nvSpPr>
          <p:cNvPr id="3" name="Content Placeholder 2"/>
          <p:cNvSpPr>
            <a:spLocks noGrp="1"/>
          </p:cNvSpPr>
          <p:nvPr>
            <p:ph idx="1"/>
          </p:nvPr>
        </p:nvSpPr>
        <p:spPr>
          <a:xfrm>
            <a:off x="457200" y="1524000"/>
            <a:ext cx="8229600" cy="4602163"/>
          </a:xfrm>
        </p:spPr>
        <p:txBody>
          <a:bodyPr>
            <a:normAutofit/>
          </a:bodyPr>
          <a:lstStyle/>
          <a:p>
            <a:r>
              <a:rPr lang="en-US" sz="2200" b="0" dirty="0"/>
              <a:t>Research shows that when students are active readers—that is, when they are actively trying to understand a text—they comprehen</a:t>
            </a:r>
            <a:r>
              <a:rPr lang="en-US" sz="2200" dirty="0"/>
              <a:t>d and remember more</a:t>
            </a:r>
            <a:endParaRPr lang="en-US" sz="2200" b="0" dirty="0"/>
          </a:p>
          <a:p>
            <a:r>
              <a:rPr lang="en-US" sz="2200" b="0" dirty="0"/>
              <a:t>Comprehension strategies are a proven way to get students to think about the ideas in a text</a:t>
            </a:r>
          </a:p>
          <a:p>
            <a:r>
              <a:rPr lang="en-US" sz="2200" dirty="0"/>
              <a:t>Summarization, questioning, monitoring, seeking particular kinds of information have all been found to stimulate learning</a:t>
            </a:r>
          </a:p>
          <a:p>
            <a:pPr marL="0" indent="0">
              <a:buNone/>
            </a:pPr>
            <a:endParaRPr lang="en-US" sz="2200" b="0" dirty="0"/>
          </a:p>
          <a:p>
            <a:pPr lvl="1"/>
            <a:endParaRPr lang="en-US" dirty="0"/>
          </a:p>
        </p:txBody>
      </p:sp>
    </p:spTree>
    <p:extLst>
      <p:ext uri="{BB962C8B-B14F-4D97-AF65-F5344CB8AC3E}">
        <p14:creationId xmlns:p14="http://schemas.microsoft.com/office/powerpoint/2010/main" val="60016496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Motivation</a:t>
            </a:r>
          </a:p>
        </p:txBody>
      </p:sp>
      <p:sp>
        <p:nvSpPr>
          <p:cNvPr id="3" name="Content Placeholder 2"/>
          <p:cNvSpPr>
            <a:spLocks noGrp="1"/>
          </p:cNvSpPr>
          <p:nvPr>
            <p:ph idx="1"/>
          </p:nvPr>
        </p:nvSpPr>
        <p:spPr>
          <a:xfrm>
            <a:off x="457200" y="1524000"/>
            <a:ext cx="8229600" cy="4602163"/>
          </a:xfrm>
        </p:spPr>
        <p:txBody>
          <a:bodyPr>
            <a:normAutofit/>
          </a:bodyPr>
          <a:lstStyle/>
          <a:p>
            <a:r>
              <a:rPr lang="en-US" sz="2200" b="0" dirty="0"/>
              <a:t>The instructional level </a:t>
            </a:r>
            <a:r>
              <a:rPr lang="en-US" sz="2200" dirty="0"/>
              <a:t>is based on the idea that students seek easy work--that if the work is challenging they will stop trying</a:t>
            </a:r>
          </a:p>
          <a:p>
            <a:r>
              <a:rPr lang="en-US" sz="2200" dirty="0"/>
              <a:t>But research shows that students seek challenge and are motivated by it</a:t>
            </a:r>
          </a:p>
          <a:p>
            <a:r>
              <a:rPr lang="en-US" sz="2200" dirty="0"/>
              <a:t>Challenge only works if it is not overwhelming and if students see the possibility of getting better/stronger, et.</a:t>
            </a:r>
          </a:p>
          <a:p>
            <a:r>
              <a:rPr lang="en-US" sz="2200" b="0" dirty="0"/>
              <a:t>Don’t make challenging text a secret—tell kids what is happening and show them how you will make them effective</a:t>
            </a:r>
          </a:p>
          <a:p>
            <a:r>
              <a:rPr lang="en-US" sz="2200" dirty="0"/>
              <a:t>Research also shows that students are interested in more challenging content (and on their own, they’ll fight through more challenging text to get to this content)—using challenging text opens up content possibilities</a:t>
            </a:r>
            <a:endParaRPr lang="en-US" sz="2200" b="0" dirty="0"/>
          </a:p>
          <a:p>
            <a:pPr lvl="1"/>
            <a:endParaRPr lang="en-US" dirty="0"/>
          </a:p>
        </p:txBody>
      </p:sp>
    </p:spTree>
    <p:extLst>
      <p:ext uri="{BB962C8B-B14F-4D97-AF65-F5344CB8AC3E}">
        <p14:creationId xmlns:p14="http://schemas.microsoft.com/office/powerpoint/2010/main" val="135107611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physical fitness metaphor</a:t>
            </a:r>
          </a:p>
        </p:txBody>
      </p:sp>
      <p:sp>
        <p:nvSpPr>
          <p:cNvPr id="3" name="Content Placeholder 2"/>
          <p:cNvSpPr>
            <a:spLocks noGrp="1"/>
          </p:cNvSpPr>
          <p:nvPr>
            <p:ph idx="1"/>
          </p:nvPr>
        </p:nvSpPr>
        <p:spPr/>
        <p:txBody>
          <a:bodyPr/>
          <a:lstStyle/>
          <a:p>
            <a:r>
              <a:rPr lang="en-US" dirty="0"/>
              <a:t>If reading and physical exercise are similar, then text complexity is akin to weight or distance</a:t>
            </a:r>
          </a:p>
          <a:p>
            <a:r>
              <a:rPr lang="en-US" dirty="0"/>
              <a:t>Students need to practice reading with multiple levels of difficulty and for varied amounts (these variations can even occur within a single exercise session) </a:t>
            </a:r>
          </a:p>
          <a:p>
            <a:r>
              <a:rPr lang="en-US" dirty="0"/>
              <a:t>Guiding students to read text with support is like spotting for someone during weight lifting (you have to be careful not to do the exercise for them and you have to avoid dependence)</a:t>
            </a:r>
          </a:p>
          <a:p>
            <a:r>
              <a:rPr lang="en-US" dirty="0"/>
              <a:t>Do not always head off the challenges, but always be ready to respond and support </a:t>
            </a:r>
          </a:p>
        </p:txBody>
      </p:sp>
    </p:spTree>
    <p:extLst>
      <p:ext uri="{BB962C8B-B14F-4D97-AF65-F5344CB8AC3E}">
        <p14:creationId xmlns:p14="http://schemas.microsoft.com/office/powerpoint/2010/main" val="127653372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41644687"/>
              </p:ext>
            </p:extLst>
          </p:nvPr>
        </p:nvGraphicFramePr>
        <p:xfrm>
          <a:off x="1295400" y="1219200"/>
          <a:ext cx="5757930" cy="4948914"/>
        </p:xfrm>
        <a:graphic>
          <a:graphicData uri="http://schemas.openxmlformats.org/drawingml/2006/table">
            <a:tbl>
              <a:tblPr/>
              <a:tblGrid>
                <a:gridCol w="639770">
                  <a:extLst>
                    <a:ext uri="{9D8B030D-6E8A-4147-A177-3AD203B41FA5}">
                      <a16:colId xmlns:a16="http://schemas.microsoft.com/office/drawing/2014/main" val="20000"/>
                    </a:ext>
                  </a:extLst>
                </a:gridCol>
                <a:gridCol w="639770">
                  <a:extLst>
                    <a:ext uri="{9D8B030D-6E8A-4147-A177-3AD203B41FA5}">
                      <a16:colId xmlns:a16="http://schemas.microsoft.com/office/drawing/2014/main" val="20001"/>
                    </a:ext>
                  </a:extLst>
                </a:gridCol>
                <a:gridCol w="639770">
                  <a:extLst>
                    <a:ext uri="{9D8B030D-6E8A-4147-A177-3AD203B41FA5}">
                      <a16:colId xmlns:a16="http://schemas.microsoft.com/office/drawing/2014/main" val="20002"/>
                    </a:ext>
                  </a:extLst>
                </a:gridCol>
                <a:gridCol w="639770">
                  <a:extLst>
                    <a:ext uri="{9D8B030D-6E8A-4147-A177-3AD203B41FA5}">
                      <a16:colId xmlns:a16="http://schemas.microsoft.com/office/drawing/2014/main" val="20003"/>
                    </a:ext>
                  </a:extLst>
                </a:gridCol>
                <a:gridCol w="639770">
                  <a:extLst>
                    <a:ext uri="{9D8B030D-6E8A-4147-A177-3AD203B41FA5}">
                      <a16:colId xmlns:a16="http://schemas.microsoft.com/office/drawing/2014/main" val="20004"/>
                    </a:ext>
                  </a:extLst>
                </a:gridCol>
                <a:gridCol w="639770">
                  <a:extLst>
                    <a:ext uri="{9D8B030D-6E8A-4147-A177-3AD203B41FA5}">
                      <a16:colId xmlns:a16="http://schemas.microsoft.com/office/drawing/2014/main" val="20005"/>
                    </a:ext>
                  </a:extLst>
                </a:gridCol>
                <a:gridCol w="639770">
                  <a:extLst>
                    <a:ext uri="{9D8B030D-6E8A-4147-A177-3AD203B41FA5}">
                      <a16:colId xmlns:a16="http://schemas.microsoft.com/office/drawing/2014/main" val="20006"/>
                    </a:ext>
                  </a:extLst>
                </a:gridCol>
                <a:gridCol w="639770">
                  <a:extLst>
                    <a:ext uri="{9D8B030D-6E8A-4147-A177-3AD203B41FA5}">
                      <a16:colId xmlns:a16="http://schemas.microsoft.com/office/drawing/2014/main" val="20007"/>
                    </a:ext>
                  </a:extLst>
                </a:gridCol>
                <a:gridCol w="639770">
                  <a:extLst>
                    <a:ext uri="{9D8B030D-6E8A-4147-A177-3AD203B41FA5}">
                      <a16:colId xmlns:a16="http://schemas.microsoft.com/office/drawing/2014/main" val="20008"/>
                    </a:ext>
                  </a:extLst>
                </a:gridCol>
              </a:tblGrid>
              <a:tr h="248309">
                <a:tc>
                  <a:txBody>
                    <a:bodyPr/>
                    <a:lstStyle/>
                    <a:p>
                      <a:r>
                        <a:rPr lang="en-US" sz="1400" dirty="0"/>
                        <a:t>Week</a:t>
                      </a:r>
                    </a:p>
                  </a:txBody>
                  <a:tcPr marL="68687" marR="68687" marT="34344" marB="34344" anchor="ctr">
                    <a:lnL>
                      <a:noFill/>
                    </a:lnL>
                    <a:lnR>
                      <a:noFill/>
                    </a:lnR>
                    <a:lnT>
                      <a:noFill/>
                    </a:lnT>
                    <a:lnB>
                      <a:noFill/>
                    </a:lnB>
                    <a:solidFill>
                      <a:srgbClr val="D2B48C"/>
                    </a:solidFill>
                  </a:tcPr>
                </a:tc>
                <a:tc>
                  <a:txBody>
                    <a:bodyPr/>
                    <a:lstStyle/>
                    <a:p>
                      <a:r>
                        <a:rPr lang="en-US" sz="1400"/>
                        <a:t>Mon</a:t>
                      </a:r>
                    </a:p>
                  </a:txBody>
                  <a:tcPr marL="68687" marR="68687" marT="34344" marB="34344" anchor="ctr">
                    <a:lnL>
                      <a:noFill/>
                    </a:lnL>
                    <a:lnR>
                      <a:noFill/>
                    </a:lnR>
                    <a:lnT>
                      <a:noFill/>
                    </a:lnT>
                    <a:lnB>
                      <a:noFill/>
                    </a:lnB>
                    <a:solidFill>
                      <a:srgbClr val="D2B48C"/>
                    </a:solidFill>
                  </a:tcPr>
                </a:tc>
                <a:tc>
                  <a:txBody>
                    <a:bodyPr/>
                    <a:lstStyle/>
                    <a:p>
                      <a:r>
                        <a:rPr lang="en-US" sz="1400" dirty="0"/>
                        <a:t>Tue</a:t>
                      </a:r>
                    </a:p>
                  </a:txBody>
                  <a:tcPr marL="68687" marR="68687" marT="34344" marB="34344" anchor="ctr">
                    <a:lnL>
                      <a:noFill/>
                    </a:lnL>
                    <a:lnR>
                      <a:noFill/>
                    </a:lnR>
                    <a:lnT>
                      <a:noFill/>
                    </a:lnT>
                    <a:lnB>
                      <a:noFill/>
                    </a:lnB>
                    <a:solidFill>
                      <a:srgbClr val="D2B48C"/>
                    </a:solidFill>
                  </a:tcPr>
                </a:tc>
                <a:tc>
                  <a:txBody>
                    <a:bodyPr/>
                    <a:lstStyle/>
                    <a:p>
                      <a:r>
                        <a:rPr lang="en-US" sz="1400"/>
                        <a:t>Wed</a:t>
                      </a:r>
                    </a:p>
                  </a:txBody>
                  <a:tcPr marL="68687" marR="68687" marT="34344" marB="34344" anchor="ctr">
                    <a:lnL>
                      <a:noFill/>
                    </a:lnL>
                    <a:lnR>
                      <a:noFill/>
                    </a:lnR>
                    <a:lnT>
                      <a:noFill/>
                    </a:lnT>
                    <a:lnB>
                      <a:noFill/>
                    </a:lnB>
                    <a:solidFill>
                      <a:srgbClr val="D2B48C"/>
                    </a:solidFill>
                  </a:tcPr>
                </a:tc>
                <a:tc>
                  <a:txBody>
                    <a:bodyPr/>
                    <a:lstStyle/>
                    <a:p>
                      <a:r>
                        <a:rPr lang="en-US" sz="1400"/>
                        <a:t>Thu</a:t>
                      </a:r>
                    </a:p>
                  </a:txBody>
                  <a:tcPr marL="68687" marR="68687" marT="34344" marB="34344" anchor="ctr">
                    <a:lnL>
                      <a:noFill/>
                    </a:lnL>
                    <a:lnR>
                      <a:noFill/>
                    </a:lnR>
                    <a:lnT>
                      <a:noFill/>
                    </a:lnT>
                    <a:lnB>
                      <a:noFill/>
                    </a:lnB>
                    <a:solidFill>
                      <a:srgbClr val="D2B48C"/>
                    </a:solidFill>
                  </a:tcPr>
                </a:tc>
                <a:tc>
                  <a:txBody>
                    <a:bodyPr/>
                    <a:lstStyle/>
                    <a:p>
                      <a:r>
                        <a:rPr lang="en-US" sz="1400" dirty="0"/>
                        <a:t>Fri</a:t>
                      </a:r>
                    </a:p>
                  </a:txBody>
                  <a:tcPr marL="68687" marR="68687" marT="34344" marB="34344" anchor="ctr">
                    <a:lnL>
                      <a:noFill/>
                    </a:lnL>
                    <a:lnR>
                      <a:noFill/>
                    </a:lnR>
                    <a:lnT>
                      <a:noFill/>
                    </a:lnT>
                    <a:lnB>
                      <a:noFill/>
                    </a:lnB>
                    <a:solidFill>
                      <a:srgbClr val="D2B48C"/>
                    </a:solidFill>
                  </a:tcPr>
                </a:tc>
                <a:tc>
                  <a:txBody>
                    <a:bodyPr/>
                    <a:lstStyle/>
                    <a:p>
                      <a:r>
                        <a:rPr lang="en-US" sz="1400"/>
                        <a:t>Sat</a:t>
                      </a:r>
                    </a:p>
                  </a:txBody>
                  <a:tcPr marL="68687" marR="68687" marT="34344" marB="34344" anchor="ctr">
                    <a:lnL>
                      <a:noFill/>
                    </a:lnL>
                    <a:lnR>
                      <a:noFill/>
                    </a:lnR>
                    <a:lnT>
                      <a:noFill/>
                    </a:lnT>
                    <a:lnB>
                      <a:noFill/>
                    </a:lnB>
                    <a:solidFill>
                      <a:srgbClr val="D2B48C"/>
                    </a:solidFill>
                  </a:tcPr>
                </a:tc>
                <a:tc>
                  <a:txBody>
                    <a:bodyPr/>
                    <a:lstStyle/>
                    <a:p>
                      <a:r>
                        <a:rPr lang="en-US" sz="1400"/>
                        <a:t>Sun</a:t>
                      </a:r>
                    </a:p>
                  </a:txBody>
                  <a:tcPr marL="68687" marR="68687" marT="34344" marB="34344" anchor="ctr">
                    <a:lnL>
                      <a:noFill/>
                    </a:lnL>
                    <a:lnR>
                      <a:noFill/>
                    </a:lnR>
                    <a:lnT>
                      <a:noFill/>
                    </a:lnT>
                    <a:lnB>
                      <a:noFill/>
                    </a:lnB>
                    <a:solidFill>
                      <a:srgbClr val="D2B48C"/>
                    </a:solidFill>
                  </a:tcPr>
                </a:tc>
                <a:tc>
                  <a:txBody>
                    <a:bodyPr/>
                    <a:lstStyle/>
                    <a:p>
                      <a:r>
                        <a:rPr lang="en-US" sz="1400"/>
                        <a:t>Total</a:t>
                      </a:r>
                    </a:p>
                  </a:txBody>
                  <a:tcPr marL="68687" marR="68687" marT="34344" marB="34344" anchor="ctr">
                    <a:lnL>
                      <a:noFill/>
                    </a:lnL>
                    <a:lnR>
                      <a:noFill/>
                    </a:lnR>
                    <a:lnT>
                      <a:noFill/>
                    </a:lnT>
                    <a:lnB>
                      <a:noFill/>
                    </a:lnB>
                    <a:solidFill>
                      <a:srgbClr val="D2B48C"/>
                    </a:solidFill>
                  </a:tcPr>
                </a:tc>
                <a:extLst>
                  <a:ext uri="{0D108BD9-81ED-4DB2-BD59-A6C34878D82A}">
                    <a16:rowId xmlns:a16="http://schemas.microsoft.com/office/drawing/2014/main" val="10000"/>
                  </a:ext>
                </a:extLst>
              </a:tr>
              <a:tr h="248309">
                <a:tc>
                  <a:txBody>
                    <a:bodyPr/>
                    <a:lstStyle/>
                    <a:p>
                      <a:r>
                        <a:rPr lang="en-US" sz="1400" b="0" i="0">
                          <a:solidFill>
                            <a:srgbClr val="000000"/>
                          </a:solidFill>
                          <a:effectLst/>
                          <a:latin typeface="Verdana"/>
                        </a:rPr>
                        <a:t>1</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15</a:t>
                      </a:r>
                    </a:p>
                  </a:txBody>
                  <a:tcPr marL="68687" marR="68687" marT="34344" marB="34344" anchor="ctr">
                    <a:lnL>
                      <a:noFill/>
                    </a:lnL>
                    <a:lnR>
                      <a:noFill/>
                    </a:lnR>
                    <a:lnT>
                      <a:noFill/>
                    </a:lnT>
                    <a:lnB>
                      <a:noFill/>
                    </a:lnB>
                  </a:tcPr>
                </a:tc>
                <a:extLst>
                  <a:ext uri="{0D108BD9-81ED-4DB2-BD59-A6C34878D82A}">
                    <a16:rowId xmlns:a16="http://schemas.microsoft.com/office/drawing/2014/main" val="10001"/>
                  </a:ext>
                </a:extLst>
              </a:tr>
              <a:tr h="248309">
                <a:tc>
                  <a:txBody>
                    <a:bodyPr/>
                    <a:lstStyle/>
                    <a:p>
                      <a:r>
                        <a:rPr lang="en-US" sz="1400" b="0" i="0">
                          <a:solidFill>
                            <a:srgbClr val="000000"/>
                          </a:solidFill>
                          <a:effectLst/>
                          <a:latin typeface="Verdana"/>
                        </a:rPr>
                        <a:t>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16</a:t>
                      </a:r>
                    </a:p>
                  </a:txBody>
                  <a:tcPr marL="68687" marR="68687" marT="34344" marB="34344" anchor="ctr">
                    <a:lnL>
                      <a:noFill/>
                    </a:lnL>
                    <a:lnR>
                      <a:noFill/>
                    </a:lnR>
                    <a:lnT>
                      <a:noFill/>
                    </a:lnT>
                    <a:lnB>
                      <a:noFill/>
                    </a:lnB>
                  </a:tcPr>
                </a:tc>
                <a:extLst>
                  <a:ext uri="{0D108BD9-81ED-4DB2-BD59-A6C34878D82A}">
                    <a16:rowId xmlns:a16="http://schemas.microsoft.com/office/drawing/2014/main" val="10002"/>
                  </a:ext>
                </a:extLst>
              </a:tr>
              <a:tr h="248309">
                <a:tc>
                  <a:txBody>
                    <a:bodyPr/>
                    <a:lstStyle/>
                    <a:p>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7</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17</a:t>
                      </a:r>
                    </a:p>
                  </a:txBody>
                  <a:tcPr marL="68687" marR="68687" marT="34344" marB="34344" anchor="ctr">
                    <a:lnL>
                      <a:noFill/>
                    </a:lnL>
                    <a:lnR>
                      <a:noFill/>
                    </a:lnR>
                    <a:lnT>
                      <a:noFill/>
                    </a:lnT>
                    <a:lnB>
                      <a:noFill/>
                    </a:lnB>
                  </a:tcPr>
                </a:tc>
                <a:extLst>
                  <a:ext uri="{0D108BD9-81ED-4DB2-BD59-A6C34878D82A}">
                    <a16:rowId xmlns:a16="http://schemas.microsoft.com/office/drawing/2014/main" val="10003"/>
                  </a:ext>
                </a:extLst>
              </a:tr>
              <a:tr h="248309">
                <a:tc>
                  <a:txBody>
                    <a:bodyPr/>
                    <a:lstStyle/>
                    <a:p>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19</a:t>
                      </a:r>
                    </a:p>
                  </a:txBody>
                  <a:tcPr marL="68687" marR="68687" marT="34344" marB="34344" anchor="ctr">
                    <a:lnL>
                      <a:noFill/>
                    </a:lnL>
                    <a:lnR>
                      <a:noFill/>
                    </a:lnR>
                    <a:lnT>
                      <a:noFill/>
                    </a:lnT>
                    <a:lnB>
                      <a:noFill/>
                    </a:lnB>
                  </a:tcPr>
                </a:tc>
                <a:extLst>
                  <a:ext uri="{0D108BD9-81ED-4DB2-BD59-A6C34878D82A}">
                    <a16:rowId xmlns:a16="http://schemas.microsoft.com/office/drawing/2014/main" val="10004"/>
                  </a:ext>
                </a:extLst>
              </a:tr>
              <a:tr h="248309">
                <a:tc>
                  <a:txBody>
                    <a:bodyPr/>
                    <a:lstStyle/>
                    <a:p>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10</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21</a:t>
                      </a:r>
                    </a:p>
                  </a:txBody>
                  <a:tcPr marL="68687" marR="68687" marT="34344" marB="34344" anchor="ctr">
                    <a:lnL>
                      <a:noFill/>
                    </a:lnL>
                    <a:lnR>
                      <a:noFill/>
                    </a:lnR>
                    <a:lnT>
                      <a:noFill/>
                    </a:lnT>
                    <a:lnB>
                      <a:noFill/>
                    </a:lnB>
                  </a:tcPr>
                </a:tc>
                <a:extLst>
                  <a:ext uri="{0D108BD9-81ED-4DB2-BD59-A6C34878D82A}">
                    <a16:rowId xmlns:a16="http://schemas.microsoft.com/office/drawing/2014/main" val="10005"/>
                  </a:ext>
                </a:extLst>
              </a:tr>
              <a:tr h="248309">
                <a:tc>
                  <a:txBody>
                    <a:bodyPr/>
                    <a:lstStyle/>
                    <a:p>
                      <a:r>
                        <a:rPr lang="en-US" sz="1400" b="0" i="0">
                          <a:solidFill>
                            <a:srgbClr val="000000"/>
                          </a:solidFill>
                          <a:effectLst/>
                          <a:latin typeface="Verdana"/>
                        </a:rPr>
                        <a:t>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11</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24</a:t>
                      </a:r>
                    </a:p>
                  </a:txBody>
                  <a:tcPr marL="68687" marR="68687" marT="34344" marB="34344" anchor="ctr">
                    <a:lnL>
                      <a:noFill/>
                    </a:lnL>
                    <a:lnR>
                      <a:noFill/>
                    </a:lnR>
                    <a:lnT>
                      <a:noFill/>
                    </a:lnT>
                    <a:lnB>
                      <a:noFill/>
                    </a:lnB>
                  </a:tcPr>
                </a:tc>
                <a:extLst>
                  <a:ext uri="{0D108BD9-81ED-4DB2-BD59-A6C34878D82A}">
                    <a16:rowId xmlns:a16="http://schemas.microsoft.com/office/drawing/2014/main" val="10006"/>
                  </a:ext>
                </a:extLst>
              </a:tr>
              <a:tr h="248309">
                <a:tc>
                  <a:txBody>
                    <a:bodyPr/>
                    <a:lstStyle/>
                    <a:p>
                      <a:r>
                        <a:rPr lang="en-US" sz="1400" b="0" i="0">
                          <a:solidFill>
                            <a:srgbClr val="000000"/>
                          </a:solidFill>
                          <a:effectLst/>
                          <a:latin typeface="Verdana"/>
                        </a:rPr>
                        <a:t>7</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26</a:t>
                      </a:r>
                    </a:p>
                  </a:txBody>
                  <a:tcPr marL="68687" marR="68687" marT="34344" marB="34344" anchor="ctr">
                    <a:lnL>
                      <a:noFill/>
                    </a:lnL>
                    <a:lnR>
                      <a:noFill/>
                    </a:lnR>
                    <a:lnT>
                      <a:noFill/>
                    </a:lnT>
                    <a:lnB>
                      <a:noFill/>
                    </a:lnB>
                  </a:tcPr>
                </a:tc>
                <a:extLst>
                  <a:ext uri="{0D108BD9-81ED-4DB2-BD59-A6C34878D82A}">
                    <a16:rowId xmlns:a16="http://schemas.microsoft.com/office/drawing/2014/main" val="10007"/>
                  </a:ext>
                </a:extLst>
              </a:tr>
              <a:tr h="248309">
                <a:tc>
                  <a:txBody>
                    <a:bodyPr/>
                    <a:lstStyle/>
                    <a:p>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28</a:t>
                      </a:r>
                    </a:p>
                  </a:txBody>
                  <a:tcPr marL="68687" marR="68687" marT="34344" marB="34344" anchor="ctr">
                    <a:lnL>
                      <a:noFill/>
                    </a:lnL>
                    <a:lnR>
                      <a:noFill/>
                    </a:lnR>
                    <a:lnT>
                      <a:noFill/>
                    </a:lnT>
                    <a:lnB>
                      <a:noFill/>
                    </a:lnB>
                  </a:tcPr>
                </a:tc>
                <a:extLst>
                  <a:ext uri="{0D108BD9-81ED-4DB2-BD59-A6C34878D82A}">
                    <a16:rowId xmlns:a16="http://schemas.microsoft.com/office/drawing/2014/main" val="10008"/>
                  </a:ext>
                </a:extLst>
              </a:tr>
              <a:tr h="248309">
                <a:tc>
                  <a:txBody>
                    <a:bodyPr/>
                    <a:lstStyle/>
                    <a:p>
                      <a:r>
                        <a:rPr lang="en-US" sz="1400" b="0" i="0">
                          <a:solidFill>
                            <a:srgbClr val="000000"/>
                          </a:solidFill>
                          <a:effectLst/>
                          <a:latin typeface="Verdana"/>
                        </a:rPr>
                        <a:t>9</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7</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31</a:t>
                      </a:r>
                    </a:p>
                  </a:txBody>
                  <a:tcPr marL="68687" marR="68687" marT="34344" marB="34344" anchor="ctr">
                    <a:lnL>
                      <a:noFill/>
                    </a:lnL>
                    <a:lnR>
                      <a:noFill/>
                    </a:lnR>
                    <a:lnT>
                      <a:noFill/>
                    </a:lnT>
                    <a:lnB>
                      <a:noFill/>
                    </a:lnB>
                  </a:tcPr>
                </a:tc>
                <a:extLst>
                  <a:ext uri="{0D108BD9-81ED-4DB2-BD59-A6C34878D82A}">
                    <a16:rowId xmlns:a16="http://schemas.microsoft.com/office/drawing/2014/main" val="10009"/>
                  </a:ext>
                </a:extLst>
              </a:tr>
              <a:tr h="248309">
                <a:tc>
                  <a:txBody>
                    <a:bodyPr/>
                    <a:lstStyle/>
                    <a:p>
                      <a:r>
                        <a:rPr lang="en-US" sz="1400" b="0" i="0">
                          <a:solidFill>
                            <a:srgbClr val="000000"/>
                          </a:solidFill>
                          <a:effectLst/>
                          <a:latin typeface="Verdana"/>
                        </a:rPr>
                        <a:t>10</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34</a:t>
                      </a:r>
                    </a:p>
                  </a:txBody>
                  <a:tcPr marL="68687" marR="68687" marT="34344" marB="34344" anchor="ctr">
                    <a:lnL>
                      <a:noFill/>
                    </a:lnL>
                    <a:lnR>
                      <a:noFill/>
                    </a:lnR>
                    <a:lnT>
                      <a:noFill/>
                    </a:lnT>
                    <a:lnB>
                      <a:noFill/>
                    </a:lnB>
                  </a:tcPr>
                </a:tc>
                <a:extLst>
                  <a:ext uri="{0D108BD9-81ED-4DB2-BD59-A6C34878D82A}">
                    <a16:rowId xmlns:a16="http://schemas.microsoft.com/office/drawing/2014/main" val="10010"/>
                  </a:ext>
                </a:extLst>
              </a:tr>
              <a:tr h="248309">
                <a:tc>
                  <a:txBody>
                    <a:bodyPr/>
                    <a:lstStyle/>
                    <a:p>
                      <a:r>
                        <a:rPr lang="en-US" sz="1400" b="0" i="0">
                          <a:solidFill>
                            <a:srgbClr val="000000"/>
                          </a:solidFill>
                          <a:effectLst/>
                          <a:latin typeface="Verdana"/>
                        </a:rPr>
                        <a:t>11</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17</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35</a:t>
                      </a:r>
                    </a:p>
                  </a:txBody>
                  <a:tcPr marL="68687" marR="68687" marT="34344" marB="34344" anchor="ctr">
                    <a:lnL>
                      <a:noFill/>
                    </a:lnL>
                    <a:lnR>
                      <a:noFill/>
                    </a:lnR>
                    <a:lnT>
                      <a:noFill/>
                    </a:lnT>
                    <a:lnB>
                      <a:noFill/>
                    </a:lnB>
                  </a:tcPr>
                </a:tc>
                <a:extLst>
                  <a:ext uri="{0D108BD9-81ED-4DB2-BD59-A6C34878D82A}">
                    <a16:rowId xmlns:a16="http://schemas.microsoft.com/office/drawing/2014/main" val="10011"/>
                  </a:ext>
                </a:extLst>
              </a:tr>
              <a:tr h="248309">
                <a:tc>
                  <a:txBody>
                    <a:bodyPr/>
                    <a:lstStyle/>
                    <a:p>
                      <a:r>
                        <a:rPr lang="en-US" sz="1400" b="0" i="0">
                          <a:solidFill>
                            <a:srgbClr val="000000"/>
                          </a:solidFill>
                          <a:effectLst/>
                          <a:latin typeface="Verdana"/>
                        </a:rPr>
                        <a:t>12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36</a:t>
                      </a:r>
                    </a:p>
                  </a:txBody>
                  <a:tcPr marL="68687" marR="68687" marT="34344" marB="34344" anchor="ctr">
                    <a:lnL>
                      <a:noFill/>
                    </a:lnL>
                    <a:lnR>
                      <a:noFill/>
                    </a:lnR>
                    <a:lnT>
                      <a:noFill/>
                    </a:lnT>
                    <a:lnB>
                      <a:noFill/>
                    </a:lnB>
                  </a:tcPr>
                </a:tc>
                <a:extLst>
                  <a:ext uri="{0D108BD9-81ED-4DB2-BD59-A6C34878D82A}">
                    <a16:rowId xmlns:a16="http://schemas.microsoft.com/office/drawing/2014/main" val="10012"/>
                  </a:ext>
                </a:extLst>
              </a:tr>
              <a:tr h="248309">
                <a:tc>
                  <a:txBody>
                    <a:bodyPr/>
                    <a:lstStyle/>
                    <a:p>
                      <a:r>
                        <a:rPr lang="en-US" sz="1400" b="0" i="0">
                          <a:solidFill>
                            <a:srgbClr val="000000"/>
                          </a:solidFill>
                          <a:effectLst/>
                          <a:latin typeface="Verdana"/>
                        </a:rPr>
                        <a:t>13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20</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38</a:t>
                      </a:r>
                    </a:p>
                  </a:txBody>
                  <a:tcPr marL="68687" marR="68687" marT="34344" marB="34344" anchor="ctr">
                    <a:lnL>
                      <a:noFill/>
                    </a:lnL>
                    <a:lnR>
                      <a:noFill/>
                    </a:lnR>
                    <a:lnT>
                      <a:noFill/>
                    </a:lnT>
                    <a:lnB>
                      <a:noFill/>
                    </a:lnB>
                  </a:tcPr>
                </a:tc>
                <a:extLst>
                  <a:ext uri="{0D108BD9-81ED-4DB2-BD59-A6C34878D82A}">
                    <a16:rowId xmlns:a16="http://schemas.microsoft.com/office/drawing/2014/main" val="10013"/>
                  </a:ext>
                </a:extLst>
              </a:tr>
              <a:tr h="248309">
                <a:tc>
                  <a:txBody>
                    <a:bodyPr/>
                    <a:lstStyle/>
                    <a:p>
                      <a:r>
                        <a:rPr lang="en-US" sz="1400" b="0" i="0">
                          <a:solidFill>
                            <a:srgbClr val="000000"/>
                          </a:solidFill>
                          <a:effectLst/>
                          <a:latin typeface="Verdana"/>
                        </a:rPr>
                        <a:t>14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9</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27</a:t>
                      </a:r>
                    </a:p>
                  </a:txBody>
                  <a:tcPr marL="68687" marR="68687" marT="34344" marB="34344" anchor="ctr">
                    <a:lnL>
                      <a:noFill/>
                    </a:lnL>
                    <a:lnR>
                      <a:noFill/>
                    </a:lnR>
                    <a:lnT>
                      <a:noFill/>
                    </a:lnT>
                    <a:lnB>
                      <a:noFill/>
                    </a:lnB>
                  </a:tcPr>
                </a:tc>
                <a:extLst>
                  <a:ext uri="{0D108BD9-81ED-4DB2-BD59-A6C34878D82A}">
                    <a16:rowId xmlns:a16="http://schemas.microsoft.com/office/drawing/2014/main" val="10014"/>
                  </a:ext>
                </a:extLst>
              </a:tr>
              <a:tr h="248309">
                <a:tc>
                  <a:txBody>
                    <a:bodyPr/>
                    <a:lstStyle/>
                    <a:p>
                      <a:r>
                        <a:rPr lang="en-US" sz="1400" b="0" i="0">
                          <a:solidFill>
                            <a:srgbClr val="000000"/>
                          </a:solidFill>
                          <a:effectLst/>
                          <a:latin typeface="Verdana"/>
                        </a:rPr>
                        <a:t>15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19</a:t>
                      </a:r>
                    </a:p>
                  </a:txBody>
                  <a:tcPr marL="68687" marR="68687" marT="34344" marB="34344" anchor="ctr">
                    <a:lnL>
                      <a:noFill/>
                    </a:lnL>
                    <a:lnR>
                      <a:noFill/>
                    </a:lnR>
                    <a:lnT>
                      <a:noFill/>
                    </a:lnT>
                    <a:lnB>
                      <a:noFill/>
                    </a:lnB>
                  </a:tcPr>
                </a:tc>
                <a:extLst>
                  <a:ext uri="{0D108BD9-81ED-4DB2-BD59-A6C34878D82A}">
                    <a16:rowId xmlns:a16="http://schemas.microsoft.com/office/drawing/2014/main" val="10015"/>
                  </a:ext>
                </a:extLst>
              </a:tr>
              <a:tr h="436146">
                <a:tc>
                  <a:txBody>
                    <a:bodyPr/>
                    <a:lstStyle/>
                    <a:p>
                      <a:r>
                        <a:rPr lang="en-US" sz="1400" b="0" i="0">
                          <a:solidFill>
                            <a:srgbClr val="000000"/>
                          </a:solidFill>
                          <a:effectLst/>
                          <a:latin typeface="Verdana"/>
                        </a:rPr>
                        <a:t>16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100" b="0" i="0" dirty="0">
                          <a:solidFill>
                            <a:srgbClr val="000000"/>
                          </a:solidFill>
                          <a:effectLst/>
                          <a:latin typeface="Verdana"/>
                        </a:rPr>
                        <a:t>Walk 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26.2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dirty="0">
                          <a:solidFill>
                            <a:srgbClr val="000000"/>
                          </a:solidFill>
                          <a:effectLst/>
                          <a:latin typeface="Verdana"/>
                        </a:rPr>
                        <a:t>34.2</a:t>
                      </a:r>
                    </a:p>
                  </a:txBody>
                  <a:tcPr marL="68687" marR="68687" marT="34344" marB="34344" anchor="ctr">
                    <a:lnL>
                      <a:noFill/>
                    </a:lnL>
                    <a:lnR>
                      <a:noFill/>
                    </a:lnR>
                    <a:lnT>
                      <a:noFill/>
                    </a:lnT>
                    <a:lnB>
                      <a:noFill/>
                    </a:lnB>
                  </a:tcPr>
                </a:tc>
                <a:extLst>
                  <a:ext uri="{0D108BD9-81ED-4DB2-BD59-A6C34878D82A}">
                    <a16:rowId xmlns:a16="http://schemas.microsoft.com/office/drawing/2014/main" val="10016"/>
                  </a:ext>
                </a:extLst>
              </a:tr>
            </a:tbl>
          </a:graphicData>
        </a:graphic>
      </p:graphicFrame>
      <p:sp>
        <p:nvSpPr>
          <p:cNvPr id="5" name="Rectangle 1"/>
          <p:cNvSpPr>
            <a:spLocks noChangeArrowheads="1"/>
          </p:cNvSpPr>
          <p:nvPr/>
        </p:nvSpPr>
        <p:spPr bwMode="auto">
          <a:xfrm>
            <a:off x="457200" y="6096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16-Week Marathon Training Schedule</a:t>
            </a:r>
            <a:endParaRPr kumimoji="0" lang="en-US" sz="1800" b="0" i="0" u="none" strike="noStrike" cap="none" normalizeH="0" baseline="0" dirty="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74055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Standards assign higher difficulty levels in grades 2-12</a:t>
            </a:r>
          </a:p>
        </p:txBody>
      </p:sp>
      <p:sp>
        <p:nvSpPr>
          <p:cNvPr id="3" name="Content Placeholder 2"/>
          <p:cNvSpPr>
            <a:spLocks noGrp="1"/>
          </p:cNvSpPr>
          <p:nvPr>
            <p:ph idx="1"/>
          </p:nvPr>
        </p:nvSpPr>
        <p:spPr>
          <a:xfrm>
            <a:off x="457200" y="1752600"/>
            <a:ext cx="8229600" cy="4724400"/>
          </a:xfrm>
        </p:spPr>
        <p:txBody>
          <a:bodyPr>
            <a:normAutofit/>
          </a:bodyPr>
          <a:lstStyle/>
          <a:p>
            <a:pPr>
              <a:buFont typeface="Arial" pitchFamily="34" charset="0"/>
              <a:buChar char="•"/>
            </a:pPr>
            <a:r>
              <a:rPr lang="en-US" sz="2200" dirty="0"/>
              <a:t>ATOS, Degrees of Reading Power, Flesch-Kincaid, Lexiles, Reading Maturity, Source Reader</a:t>
            </a:r>
          </a:p>
          <a:p>
            <a:pPr>
              <a:buFont typeface="Arial" pitchFamily="34" charset="0"/>
              <a:buChar char="•"/>
            </a:pPr>
            <a:r>
              <a:rPr lang="en-US" sz="2200" b="0" dirty="0"/>
              <a:t>Set higher than in the past” (but </a:t>
            </a:r>
            <a:r>
              <a:rPr lang="en-US" sz="2200" dirty="0"/>
              <a:t>not in grades K-1)</a:t>
            </a:r>
            <a:endParaRPr lang="en-US" sz="2200" b="0" dirty="0"/>
          </a:p>
          <a:p>
            <a:pPr>
              <a:buFont typeface="Arial" pitchFamily="34" charset="0"/>
              <a:buChar char="•"/>
            </a:pPr>
            <a:endParaRPr lang="en-US" sz="2200" b="0" dirty="0"/>
          </a:p>
          <a:p>
            <a:pPr>
              <a:buFont typeface="Arial" pitchFamily="34" charset="0"/>
              <a:buChar char="•"/>
            </a:pPr>
            <a:endParaRPr lang="en-US" sz="2200" b="0" dirty="0"/>
          </a:p>
          <a:p>
            <a:pPr marL="0" indent="0"/>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3874533239"/>
              </p:ext>
            </p:extLst>
          </p:nvPr>
        </p:nvGraphicFramePr>
        <p:xfrm>
          <a:off x="609600" y="3222979"/>
          <a:ext cx="7696200" cy="3657599"/>
        </p:xfrm>
        <a:graphic>
          <a:graphicData uri="http://schemas.openxmlformats.org/drawingml/2006/table">
            <a:tbl>
              <a:tblPr/>
              <a:tblGrid>
                <a:gridCol w="2440259">
                  <a:extLst>
                    <a:ext uri="{9D8B030D-6E8A-4147-A177-3AD203B41FA5}">
                      <a16:colId xmlns:a16="http://schemas.microsoft.com/office/drawing/2014/main" val="20000"/>
                    </a:ext>
                  </a:extLst>
                </a:gridCol>
                <a:gridCol w="2716637">
                  <a:extLst>
                    <a:ext uri="{9D8B030D-6E8A-4147-A177-3AD203B41FA5}">
                      <a16:colId xmlns:a16="http://schemas.microsoft.com/office/drawing/2014/main" val="20001"/>
                    </a:ext>
                  </a:extLst>
                </a:gridCol>
                <a:gridCol w="2539304">
                  <a:extLst>
                    <a:ext uri="{9D8B030D-6E8A-4147-A177-3AD203B41FA5}">
                      <a16:colId xmlns:a16="http://schemas.microsoft.com/office/drawing/2014/main" val="20002"/>
                    </a:ext>
                  </a:extLst>
                </a:gridCol>
              </a:tblGrid>
              <a:tr h="1593021">
                <a:tc>
                  <a:txBody>
                    <a:bodyPr/>
                    <a:lstStyle/>
                    <a:p>
                      <a:pPr marL="142875" algn="ctr">
                        <a:spcBef>
                          <a:spcPts val="0"/>
                        </a:spcBef>
                        <a:spcAft>
                          <a:spcPts val="0"/>
                        </a:spcAft>
                      </a:pPr>
                      <a:endParaRPr lang="en-US" sz="1600" b="1"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c>
                  <a:txBody>
                    <a:bodyPr/>
                    <a:lstStyle/>
                    <a:p>
                      <a:pPr marL="0" marR="0" algn="ctr">
                        <a:lnSpc>
                          <a:spcPts val="600"/>
                        </a:lnSpc>
                        <a:spcBef>
                          <a:spcPts val="5"/>
                        </a:spcBef>
                        <a:spcAft>
                          <a:spcPts val="0"/>
                        </a:spcAft>
                      </a:pPr>
                      <a:br>
                        <a:rPr lang="en-US" sz="1600" dirty="0">
                          <a:effectLst/>
                        </a:rPr>
                      </a:br>
                      <a:endParaRPr lang="en-US" sz="1600" dirty="0">
                        <a:effectLst/>
                      </a:endParaRPr>
                    </a:p>
                    <a:p>
                      <a:pPr marL="0" marR="228600" algn="ctr">
                        <a:spcBef>
                          <a:spcPts val="0"/>
                        </a:spcBef>
                        <a:spcAft>
                          <a:spcPts val="0"/>
                        </a:spcAft>
                      </a:pPr>
                      <a:r>
                        <a:rPr lang="en-US" sz="1600" b="1" dirty="0" err="1">
                          <a:effectLst/>
                        </a:rPr>
                        <a:t>F</a:t>
                      </a:r>
                      <a:r>
                        <a:rPr lang="en-US" sz="1600" b="1" spc="-5" dirty="0" err="1">
                          <a:effectLst/>
                        </a:rPr>
                        <a:t>l</a:t>
                      </a:r>
                      <a:r>
                        <a:rPr lang="en-US" sz="1600" b="1" dirty="0" err="1">
                          <a:effectLst/>
                        </a:rPr>
                        <a:t>esc</a:t>
                      </a:r>
                      <a:r>
                        <a:rPr lang="en-US" sz="1600" b="1" spc="10" dirty="0" err="1">
                          <a:effectLst/>
                        </a:rPr>
                        <a:t>h</a:t>
                      </a:r>
                      <a:r>
                        <a:rPr lang="en-US" sz="1600" b="1" dirty="0">
                          <a:effectLst/>
                        </a:rPr>
                        <a:t>-</a:t>
                      </a:r>
                      <a:endParaRPr lang="en-US" sz="1600" dirty="0">
                        <a:effectLst/>
                      </a:endParaRPr>
                    </a:p>
                    <a:p>
                      <a:pPr marL="0" marR="245110" algn="ctr">
                        <a:spcBef>
                          <a:spcPts val="0"/>
                        </a:spcBef>
                        <a:spcAft>
                          <a:spcPts val="0"/>
                        </a:spcAft>
                      </a:pPr>
                      <a:r>
                        <a:rPr lang="en-US" sz="1600" b="1" spc="-5" dirty="0">
                          <a:effectLst/>
                        </a:rPr>
                        <a:t>Ki</a:t>
                      </a:r>
                      <a:r>
                        <a:rPr lang="en-US" sz="1600" b="1" spc="5" dirty="0">
                          <a:effectLst/>
                        </a:rPr>
                        <a:t>nc</a:t>
                      </a:r>
                      <a:r>
                        <a:rPr lang="en-US" sz="1600" b="1" dirty="0">
                          <a:effectLst/>
                        </a:rPr>
                        <a:t>a</a:t>
                      </a:r>
                      <a:r>
                        <a:rPr lang="en-US" sz="1600" b="1" spc="-5" dirty="0">
                          <a:effectLst/>
                        </a:rPr>
                        <a:t>i</a:t>
                      </a:r>
                      <a:r>
                        <a:rPr lang="en-US" sz="1600" b="1" dirty="0">
                          <a:effectLst/>
                        </a:rPr>
                        <a:t>d</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c>
                  <a:txBody>
                    <a:bodyPr/>
                    <a:lstStyle/>
                    <a:p>
                      <a:pPr marL="0" marR="0" algn="ctr">
                        <a:lnSpc>
                          <a:spcPts val="600"/>
                        </a:lnSpc>
                        <a:spcBef>
                          <a:spcPts val="5"/>
                        </a:spcBef>
                        <a:spcAft>
                          <a:spcPts val="0"/>
                        </a:spcAft>
                      </a:pPr>
                      <a:br>
                        <a:rPr lang="en-US" sz="1600" dirty="0">
                          <a:effectLst/>
                        </a:rPr>
                      </a:br>
                      <a:endParaRPr lang="en-US" sz="1600" dirty="0">
                        <a:effectLst/>
                      </a:endParaRPr>
                    </a:p>
                    <a:p>
                      <a:pPr marL="110490" marR="99695" algn="ctr">
                        <a:spcBef>
                          <a:spcPts val="0"/>
                        </a:spcBef>
                        <a:spcAft>
                          <a:spcPts val="0"/>
                        </a:spcAft>
                      </a:pPr>
                      <a:r>
                        <a:rPr lang="en-US" sz="1600" b="1" dirty="0">
                          <a:effectLst/>
                        </a:rPr>
                        <a:t>T</a:t>
                      </a:r>
                      <a:r>
                        <a:rPr lang="en-US" sz="1600" b="1" spc="5" dirty="0">
                          <a:effectLst/>
                        </a:rPr>
                        <a:t>h</a:t>
                      </a:r>
                      <a:r>
                        <a:rPr lang="en-US" sz="1600" b="1" dirty="0">
                          <a:effectLst/>
                        </a:rPr>
                        <a:t>e</a:t>
                      </a:r>
                      <a:r>
                        <a:rPr lang="en-US" sz="1600" b="1" spc="-10" dirty="0">
                          <a:effectLst/>
                        </a:rPr>
                        <a:t> </a:t>
                      </a:r>
                      <a:r>
                        <a:rPr lang="en-US" sz="1600" b="1" dirty="0" err="1">
                          <a:effectLst/>
                        </a:rPr>
                        <a:t>Lex</a:t>
                      </a:r>
                      <a:r>
                        <a:rPr lang="en-US" sz="1600" b="1" spc="-5" dirty="0" err="1">
                          <a:effectLst/>
                        </a:rPr>
                        <a:t>il</a:t>
                      </a:r>
                      <a:r>
                        <a:rPr lang="en-US" sz="1600" b="1" dirty="0" err="1">
                          <a:effectLst/>
                        </a:rPr>
                        <a:t>e</a:t>
                      </a:r>
                      <a:endParaRPr lang="en-US" sz="1600" dirty="0">
                        <a:effectLst/>
                      </a:endParaRPr>
                    </a:p>
                    <a:p>
                      <a:pPr marL="41275" marR="29845" algn="ctr">
                        <a:spcBef>
                          <a:spcPts val="15"/>
                        </a:spcBef>
                        <a:spcAft>
                          <a:spcPts val="0"/>
                        </a:spcAft>
                      </a:pPr>
                      <a:r>
                        <a:rPr lang="en-US" sz="1600" b="1" dirty="0">
                          <a:effectLst/>
                        </a:rPr>
                        <a:t>F</a:t>
                      </a:r>
                      <a:r>
                        <a:rPr lang="en-US" sz="1600" b="1" spc="5" dirty="0">
                          <a:effectLst/>
                        </a:rPr>
                        <a:t>r</a:t>
                      </a:r>
                      <a:r>
                        <a:rPr lang="en-US" sz="1600" b="1" dirty="0">
                          <a:effectLst/>
                        </a:rPr>
                        <a:t>a</a:t>
                      </a:r>
                      <a:r>
                        <a:rPr lang="en-US" sz="1600" b="1" spc="5" dirty="0">
                          <a:effectLst/>
                        </a:rPr>
                        <a:t>m</a:t>
                      </a:r>
                      <a:r>
                        <a:rPr lang="en-US" sz="1600" b="1" dirty="0">
                          <a:effectLst/>
                        </a:rPr>
                        <a:t>ew</a:t>
                      </a:r>
                      <a:r>
                        <a:rPr lang="en-US" sz="1600" b="1" spc="5" dirty="0">
                          <a:effectLst/>
                        </a:rPr>
                        <a:t>or</a:t>
                      </a:r>
                      <a:r>
                        <a:rPr lang="en-US" sz="1600" b="1" spc="10" dirty="0">
                          <a:effectLst/>
                        </a:rPr>
                        <a:t>k</a:t>
                      </a:r>
                      <a:r>
                        <a:rPr lang="en-US" sz="1600" b="1" dirty="0">
                          <a:effectLst/>
                        </a:rPr>
                        <a:t>®</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extLst>
                  <a:ext uri="{0D108BD9-81ED-4DB2-BD59-A6C34878D82A}">
                    <a16:rowId xmlns:a16="http://schemas.microsoft.com/office/drawing/2014/main" val="10000"/>
                  </a:ext>
                </a:extLst>
              </a:tr>
              <a:tr h="412552">
                <a:tc>
                  <a:txBody>
                    <a:bodyPr/>
                    <a:lstStyle/>
                    <a:p>
                      <a:pPr marL="156210" algn="ctr">
                        <a:lnSpc>
                          <a:spcPts val="1225"/>
                        </a:lnSpc>
                        <a:spcBef>
                          <a:spcPts val="0"/>
                        </a:spcBef>
                        <a:spcAft>
                          <a:spcPts val="0"/>
                        </a:spcAft>
                      </a:pPr>
                      <a:endParaRPr lang="en-US" sz="1600" b="1" dirty="0">
                        <a:effectLst/>
                      </a:endParaRPr>
                    </a:p>
                    <a:p>
                      <a:pPr marL="156210" algn="ctr">
                        <a:lnSpc>
                          <a:spcPts val="1225"/>
                        </a:lnSpc>
                        <a:spcBef>
                          <a:spcPts val="0"/>
                        </a:spcBef>
                        <a:spcAft>
                          <a:spcPts val="0"/>
                        </a:spcAft>
                      </a:pPr>
                      <a:r>
                        <a:rPr lang="en-US" sz="1600" b="1" dirty="0">
                          <a:effectLst/>
                        </a:rPr>
                        <a:t>2nd</a:t>
                      </a:r>
                      <a:r>
                        <a:rPr lang="en-US" sz="1600" b="1" spc="70" dirty="0">
                          <a:effectLst/>
                        </a:rPr>
                        <a:t> </a:t>
                      </a:r>
                      <a:r>
                        <a:rPr lang="en-US" sz="1600" b="1" dirty="0">
                          <a:effectLst/>
                        </a:rPr>
                        <a:t>–</a:t>
                      </a:r>
                      <a:r>
                        <a:rPr lang="en-US" sz="1600" b="1" spc="-5" dirty="0">
                          <a:effectLst/>
                        </a:rPr>
                        <a:t> </a:t>
                      </a:r>
                      <a:r>
                        <a:rPr lang="en-US" sz="1600" b="1" dirty="0">
                          <a:effectLst/>
                        </a:rPr>
                        <a:t>3</a:t>
                      </a:r>
                      <a:r>
                        <a:rPr lang="en-US" sz="1600" b="1" spc="5" baseline="30000" dirty="0">
                          <a:effectLst/>
                        </a:rPr>
                        <a:t>r</a:t>
                      </a:r>
                      <a:r>
                        <a:rPr lang="en-US" sz="1600" b="1" baseline="30000" dirty="0">
                          <a:effectLst/>
                        </a:rPr>
                        <a:t>d</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0" algn="ctr">
                        <a:spcBef>
                          <a:spcPts val="600"/>
                        </a:spcBef>
                        <a:spcAft>
                          <a:spcPts val="600"/>
                        </a:spcAft>
                      </a:pPr>
                      <a:r>
                        <a:rPr lang="en-US" sz="1600" b="1" dirty="0">
                          <a:effectLst/>
                        </a:rPr>
                        <a:t>1.98</a:t>
                      </a:r>
                      <a:r>
                        <a:rPr lang="en-US" sz="1600" b="1" spc="-20" dirty="0">
                          <a:effectLst/>
                        </a:rPr>
                        <a:t> </a:t>
                      </a:r>
                      <a:r>
                        <a:rPr lang="en-US" sz="1600" b="1" dirty="0">
                          <a:effectLst/>
                        </a:rPr>
                        <a:t>–</a:t>
                      </a:r>
                      <a:r>
                        <a:rPr lang="en-US" sz="1600" b="1" spc="10" dirty="0">
                          <a:effectLst/>
                        </a:rPr>
                        <a:t>5</a:t>
                      </a:r>
                      <a:r>
                        <a:rPr lang="en-US" sz="1600" b="1" dirty="0">
                          <a:effectLst/>
                        </a:rPr>
                        <a:t>.34</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algn="ctr">
                        <a:spcBef>
                          <a:spcPts val="600"/>
                        </a:spcBef>
                        <a:spcAft>
                          <a:spcPts val="600"/>
                        </a:spcAft>
                      </a:pPr>
                      <a:r>
                        <a:rPr lang="en-US" sz="1600" b="1">
                          <a:effectLst/>
                        </a:rPr>
                        <a:t>420</a:t>
                      </a:r>
                      <a:r>
                        <a:rPr lang="en-US" sz="1600" b="1" spc="-15">
                          <a:effectLst/>
                        </a:rPr>
                        <a:t> </a:t>
                      </a:r>
                      <a:r>
                        <a:rPr lang="en-US" sz="1600" b="1">
                          <a:effectLst/>
                        </a:rPr>
                        <a:t>–</a:t>
                      </a:r>
                      <a:r>
                        <a:rPr lang="en-US" sz="1600" b="1" spc="-5">
                          <a:effectLst/>
                        </a:rPr>
                        <a:t> </a:t>
                      </a:r>
                      <a:r>
                        <a:rPr lang="en-US" sz="1600" b="1">
                          <a:effectLst/>
                        </a:rPr>
                        <a:t>8</a:t>
                      </a:r>
                      <a:r>
                        <a:rPr lang="en-US" sz="1600" b="1" spc="10">
                          <a:effectLst/>
                        </a:rPr>
                        <a:t>2</a:t>
                      </a:r>
                      <a:r>
                        <a:rPr lang="en-US" sz="1600" b="1">
                          <a:effectLst/>
                        </a:rPr>
                        <a:t>0</a:t>
                      </a:r>
                      <a:endParaRPr lang="en-US" sz="160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r h="412552">
                <a:tc>
                  <a:txBody>
                    <a:bodyPr/>
                    <a:lstStyle/>
                    <a:p>
                      <a:pPr marL="185420" algn="ctr">
                        <a:lnSpc>
                          <a:spcPts val="1220"/>
                        </a:lnSpc>
                        <a:spcBef>
                          <a:spcPts val="0"/>
                        </a:spcBef>
                        <a:spcAft>
                          <a:spcPts val="0"/>
                        </a:spcAft>
                      </a:pPr>
                      <a:endParaRPr lang="en-US" sz="1600" b="1" dirty="0">
                        <a:effectLst/>
                      </a:endParaRPr>
                    </a:p>
                    <a:p>
                      <a:pPr marL="185420" algn="ctr">
                        <a:lnSpc>
                          <a:spcPts val="1220"/>
                        </a:lnSpc>
                        <a:spcBef>
                          <a:spcPts val="0"/>
                        </a:spcBef>
                        <a:spcAft>
                          <a:spcPts val="0"/>
                        </a:spcAft>
                      </a:pPr>
                      <a:r>
                        <a:rPr lang="en-US" sz="1600" b="1" dirty="0">
                          <a:effectLst/>
                        </a:rPr>
                        <a:t>4</a:t>
                      </a:r>
                      <a:r>
                        <a:rPr lang="en-US" sz="1600" b="1" spc="5" dirty="0">
                          <a:effectLst/>
                        </a:rPr>
                        <a:t>t</a:t>
                      </a:r>
                      <a:r>
                        <a:rPr lang="en-US" sz="1600" b="1" dirty="0">
                          <a:effectLst/>
                        </a:rPr>
                        <a:t>h</a:t>
                      </a:r>
                      <a:r>
                        <a:rPr lang="en-US" sz="1600" b="1" spc="70" dirty="0">
                          <a:effectLst/>
                        </a:rPr>
                        <a:t> </a:t>
                      </a:r>
                      <a:r>
                        <a:rPr lang="en-US" sz="1600" b="1" dirty="0">
                          <a:effectLst/>
                        </a:rPr>
                        <a:t>–</a:t>
                      </a:r>
                      <a:r>
                        <a:rPr lang="en-US" sz="1600" b="1" spc="-5" dirty="0">
                          <a:effectLst/>
                        </a:rPr>
                        <a:t> </a:t>
                      </a:r>
                      <a:r>
                        <a:rPr lang="en-US" sz="1600" b="1" dirty="0">
                          <a:effectLst/>
                        </a:rPr>
                        <a:t>5</a:t>
                      </a:r>
                      <a:r>
                        <a:rPr lang="en-US" sz="1600" b="1" spc="5" baseline="30000" dirty="0">
                          <a:effectLst/>
                        </a:rPr>
                        <a:t>th</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0" algn="ctr">
                        <a:spcBef>
                          <a:spcPts val="600"/>
                        </a:spcBef>
                        <a:spcAft>
                          <a:spcPts val="600"/>
                        </a:spcAft>
                      </a:pPr>
                      <a:r>
                        <a:rPr lang="en-US" sz="1600" b="1" dirty="0">
                          <a:effectLst/>
                        </a:rPr>
                        <a:t>4.51</a:t>
                      </a:r>
                      <a:r>
                        <a:rPr lang="en-US" sz="1600" b="1" spc="-20" dirty="0">
                          <a:effectLst/>
                        </a:rPr>
                        <a:t> </a:t>
                      </a:r>
                      <a:r>
                        <a:rPr lang="en-US" sz="1600" b="1" dirty="0">
                          <a:effectLst/>
                        </a:rPr>
                        <a:t>–</a:t>
                      </a:r>
                      <a:r>
                        <a:rPr lang="en-US" sz="1600" b="1" spc="10" dirty="0">
                          <a:effectLst/>
                        </a:rPr>
                        <a:t>7</a:t>
                      </a:r>
                      <a:r>
                        <a:rPr lang="en-US" sz="1600" b="1" dirty="0">
                          <a:effectLst/>
                        </a:rPr>
                        <a:t>.73</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algn="ctr">
                        <a:spcBef>
                          <a:spcPts val="600"/>
                        </a:spcBef>
                        <a:spcAft>
                          <a:spcPts val="600"/>
                        </a:spcAft>
                      </a:pPr>
                      <a:r>
                        <a:rPr lang="en-US" sz="1600" b="1" dirty="0">
                          <a:effectLst/>
                        </a:rPr>
                        <a:t>740</a:t>
                      </a:r>
                      <a:r>
                        <a:rPr lang="en-US" sz="1600" b="1" spc="-15" dirty="0">
                          <a:effectLst/>
                        </a:rPr>
                        <a:t> </a:t>
                      </a:r>
                      <a:r>
                        <a:rPr lang="en-US" sz="1600" b="1" dirty="0">
                          <a:effectLst/>
                        </a:rPr>
                        <a:t>–</a:t>
                      </a:r>
                      <a:r>
                        <a:rPr lang="en-US" sz="1600" b="1" spc="-5" dirty="0">
                          <a:effectLst/>
                        </a:rPr>
                        <a:t> </a:t>
                      </a:r>
                      <a:r>
                        <a:rPr lang="en-US" sz="1600" b="1" dirty="0">
                          <a:effectLst/>
                        </a:rPr>
                        <a:t>1</a:t>
                      </a:r>
                      <a:r>
                        <a:rPr lang="en-US" sz="1600" b="1" spc="10" dirty="0">
                          <a:effectLst/>
                        </a:rPr>
                        <a:t>0</a:t>
                      </a:r>
                      <a:r>
                        <a:rPr lang="en-US" sz="1600" b="1" dirty="0">
                          <a:effectLst/>
                        </a:rPr>
                        <a:t>10</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2"/>
                  </a:ext>
                </a:extLst>
              </a:tr>
              <a:tr h="414370">
                <a:tc>
                  <a:txBody>
                    <a:bodyPr/>
                    <a:lstStyle/>
                    <a:p>
                      <a:pPr marL="185420" algn="ctr">
                        <a:lnSpc>
                          <a:spcPts val="1230"/>
                        </a:lnSpc>
                        <a:spcBef>
                          <a:spcPts val="0"/>
                        </a:spcBef>
                        <a:spcAft>
                          <a:spcPts val="0"/>
                        </a:spcAft>
                      </a:pPr>
                      <a:endParaRPr lang="en-US" sz="1600" b="1" dirty="0">
                        <a:effectLst/>
                      </a:endParaRPr>
                    </a:p>
                    <a:p>
                      <a:pPr marL="185420" algn="ctr">
                        <a:lnSpc>
                          <a:spcPts val="1230"/>
                        </a:lnSpc>
                        <a:spcBef>
                          <a:spcPts val="0"/>
                        </a:spcBef>
                        <a:spcAft>
                          <a:spcPts val="0"/>
                        </a:spcAft>
                      </a:pPr>
                      <a:r>
                        <a:rPr lang="en-US" sz="1600" b="1" dirty="0">
                          <a:effectLst/>
                        </a:rPr>
                        <a:t>6</a:t>
                      </a:r>
                      <a:r>
                        <a:rPr lang="en-US" sz="1600" b="1" spc="5" dirty="0">
                          <a:effectLst/>
                        </a:rPr>
                        <a:t>t</a:t>
                      </a:r>
                      <a:r>
                        <a:rPr lang="en-US" sz="1600" b="1" dirty="0">
                          <a:effectLst/>
                        </a:rPr>
                        <a:t>h</a:t>
                      </a:r>
                      <a:r>
                        <a:rPr lang="en-US" sz="1600" b="1" spc="70" dirty="0">
                          <a:effectLst/>
                        </a:rPr>
                        <a:t> </a:t>
                      </a:r>
                      <a:r>
                        <a:rPr lang="en-US" sz="1600" b="1" dirty="0">
                          <a:effectLst/>
                        </a:rPr>
                        <a:t>–</a:t>
                      </a:r>
                      <a:r>
                        <a:rPr lang="en-US" sz="1600" b="1" spc="-5" dirty="0">
                          <a:effectLst/>
                        </a:rPr>
                        <a:t> </a:t>
                      </a:r>
                      <a:r>
                        <a:rPr lang="en-US" sz="1600" b="1" dirty="0">
                          <a:effectLst/>
                        </a:rPr>
                        <a:t>8</a:t>
                      </a:r>
                      <a:r>
                        <a:rPr lang="en-US" sz="1600" b="1" spc="5" baseline="30000" dirty="0">
                          <a:effectLst/>
                        </a:rPr>
                        <a:t>th</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0" algn="ctr">
                        <a:spcBef>
                          <a:spcPts val="600"/>
                        </a:spcBef>
                        <a:spcAft>
                          <a:spcPts val="600"/>
                        </a:spcAft>
                      </a:pPr>
                      <a:r>
                        <a:rPr lang="en-US" sz="1600" b="1" dirty="0">
                          <a:effectLst/>
                        </a:rPr>
                        <a:t>6.51</a:t>
                      </a:r>
                      <a:r>
                        <a:rPr lang="en-US" sz="1600" b="1" spc="-20" dirty="0">
                          <a:effectLst/>
                        </a:rPr>
                        <a:t> </a:t>
                      </a:r>
                      <a:r>
                        <a:rPr lang="en-US" sz="1600" b="1" dirty="0">
                          <a:effectLst/>
                        </a:rPr>
                        <a:t>–</a:t>
                      </a:r>
                      <a:r>
                        <a:rPr lang="en-US" sz="1600" b="1" spc="10" dirty="0">
                          <a:effectLst/>
                        </a:rPr>
                        <a:t>1</a:t>
                      </a:r>
                      <a:r>
                        <a:rPr lang="en-US" sz="1600" b="1" dirty="0">
                          <a:effectLst/>
                        </a:rPr>
                        <a:t>0.</a:t>
                      </a:r>
                      <a:r>
                        <a:rPr lang="en-US" sz="1600" b="1" spc="-5" dirty="0">
                          <a:effectLst/>
                        </a:rPr>
                        <a:t>3</a:t>
                      </a:r>
                      <a:r>
                        <a:rPr lang="en-US" sz="1600" b="1" dirty="0">
                          <a:effectLst/>
                        </a:rPr>
                        <a:t>4</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algn="ctr">
                        <a:spcBef>
                          <a:spcPts val="600"/>
                        </a:spcBef>
                        <a:spcAft>
                          <a:spcPts val="600"/>
                        </a:spcAft>
                      </a:pPr>
                      <a:r>
                        <a:rPr lang="en-US" sz="1600" b="1" dirty="0">
                          <a:effectLst/>
                        </a:rPr>
                        <a:t>925</a:t>
                      </a:r>
                      <a:r>
                        <a:rPr lang="en-US" sz="1600" b="1" spc="-15" dirty="0">
                          <a:effectLst/>
                        </a:rPr>
                        <a:t> </a:t>
                      </a:r>
                      <a:r>
                        <a:rPr lang="en-US" sz="1600" b="1" dirty="0">
                          <a:effectLst/>
                        </a:rPr>
                        <a:t>–</a:t>
                      </a:r>
                      <a:r>
                        <a:rPr lang="en-US" sz="1600" b="1" spc="-5" dirty="0">
                          <a:effectLst/>
                        </a:rPr>
                        <a:t> </a:t>
                      </a:r>
                      <a:r>
                        <a:rPr lang="en-US" sz="1600" b="1" dirty="0">
                          <a:effectLst/>
                        </a:rPr>
                        <a:t>1</a:t>
                      </a:r>
                      <a:r>
                        <a:rPr lang="en-US" sz="1600" b="1" spc="10" dirty="0">
                          <a:effectLst/>
                        </a:rPr>
                        <a:t>1</a:t>
                      </a:r>
                      <a:r>
                        <a:rPr lang="en-US" sz="1600" b="1" dirty="0">
                          <a:effectLst/>
                        </a:rPr>
                        <a:t>85</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3"/>
                  </a:ext>
                </a:extLst>
              </a:tr>
              <a:tr h="412552">
                <a:tc>
                  <a:txBody>
                    <a:bodyPr/>
                    <a:lstStyle/>
                    <a:p>
                      <a:pPr marL="151765" algn="ctr">
                        <a:lnSpc>
                          <a:spcPts val="1220"/>
                        </a:lnSpc>
                        <a:spcBef>
                          <a:spcPts val="0"/>
                        </a:spcBef>
                        <a:spcAft>
                          <a:spcPts val="0"/>
                        </a:spcAft>
                      </a:pPr>
                      <a:endParaRPr lang="en-US" sz="1600" b="1" dirty="0">
                        <a:effectLst/>
                      </a:endParaRPr>
                    </a:p>
                    <a:p>
                      <a:pPr marL="151765" algn="ctr">
                        <a:lnSpc>
                          <a:spcPts val="1220"/>
                        </a:lnSpc>
                        <a:spcBef>
                          <a:spcPts val="0"/>
                        </a:spcBef>
                        <a:spcAft>
                          <a:spcPts val="0"/>
                        </a:spcAft>
                      </a:pPr>
                      <a:r>
                        <a:rPr lang="en-US" sz="1600" b="1" dirty="0">
                          <a:effectLst/>
                        </a:rPr>
                        <a:t>9</a:t>
                      </a:r>
                      <a:r>
                        <a:rPr lang="en-US" sz="1600" b="1" spc="5" dirty="0">
                          <a:effectLst/>
                        </a:rPr>
                        <a:t>t</a:t>
                      </a:r>
                      <a:r>
                        <a:rPr lang="en-US" sz="1600" b="1" dirty="0">
                          <a:effectLst/>
                        </a:rPr>
                        <a:t>h</a:t>
                      </a:r>
                      <a:r>
                        <a:rPr lang="en-US" sz="1600" b="1" spc="70" dirty="0">
                          <a:effectLst/>
                        </a:rPr>
                        <a:t> </a:t>
                      </a:r>
                      <a:r>
                        <a:rPr lang="en-US" sz="1600" b="1" dirty="0">
                          <a:effectLst/>
                        </a:rPr>
                        <a:t>–</a:t>
                      </a:r>
                      <a:r>
                        <a:rPr lang="en-US" sz="1600" b="1" spc="-5" dirty="0">
                          <a:effectLst/>
                        </a:rPr>
                        <a:t> </a:t>
                      </a:r>
                      <a:r>
                        <a:rPr lang="en-US" sz="1600" b="1" dirty="0">
                          <a:effectLst/>
                        </a:rPr>
                        <a:t>10</a:t>
                      </a:r>
                      <a:r>
                        <a:rPr lang="en-US" sz="1600" b="1" spc="5" baseline="30000" dirty="0">
                          <a:effectLst/>
                        </a:rPr>
                        <a:t>th</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0" algn="ctr">
                        <a:spcBef>
                          <a:spcPts val="600"/>
                        </a:spcBef>
                        <a:spcAft>
                          <a:spcPts val="600"/>
                        </a:spcAft>
                      </a:pPr>
                      <a:r>
                        <a:rPr lang="en-US" sz="1600" b="1" dirty="0">
                          <a:effectLst/>
                        </a:rPr>
                        <a:t>8.32</a:t>
                      </a:r>
                      <a:r>
                        <a:rPr lang="en-US" sz="1600" b="1" spc="-20" dirty="0">
                          <a:effectLst/>
                        </a:rPr>
                        <a:t> </a:t>
                      </a:r>
                      <a:r>
                        <a:rPr lang="en-US" sz="1600" b="1" dirty="0">
                          <a:effectLst/>
                        </a:rPr>
                        <a:t>–</a:t>
                      </a:r>
                      <a:r>
                        <a:rPr lang="en-US" sz="1600" b="1" spc="10" dirty="0">
                          <a:effectLst/>
                        </a:rPr>
                        <a:t>1</a:t>
                      </a:r>
                      <a:r>
                        <a:rPr lang="en-US" sz="1600" b="1" dirty="0">
                          <a:effectLst/>
                        </a:rPr>
                        <a:t>2.</a:t>
                      </a:r>
                      <a:r>
                        <a:rPr lang="en-US" sz="1600" b="1" spc="-5" dirty="0">
                          <a:effectLst/>
                        </a:rPr>
                        <a:t>1</a:t>
                      </a:r>
                      <a:r>
                        <a:rPr lang="en-US" sz="1600" b="1" dirty="0">
                          <a:effectLst/>
                        </a:rPr>
                        <a:t>2</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algn="ctr">
                        <a:spcBef>
                          <a:spcPts val="600"/>
                        </a:spcBef>
                        <a:spcAft>
                          <a:spcPts val="600"/>
                        </a:spcAft>
                      </a:pPr>
                      <a:r>
                        <a:rPr lang="en-US" sz="1600" b="1" dirty="0">
                          <a:effectLst/>
                        </a:rPr>
                        <a:t>1050</a:t>
                      </a:r>
                      <a:r>
                        <a:rPr lang="en-US" sz="1600" b="1" spc="-20" dirty="0">
                          <a:effectLst/>
                        </a:rPr>
                        <a:t> </a:t>
                      </a:r>
                      <a:r>
                        <a:rPr lang="en-US" sz="1600" b="1" dirty="0">
                          <a:effectLst/>
                        </a:rPr>
                        <a:t>–</a:t>
                      </a:r>
                      <a:r>
                        <a:rPr lang="en-US" sz="1600" b="1" spc="-5" dirty="0">
                          <a:effectLst/>
                        </a:rPr>
                        <a:t> </a:t>
                      </a:r>
                      <a:r>
                        <a:rPr lang="en-US" sz="1600" b="1" spc="10" dirty="0">
                          <a:effectLst/>
                        </a:rPr>
                        <a:t>1</a:t>
                      </a:r>
                      <a:r>
                        <a:rPr lang="en-US" sz="1600" b="1" dirty="0">
                          <a:effectLst/>
                        </a:rPr>
                        <a:t>335</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4"/>
                  </a:ext>
                </a:extLst>
              </a:tr>
              <a:tr h="412552">
                <a:tc>
                  <a:txBody>
                    <a:bodyPr/>
                    <a:lstStyle/>
                    <a:p>
                      <a:pPr marL="118110" algn="ctr">
                        <a:lnSpc>
                          <a:spcPts val="1225"/>
                        </a:lnSpc>
                        <a:spcBef>
                          <a:spcPts val="0"/>
                        </a:spcBef>
                        <a:spcAft>
                          <a:spcPts val="0"/>
                        </a:spcAft>
                      </a:pPr>
                      <a:endParaRPr lang="en-US" sz="1600" b="1" dirty="0">
                        <a:effectLst/>
                        <a:highlight>
                          <a:srgbClr val="FFFF00"/>
                        </a:highlight>
                      </a:endParaRPr>
                    </a:p>
                    <a:p>
                      <a:pPr marL="118110" algn="ctr">
                        <a:lnSpc>
                          <a:spcPts val="1225"/>
                        </a:lnSpc>
                        <a:spcBef>
                          <a:spcPts val="0"/>
                        </a:spcBef>
                        <a:spcAft>
                          <a:spcPts val="0"/>
                        </a:spcAft>
                      </a:pPr>
                      <a:r>
                        <a:rPr lang="en-US" sz="1600" b="1" dirty="0">
                          <a:effectLst/>
                          <a:highlight>
                            <a:srgbClr val="FFFF00"/>
                          </a:highlight>
                        </a:rPr>
                        <a:t>11</a:t>
                      </a:r>
                      <a:r>
                        <a:rPr lang="en-US" sz="1600" b="1" spc="5" dirty="0">
                          <a:effectLst/>
                          <a:highlight>
                            <a:srgbClr val="FFFF00"/>
                          </a:highlight>
                        </a:rPr>
                        <a:t>t</a:t>
                      </a:r>
                      <a:r>
                        <a:rPr lang="en-US" sz="1600" b="1" dirty="0">
                          <a:effectLst/>
                          <a:highlight>
                            <a:srgbClr val="FFFF00"/>
                          </a:highlight>
                        </a:rPr>
                        <a:t>h</a:t>
                      </a:r>
                      <a:r>
                        <a:rPr lang="en-US" sz="1600" b="1" spc="65" dirty="0">
                          <a:effectLst/>
                          <a:highlight>
                            <a:srgbClr val="FFFF00"/>
                          </a:highlight>
                        </a:rPr>
                        <a:t> </a:t>
                      </a:r>
                      <a:r>
                        <a:rPr lang="en-US" sz="1600" b="1" dirty="0">
                          <a:effectLst/>
                          <a:highlight>
                            <a:srgbClr val="FFFF00"/>
                          </a:highlight>
                        </a:rPr>
                        <a:t>–CCR</a:t>
                      </a:r>
                      <a:endParaRPr lang="en-US" sz="1600" dirty="0">
                        <a:effectLst/>
                        <a:highlight>
                          <a:srgbClr val="FFFF00"/>
                        </a:highligh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0" algn="ctr">
                        <a:spcBef>
                          <a:spcPts val="600"/>
                        </a:spcBef>
                        <a:spcAft>
                          <a:spcPts val="600"/>
                        </a:spcAft>
                      </a:pPr>
                      <a:r>
                        <a:rPr lang="en-US" sz="1600" b="1" dirty="0">
                          <a:effectLst/>
                          <a:highlight>
                            <a:srgbClr val="FFFF00"/>
                          </a:highlight>
                        </a:rPr>
                        <a:t>10.34</a:t>
                      </a:r>
                      <a:r>
                        <a:rPr lang="en-US" sz="1600" b="1" spc="-10" dirty="0">
                          <a:effectLst/>
                          <a:highlight>
                            <a:srgbClr val="FFFF00"/>
                          </a:highlight>
                        </a:rPr>
                        <a:t> </a:t>
                      </a:r>
                      <a:r>
                        <a:rPr lang="en-US" sz="1600" b="1" dirty="0">
                          <a:effectLst/>
                          <a:highlight>
                            <a:srgbClr val="FFFF00"/>
                          </a:highlight>
                        </a:rPr>
                        <a:t>–14.2</a:t>
                      </a:r>
                      <a:endParaRPr lang="en-US" sz="1600" dirty="0">
                        <a:effectLst/>
                        <a:highlight>
                          <a:srgbClr val="FFFF00"/>
                        </a:highligh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algn="ctr">
                        <a:spcBef>
                          <a:spcPts val="600"/>
                        </a:spcBef>
                        <a:spcAft>
                          <a:spcPts val="600"/>
                        </a:spcAft>
                      </a:pPr>
                      <a:r>
                        <a:rPr lang="en-US" sz="1600" b="1" dirty="0">
                          <a:effectLst/>
                          <a:highlight>
                            <a:srgbClr val="FFFF00"/>
                          </a:highlight>
                        </a:rPr>
                        <a:t>1185</a:t>
                      </a:r>
                      <a:r>
                        <a:rPr lang="en-US" sz="1600" b="1" spc="-20" dirty="0">
                          <a:effectLst/>
                          <a:highlight>
                            <a:srgbClr val="FFFF00"/>
                          </a:highlight>
                        </a:rPr>
                        <a:t> </a:t>
                      </a:r>
                      <a:r>
                        <a:rPr lang="en-US" sz="1600" b="1" dirty="0">
                          <a:effectLst/>
                          <a:highlight>
                            <a:srgbClr val="FFFF00"/>
                          </a:highlight>
                        </a:rPr>
                        <a:t>–</a:t>
                      </a:r>
                      <a:r>
                        <a:rPr lang="en-US" sz="1600" b="1" spc="-5" dirty="0">
                          <a:effectLst/>
                          <a:highlight>
                            <a:srgbClr val="FFFF00"/>
                          </a:highlight>
                        </a:rPr>
                        <a:t> </a:t>
                      </a:r>
                      <a:r>
                        <a:rPr lang="en-US" sz="1600" b="1" spc="10" dirty="0">
                          <a:effectLst/>
                          <a:highlight>
                            <a:srgbClr val="FFFF00"/>
                          </a:highlight>
                        </a:rPr>
                        <a:t>1</a:t>
                      </a:r>
                      <a:r>
                        <a:rPr lang="en-US" sz="1600" b="1" dirty="0">
                          <a:effectLst/>
                          <a:highlight>
                            <a:srgbClr val="FFFF00"/>
                          </a:highlight>
                        </a:rPr>
                        <a:t>385</a:t>
                      </a:r>
                      <a:endParaRPr lang="en-US" sz="1600" dirty="0">
                        <a:effectLst/>
                        <a:highlight>
                          <a:srgbClr val="FFFF00"/>
                        </a:highligh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99858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sz="3600" dirty="0">
                <a:solidFill>
                  <a:srgbClr val="000000"/>
                </a:solidFill>
              </a:rPr>
              <a:t>Four Common Classroom Responses to Text Complexity</a:t>
            </a:r>
            <a:endParaRPr lang="zh-CN" altLang="en-US" sz="3600" dirty="0">
              <a:solidFill>
                <a:srgbClr val="000000"/>
              </a:solidFill>
            </a:endParaRPr>
          </a:p>
        </p:txBody>
      </p:sp>
      <p:sp>
        <p:nvSpPr>
          <p:cNvPr id="3" name="TextBox 2"/>
          <p:cNvSpPr txBox="1"/>
          <p:nvPr/>
        </p:nvSpPr>
        <p:spPr>
          <a:xfrm>
            <a:off x="685800" y="1981200"/>
            <a:ext cx="5974432" cy="3693319"/>
          </a:xfrm>
          <a:prstGeom prst="rect">
            <a:avLst/>
          </a:prstGeom>
          <a:noFill/>
        </p:spPr>
        <p:txBody>
          <a:bodyPr wrap="square" rtlCol="0">
            <a:spAutoFit/>
          </a:bodyPr>
          <a:lstStyle/>
          <a:p>
            <a:pPr marL="342900" indent="-342900">
              <a:buFont typeface="Arial"/>
              <a:buChar char="•"/>
            </a:pPr>
            <a:r>
              <a:rPr lang="en-US" sz="2400" dirty="0"/>
              <a:t>Move students to easier text</a:t>
            </a:r>
          </a:p>
          <a:p>
            <a:pPr marL="342900" indent="-342900">
              <a:buFont typeface="Arial"/>
              <a:buChar char="•"/>
            </a:pPr>
            <a:r>
              <a:rPr lang="en-US" sz="2400" dirty="0"/>
              <a:t>Read text to students (communicates the information, but doesn’t increase student reading ability)</a:t>
            </a:r>
          </a:p>
          <a:p>
            <a:pPr marL="342900" indent="-342900">
              <a:buFont typeface="Arial"/>
              <a:buChar char="•"/>
            </a:pPr>
            <a:r>
              <a:rPr lang="en-US" sz="2400" dirty="0"/>
              <a:t>Tell students what texts say (same as reading to kids in its impact)</a:t>
            </a:r>
          </a:p>
          <a:p>
            <a:pPr marL="342900" indent="-342900">
              <a:buFont typeface="Arial"/>
              <a:buChar char="•"/>
            </a:pPr>
            <a:r>
              <a:rPr lang="en-US" sz="2400" dirty="0"/>
              <a:t>Ignore the problem (more drawbacks than the previous approaches)</a:t>
            </a:r>
          </a:p>
          <a:p>
            <a:endParaRPr lang="en-US" sz="2400" dirty="0"/>
          </a:p>
          <a:p>
            <a:endParaRPr lang="en-US" dirty="0"/>
          </a:p>
        </p:txBody>
      </p:sp>
    </p:spTree>
    <p:extLst>
      <p:ext uri="{BB962C8B-B14F-4D97-AF65-F5344CB8AC3E}">
        <p14:creationId xmlns:p14="http://schemas.microsoft.com/office/powerpoint/2010/main" val="2379409418"/>
      </p:ext>
    </p:extLst>
  </p:cSld>
  <p:clrMapOvr>
    <a:masterClrMapping/>
  </p:clrMapOvr>
  <p:transition>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428605"/>
            <a:ext cx="8287072" cy="1247796"/>
          </a:xfrm>
        </p:spPr>
        <p:txBody>
          <a:bodyPr>
            <a:noAutofit/>
          </a:bodyPr>
          <a:lstStyle/>
          <a:p>
            <a:pPr marL="0" indent="0">
              <a:buNone/>
            </a:pPr>
            <a:r>
              <a:rPr lang="en-US" sz="3600" dirty="0">
                <a:solidFill>
                  <a:srgbClr val="000000"/>
                </a:solidFill>
              </a:rPr>
              <a:t>Instructional Level Criterion</a:t>
            </a:r>
          </a:p>
        </p:txBody>
      </p:sp>
      <p:sp>
        <p:nvSpPr>
          <p:cNvPr id="3" name="TextBox 2"/>
          <p:cNvSpPr txBox="1"/>
          <p:nvPr/>
        </p:nvSpPr>
        <p:spPr>
          <a:xfrm>
            <a:off x="533400" y="1524001"/>
            <a:ext cx="6248400" cy="3323987"/>
          </a:xfrm>
          <a:prstGeom prst="rect">
            <a:avLst/>
          </a:prstGeom>
          <a:noFill/>
        </p:spPr>
        <p:txBody>
          <a:bodyPr wrap="square" rtlCol="0">
            <a:spAutoFit/>
          </a:bodyPr>
          <a:lstStyle/>
          <a:p>
            <a:r>
              <a:rPr lang="en-US" sz="2400" dirty="0"/>
              <a:t>Betts (1946):  informal reading inventories used to estimate students’ reading levels  </a:t>
            </a:r>
          </a:p>
          <a:p>
            <a:pPr marL="342900" indent="-342900">
              <a:buFont typeface="Arial"/>
              <a:buChar char="•"/>
            </a:pPr>
            <a:r>
              <a:rPr lang="en-US" sz="2400" dirty="0"/>
              <a:t>Independent (fluency 99-100%; comprehension 90-100%)</a:t>
            </a:r>
          </a:p>
          <a:p>
            <a:pPr marL="342900" indent="-342900">
              <a:buFont typeface="Arial"/>
              <a:buChar char="•"/>
            </a:pPr>
            <a:r>
              <a:rPr lang="en-US" sz="2400" dirty="0"/>
              <a:t>Instructional (fluency 95-98%; comprehension 75-89%)</a:t>
            </a:r>
          </a:p>
          <a:p>
            <a:pPr marL="342900" indent="-342900">
              <a:buFont typeface="Arial"/>
              <a:buChar char="•"/>
            </a:pPr>
            <a:r>
              <a:rPr lang="en-US" sz="2400" dirty="0"/>
              <a:t>Frustration (fluency 0-92%; comprehension 0-50%)</a:t>
            </a:r>
          </a:p>
          <a:p>
            <a:endParaRPr lang="en-US" dirty="0"/>
          </a:p>
        </p:txBody>
      </p:sp>
    </p:spTree>
    <p:extLst>
      <p:ext uri="{BB962C8B-B14F-4D97-AF65-F5344CB8AC3E}">
        <p14:creationId xmlns:p14="http://schemas.microsoft.com/office/powerpoint/2010/main" val="800100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1000100" y="500042"/>
            <a:ext cx="7172300" cy="1100158"/>
          </a:xfrm>
          <a:prstGeom prst="rect">
            <a:avLst/>
          </a:prstGeom>
        </p:spPr>
        <p:txBody>
          <a:bodyPr/>
          <a:lstStyle/>
          <a:p>
            <a:pPr marR="0" lvl="0" algn="l" defTabSz="914400" rtl="0" eaLnBrk="1" fontAlgn="auto" latinLnBrk="0" hangingPunct="1">
              <a:lnSpc>
                <a:spcPct val="90000"/>
              </a:lnSpc>
              <a:spcBef>
                <a:spcPct val="20000"/>
              </a:spcBef>
              <a:spcAft>
                <a:spcPts val="0"/>
              </a:spcAft>
              <a:buClrTx/>
              <a:buSzTx/>
              <a:tabLst/>
              <a:defRPr/>
            </a:pPr>
            <a:r>
              <a:rPr lang="en-US" altLang="zh-CN" sz="3600" dirty="0">
                <a:solidFill>
                  <a:srgbClr val="292934"/>
                </a:solidFill>
                <a:ea typeface="宋体" charset="-122"/>
              </a:rPr>
              <a:t>Matching texts to student levels doesn’t improve achievement</a:t>
            </a:r>
            <a:endParaRPr kumimoji="0" lang="en-US" altLang="zh-CN" sz="3600" b="0" i="0" u="none" strike="noStrike" kern="1200" cap="none" spc="0" normalizeH="0" baseline="0" noProof="0" dirty="0">
              <a:ln>
                <a:noFill/>
              </a:ln>
              <a:solidFill>
                <a:srgbClr val="292934"/>
              </a:solidFill>
              <a:effectLst/>
              <a:uLnTx/>
              <a:uFillTx/>
              <a:ea typeface="宋体" charset="-122"/>
            </a:endParaRPr>
          </a:p>
          <a:p>
            <a:pPr marR="0" lvl="0" algn="l" defTabSz="914400" rtl="0" eaLnBrk="1" fontAlgn="auto" latinLnBrk="0" hangingPunct="1">
              <a:lnSpc>
                <a:spcPct val="90000"/>
              </a:lnSpc>
              <a:spcBef>
                <a:spcPct val="20000"/>
              </a:spcBef>
              <a:spcAft>
                <a:spcPts val="0"/>
              </a:spcAft>
              <a:buClrTx/>
              <a:buSzTx/>
              <a:tabLst/>
              <a:defRPr/>
            </a:pPr>
            <a:endParaRPr kumimoji="0" lang="en-US" altLang="zh-CN" sz="2400" b="0" i="0" u="none" strike="noStrike" kern="1200" cap="none" spc="0" normalizeH="0" baseline="0" noProof="0" dirty="0">
              <a:ln>
                <a:noFill/>
              </a:ln>
              <a:effectLst/>
              <a:uLnTx/>
              <a:uFillTx/>
              <a:latin typeface="+mn-lt"/>
              <a:ea typeface="宋体" charset="-122"/>
              <a:cs typeface="+mn-cs"/>
            </a:endParaRPr>
          </a:p>
        </p:txBody>
      </p:sp>
      <p:sp>
        <p:nvSpPr>
          <p:cNvPr id="3" name="TextBox 2"/>
          <p:cNvSpPr txBox="1"/>
          <p:nvPr/>
        </p:nvSpPr>
        <p:spPr>
          <a:xfrm>
            <a:off x="457200" y="1600200"/>
            <a:ext cx="8077200" cy="4708981"/>
          </a:xfrm>
          <a:prstGeom prst="rect">
            <a:avLst/>
          </a:prstGeom>
          <a:noFill/>
        </p:spPr>
        <p:txBody>
          <a:bodyPr wrap="square" rtlCol="0">
            <a:spAutoFit/>
          </a:bodyPr>
          <a:lstStyle/>
          <a:p>
            <a:pPr marL="285750" indent="-285750">
              <a:buFont typeface="Arial"/>
              <a:buChar char="•"/>
            </a:pPr>
            <a:r>
              <a:rPr lang="en-US" sz="2000" dirty="0"/>
              <a:t>Powell (1968): same method as Killgallon, but more grades and different results</a:t>
            </a:r>
          </a:p>
          <a:p>
            <a:pPr marL="285750" indent="-285750">
              <a:buFont typeface="Arial"/>
              <a:buChar char="•"/>
            </a:pPr>
            <a:r>
              <a:rPr lang="en-US" sz="2000" dirty="0" err="1"/>
              <a:t>Dunkeld</a:t>
            </a:r>
            <a:r>
              <a:rPr lang="en-US" sz="2000" dirty="0"/>
              <a:t> (1982): harder placements associated with more learning</a:t>
            </a:r>
          </a:p>
          <a:p>
            <a:pPr marL="285750" indent="-285750">
              <a:buFont typeface="Arial"/>
              <a:buChar char="•"/>
            </a:pPr>
            <a:r>
              <a:rPr lang="en-US" sz="2000" dirty="0"/>
              <a:t>Jorgensen, et al.  (1977): no relation between placement and achievement gains</a:t>
            </a:r>
          </a:p>
          <a:p>
            <a:pPr marL="285750" indent="-285750">
              <a:buFont typeface="Arial"/>
              <a:buChar char="•"/>
            </a:pPr>
            <a:r>
              <a:rPr lang="en-US" sz="2000" dirty="0"/>
              <a:t>Morgan, et al. (2000): frustration level placements led to greater learning gains</a:t>
            </a:r>
          </a:p>
          <a:p>
            <a:pPr marL="285750" indent="-285750">
              <a:buFont typeface="Arial"/>
              <a:buChar char="•"/>
            </a:pPr>
            <a:r>
              <a:rPr lang="en-US" sz="2000" dirty="0"/>
              <a:t>O’Connor et al (2002, 2010): only benefit was for students reading at grade 1 level, but even this benefit went away                                      if scaffolding was equated</a:t>
            </a:r>
          </a:p>
          <a:p>
            <a:pPr marL="285750" indent="-285750">
              <a:buFont typeface="Arial"/>
              <a:buChar char="•"/>
            </a:pPr>
            <a:r>
              <a:rPr lang="en-US" sz="2000" dirty="0"/>
              <a:t>Kuhn et al (2006): frustration level placement led                               to greater learning gains</a:t>
            </a:r>
          </a:p>
          <a:p>
            <a:pPr marL="285750" indent="-285750">
              <a:buFont typeface="Arial"/>
              <a:buChar char="•"/>
            </a:pPr>
            <a:r>
              <a:rPr lang="en-US" sz="2000" dirty="0"/>
              <a:t>Brown et al (2017): replicates Morgan</a:t>
            </a:r>
          </a:p>
          <a:p>
            <a:pPr marL="285750" indent="-285750">
              <a:buFont typeface="Arial"/>
              <a:buChar char="•"/>
            </a:pPr>
            <a:r>
              <a:rPr lang="en-US" sz="2000" dirty="0"/>
              <a:t>Homan, et al. (2010): no learning difference </a:t>
            </a:r>
          </a:p>
          <a:p>
            <a:pPr marL="285750" indent="-285750">
              <a:buFont typeface="Arial"/>
              <a:buChar char="•"/>
            </a:pPr>
            <a:endParaRPr lang="en-US" sz="2000" dirty="0"/>
          </a:p>
        </p:txBody>
      </p:sp>
    </p:spTree>
    <p:extLst>
      <p:ext uri="{BB962C8B-B14F-4D97-AF65-F5344CB8AC3E}">
        <p14:creationId xmlns:p14="http://schemas.microsoft.com/office/powerpoint/2010/main" val="129806562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428605"/>
            <a:ext cx="8287072" cy="1247796"/>
          </a:xfrm>
        </p:spPr>
        <p:txBody>
          <a:bodyPr>
            <a:noAutofit/>
          </a:bodyPr>
          <a:lstStyle/>
          <a:p>
            <a:pPr marL="0" indent="0">
              <a:buNone/>
            </a:pPr>
            <a:r>
              <a:rPr lang="en-US" sz="3600" dirty="0">
                <a:solidFill>
                  <a:srgbClr val="000000"/>
                </a:solidFill>
              </a:rPr>
              <a:t>But can we just throw students into difficult text?  </a:t>
            </a:r>
          </a:p>
        </p:txBody>
      </p:sp>
      <p:sp>
        <p:nvSpPr>
          <p:cNvPr id="4" name="Rectangle 3"/>
          <p:cNvSpPr/>
          <p:nvPr/>
        </p:nvSpPr>
        <p:spPr>
          <a:xfrm>
            <a:off x="914400" y="1905000"/>
            <a:ext cx="5943600" cy="2677656"/>
          </a:xfrm>
          <a:prstGeom prst="rect">
            <a:avLst/>
          </a:prstGeom>
        </p:spPr>
        <p:txBody>
          <a:bodyPr wrap="square">
            <a:spAutoFit/>
          </a:bodyPr>
          <a:lstStyle/>
          <a:p>
            <a:pPr marL="342900" indent="-342900">
              <a:buFont typeface="Arial"/>
              <a:buChar char="•"/>
            </a:pPr>
            <a:r>
              <a:rPr lang="en-US" sz="2400" dirty="0"/>
              <a:t>No real evidence based on learning that shows instructional level works</a:t>
            </a:r>
          </a:p>
          <a:p>
            <a:pPr marL="342900" indent="-342900">
              <a:buFont typeface="Arial"/>
              <a:buChar char="•"/>
            </a:pPr>
            <a:r>
              <a:rPr lang="en-US" sz="2400" dirty="0"/>
              <a:t>However, the idea has burgeoned because just placing students in demanding texts that they cannot        read well was not working well </a:t>
            </a:r>
          </a:p>
          <a:p>
            <a:pPr marL="342900" indent="-342900">
              <a:buFont typeface="Arial"/>
              <a:buChar char="•"/>
            </a:pPr>
            <a:r>
              <a:rPr lang="en-US" sz="2400" dirty="0"/>
              <a:t>Where does that leave us?</a:t>
            </a:r>
          </a:p>
        </p:txBody>
      </p:sp>
    </p:spTree>
    <p:extLst>
      <p:ext uri="{BB962C8B-B14F-4D97-AF65-F5344CB8AC3E}">
        <p14:creationId xmlns:p14="http://schemas.microsoft.com/office/powerpoint/2010/main" val="1775633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1000100" y="500042"/>
            <a:ext cx="7686700" cy="1200766"/>
          </a:xfrm>
          <a:prstGeom prst="rect">
            <a:avLst/>
          </a:prstGeom>
        </p:spPr>
        <p:txBody>
          <a:bodyPr/>
          <a:lstStyle/>
          <a:p>
            <a:pPr marR="0" lvl="0" algn="l" defTabSz="914400" rtl="0" eaLnBrk="1" fontAlgn="auto" latinLnBrk="0" hangingPunct="1">
              <a:lnSpc>
                <a:spcPct val="90000"/>
              </a:lnSpc>
              <a:spcBef>
                <a:spcPct val="20000"/>
              </a:spcBef>
              <a:spcAft>
                <a:spcPts val="0"/>
              </a:spcAft>
              <a:buClrTx/>
              <a:buSzTx/>
              <a:tabLst/>
              <a:defRPr/>
            </a:pPr>
            <a:r>
              <a:rPr kumimoji="0" lang="en-US" altLang="zh-CN" sz="3600" b="0" i="0" u="none" strike="noStrike" kern="1200" cap="none" spc="0" normalizeH="0" baseline="0" noProof="0" dirty="0">
                <a:ln>
                  <a:noFill/>
                </a:ln>
                <a:solidFill>
                  <a:srgbClr val="000000"/>
                </a:solidFill>
                <a:effectLst/>
                <a:uLnTx/>
                <a:uFillTx/>
                <a:ea typeface="宋体" charset="-122"/>
              </a:rPr>
              <a:t>Traditional</a:t>
            </a:r>
            <a:r>
              <a:rPr kumimoji="0" lang="en-US" altLang="zh-CN" sz="3600" b="0" i="0" u="none" strike="noStrike" kern="1200" cap="none" spc="0" normalizeH="0" noProof="0" dirty="0">
                <a:ln>
                  <a:noFill/>
                </a:ln>
                <a:solidFill>
                  <a:srgbClr val="000000"/>
                </a:solidFill>
                <a:effectLst/>
                <a:uLnTx/>
                <a:uFillTx/>
                <a:ea typeface="宋体" charset="-122"/>
              </a:rPr>
              <a:t> instructional level theory</a:t>
            </a:r>
            <a:endParaRPr kumimoji="0" lang="en-US" altLang="zh-CN" sz="3600" b="0" i="0" u="none" strike="noStrike" kern="1200" cap="none" spc="0" normalizeH="0" baseline="0" noProof="0" dirty="0">
              <a:ln>
                <a:noFill/>
              </a:ln>
              <a:solidFill>
                <a:srgbClr val="000000"/>
              </a:solidFill>
              <a:effectLst/>
              <a:uLnTx/>
              <a:uFillTx/>
              <a:ea typeface="宋体" charset="-122"/>
            </a:endParaRPr>
          </a:p>
          <a:p>
            <a:pPr marR="0" lvl="0" algn="l" defTabSz="914400" rtl="0" eaLnBrk="1" fontAlgn="auto" latinLnBrk="0" hangingPunct="1">
              <a:lnSpc>
                <a:spcPct val="90000"/>
              </a:lnSpc>
              <a:spcBef>
                <a:spcPct val="20000"/>
              </a:spcBef>
              <a:spcAft>
                <a:spcPts val="0"/>
              </a:spcAft>
              <a:buClrTx/>
              <a:buSzTx/>
              <a:tabLst/>
              <a:defRPr/>
            </a:pPr>
            <a:endParaRPr kumimoji="0" lang="en-US" altLang="zh-CN" sz="2400" b="0" i="0" u="none" strike="noStrike" kern="1200" cap="none" spc="0" normalizeH="0" baseline="0" noProof="0" dirty="0">
              <a:ln>
                <a:noFill/>
              </a:ln>
              <a:effectLst/>
              <a:uLnTx/>
              <a:uFillTx/>
              <a:latin typeface="+mn-lt"/>
              <a:ea typeface="宋体" charset="-122"/>
              <a:cs typeface="+mn-cs"/>
            </a:endParaRPr>
          </a:p>
        </p:txBody>
      </p:sp>
      <p:sp>
        <p:nvSpPr>
          <p:cNvPr id="3" name="TextBox 2"/>
          <p:cNvSpPr txBox="1"/>
          <p:nvPr/>
        </p:nvSpPr>
        <p:spPr>
          <a:xfrm>
            <a:off x="755576" y="1628800"/>
            <a:ext cx="7416824" cy="1938992"/>
          </a:xfrm>
          <a:prstGeom prst="rect">
            <a:avLst/>
          </a:prstGeom>
          <a:noFill/>
        </p:spPr>
        <p:txBody>
          <a:bodyPr wrap="square" rtlCol="0">
            <a:spAutoFit/>
          </a:bodyPr>
          <a:lstStyle/>
          <a:p>
            <a:r>
              <a:rPr lang="en-US" sz="2400" dirty="0"/>
              <a:t>Instructional level theory: learning is facilitated by ensuring students can read instructional texts with relatively good fluency and comprehension; accomplished by placing students in relatively easy texts</a:t>
            </a:r>
          </a:p>
        </p:txBody>
      </p:sp>
      <p:sp>
        <p:nvSpPr>
          <p:cNvPr id="5" name="Rectangle 4"/>
          <p:cNvSpPr/>
          <p:nvPr/>
        </p:nvSpPr>
        <p:spPr>
          <a:xfrm>
            <a:off x="827584" y="3645024"/>
            <a:ext cx="1828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84168" y="3573016"/>
            <a:ext cx="1828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195736" y="3933056"/>
            <a:ext cx="441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71600" y="4293096"/>
            <a:ext cx="1584176" cy="369332"/>
          </a:xfrm>
          <a:prstGeom prst="rect">
            <a:avLst/>
          </a:prstGeom>
          <a:noFill/>
        </p:spPr>
        <p:txBody>
          <a:bodyPr wrap="square" rtlCol="0">
            <a:spAutoFit/>
          </a:bodyPr>
          <a:lstStyle/>
          <a:p>
            <a:r>
              <a:rPr lang="en-US" dirty="0"/>
              <a:t>Reader Level</a:t>
            </a:r>
          </a:p>
        </p:txBody>
      </p:sp>
      <p:sp>
        <p:nvSpPr>
          <p:cNvPr id="11" name="TextBox 10"/>
          <p:cNvSpPr txBox="1"/>
          <p:nvPr/>
        </p:nvSpPr>
        <p:spPr>
          <a:xfrm>
            <a:off x="6156176" y="4221088"/>
            <a:ext cx="1800200" cy="369332"/>
          </a:xfrm>
          <a:prstGeom prst="rect">
            <a:avLst/>
          </a:prstGeom>
          <a:noFill/>
        </p:spPr>
        <p:txBody>
          <a:bodyPr wrap="square" rtlCol="0">
            <a:spAutoFit/>
          </a:bodyPr>
          <a:lstStyle/>
          <a:p>
            <a:pPr>
              <a:spcBef>
                <a:spcPts val="1200"/>
              </a:spcBef>
            </a:pPr>
            <a:r>
              <a:rPr lang="en-US" dirty="0"/>
              <a:t>  Text Level</a:t>
            </a:r>
          </a:p>
        </p:txBody>
      </p:sp>
      <p:sp>
        <p:nvSpPr>
          <p:cNvPr id="12" name="TextBox 11"/>
          <p:cNvSpPr txBox="1"/>
          <p:nvPr/>
        </p:nvSpPr>
        <p:spPr>
          <a:xfrm>
            <a:off x="7812360" y="4941168"/>
            <a:ext cx="1080120" cy="584776"/>
          </a:xfrm>
          <a:prstGeom prst="rect">
            <a:avLst/>
          </a:prstGeom>
          <a:noFill/>
        </p:spPr>
        <p:txBody>
          <a:bodyPr wrap="square" rtlCol="0">
            <a:spAutoFit/>
          </a:bodyPr>
          <a:lstStyle/>
          <a:p>
            <a:r>
              <a:rPr lang="en-US" sz="1600" dirty="0">
                <a:solidFill>
                  <a:schemeClr val="bg1"/>
                </a:solidFill>
              </a:rPr>
              <a:t>2 variables</a:t>
            </a:r>
          </a:p>
        </p:txBody>
      </p:sp>
    </p:spTree>
    <p:extLst>
      <p:ext uri="{BB962C8B-B14F-4D97-AF65-F5344CB8AC3E}">
        <p14:creationId xmlns:p14="http://schemas.microsoft.com/office/powerpoint/2010/main" val="42723395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1000100" y="500042"/>
            <a:ext cx="7172300" cy="1200766"/>
          </a:xfrm>
          <a:prstGeom prst="rect">
            <a:avLst/>
          </a:prstGeom>
        </p:spPr>
        <p:txBody>
          <a:bodyPr/>
          <a:lstStyle/>
          <a:p>
            <a:pPr marR="0" lvl="0" algn="l" defTabSz="914400" rtl="0" eaLnBrk="1" fontAlgn="auto" latinLnBrk="0" hangingPunct="1">
              <a:lnSpc>
                <a:spcPct val="90000"/>
              </a:lnSpc>
              <a:spcBef>
                <a:spcPct val="20000"/>
              </a:spcBef>
              <a:spcAft>
                <a:spcPts val="0"/>
              </a:spcAft>
              <a:buClrTx/>
              <a:buSzTx/>
              <a:tabLst/>
              <a:defRPr/>
            </a:pPr>
            <a:r>
              <a:rPr kumimoji="0" lang="en-US" altLang="zh-CN" sz="3600" b="0" i="0" u="none" strike="noStrike" kern="1200" cap="none" spc="0" normalizeH="0" baseline="0" noProof="0" dirty="0">
                <a:ln>
                  <a:noFill/>
                </a:ln>
                <a:solidFill>
                  <a:srgbClr val="000000"/>
                </a:solidFill>
                <a:effectLst/>
                <a:uLnTx/>
                <a:uFillTx/>
                <a:ea typeface="宋体" charset="-122"/>
              </a:rPr>
              <a:t>Powell’s mediated text </a:t>
            </a:r>
            <a:r>
              <a:rPr kumimoji="0" lang="en-US" altLang="zh-CN" sz="3600" b="0" i="0" u="none" strike="noStrike" kern="1200" cap="none" spc="0" normalizeH="0" noProof="0" dirty="0">
                <a:ln>
                  <a:noFill/>
                </a:ln>
                <a:solidFill>
                  <a:srgbClr val="000000"/>
                </a:solidFill>
                <a:effectLst/>
                <a:uLnTx/>
                <a:uFillTx/>
                <a:ea typeface="宋体" charset="-122"/>
              </a:rPr>
              <a:t>theory</a:t>
            </a:r>
            <a:endParaRPr kumimoji="0" lang="en-US" altLang="zh-CN" sz="3600" b="0" i="0" u="none" strike="noStrike" kern="1200" cap="none" spc="0" normalizeH="0" baseline="0" noProof="0" dirty="0">
              <a:ln>
                <a:noFill/>
              </a:ln>
              <a:solidFill>
                <a:srgbClr val="000000"/>
              </a:solidFill>
              <a:effectLst/>
              <a:uLnTx/>
              <a:uFillTx/>
              <a:ea typeface="宋体" charset="-122"/>
            </a:endParaRPr>
          </a:p>
          <a:p>
            <a:pPr marR="0" lvl="0" algn="l" defTabSz="914400" rtl="0" eaLnBrk="1" fontAlgn="auto" latinLnBrk="0" hangingPunct="1">
              <a:lnSpc>
                <a:spcPct val="90000"/>
              </a:lnSpc>
              <a:spcBef>
                <a:spcPct val="20000"/>
              </a:spcBef>
              <a:spcAft>
                <a:spcPts val="0"/>
              </a:spcAft>
              <a:buClrTx/>
              <a:buSzTx/>
              <a:tabLst/>
              <a:defRPr/>
            </a:pPr>
            <a:endParaRPr kumimoji="0" lang="en-US" altLang="zh-CN" sz="2400" b="0" i="0" u="none" strike="noStrike" kern="1200" cap="none" spc="0" normalizeH="0" baseline="0" noProof="0" dirty="0">
              <a:ln>
                <a:noFill/>
              </a:ln>
              <a:effectLst/>
              <a:uLnTx/>
              <a:uFillTx/>
              <a:latin typeface="+mn-lt"/>
              <a:ea typeface="宋体" charset="-122"/>
              <a:cs typeface="+mn-cs"/>
            </a:endParaRPr>
          </a:p>
        </p:txBody>
      </p:sp>
      <p:sp>
        <p:nvSpPr>
          <p:cNvPr id="3" name="TextBox 2"/>
          <p:cNvSpPr txBox="1"/>
          <p:nvPr/>
        </p:nvSpPr>
        <p:spPr>
          <a:xfrm>
            <a:off x="683568" y="1436584"/>
            <a:ext cx="7848872" cy="1200328"/>
          </a:xfrm>
          <a:prstGeom prst="rect">
            <a:avLst/>
          </a:prstGeom>
          <a:noFill/>
        </p:spPr>
        <p:txBody>
          <a:bodyPr wrap="square" rtlCol="0">
            <a:spAutoFit/>
          </a:bodyPr>
          <a:lstStyle/>
          <a:p>
            <a:r>
              <a:rPr lang="en-US" sz="2400" dirty="0"/>
              <a:t>Learning from relatively harder texts is superior because teaching can facilitate/mediate students’ interactions with text in ways that allows students to bridge the gap</a:t>
            </a:r>
          </a:p>
        </p:txBody>
      </p:sp>
      <p:sp>
        <p:nvSpPr>
          <p:cNvPr id="10" name="TextBox 9"/>
          <p:cNvSpPr txBox="1"/>
          <p:nvPr/>
        </p:nvSpPr>
        <p:spPr>
          <a:xfrm>
            <a:off x="1475656" y="5013176"/>
            <a:ext cx="1584176" cy="369332"/>
          </a:xfrm>
          <a:prstGeom prst="rect">
            <a:avLst/>
          </a:prstGeom>
          <a:noFill/>
        </p:spPr>
        <p:txBody>
          <a:bodyPr wrap="square" rtlCol="0">
            <a:spAutoFit/>
          </a:bodyPr>
          <a:lstStyle/>
          <a:p>
            <a:r>
              <a:rPr lang="en-US" dirty="0"/>
              <a:t>Reader Level</a:t>
            </a:r>
          </a:p>
        </p:txBody>
      </p:sp>
      <p:sp>
        <p:nvSpPr>
          <p:cNvPr id="11" name="TextBox 10"/>
          <p:cNvSpPr txBox="1"/>
          <p:nvPr/>
        </p:nvSpPr>
        <p:spPr>
          <a:xfrm>
            <a:off x="5364088" y="5013176"/>
            <a:ext cx="2592288" cy="369332"/>
          </a:xfrm>
          <a:prstGeom prst="rect">
            <a:avLst/>
          </a:prstGeom>
          <a:noFill/>
        </p:spPr>
        <p:txBody>
          <a:bodyPr wrap="square" rtlCol="0">
            <a:spAutoFit/>
          </a:bodyPr>
          <a:lstStyle/>
          <a:p>
            <a:pPr>
              <a:spcBef>
                <a:spcPts val="1200"/>
              </a:spcBef>
            </a:pPr>
            <a:r>
              <a:rPr lang="en-US" dirty="0"/>
              <a:t>  Text Level</a:t>
            </a:r>
          </a:p>
        </p:txBody>
      </p:sp>
      <p:sp>
        <p:nvSpPr>
          <p:cNvPr id="12" name="TextBox 11"/>
          <p:cNvSpPr txBox="1"/>
          <p:nvPr/>
        </p:nvSpPr>
        <p:spPr>
          <a:xfrm>
            <a:off x="7812360" y="4941168"/>
            <a:ext cx="1080120" cy="584776"/>
          </a:xfrm>
          <a:prstGeom prst="rect">
            <a:avLst/>
          </a:prstGeom>
          <a:noFill/>
        </p:spPr>
        <p:txBody>
          <a:bodyPr wrap="square" rtlCol="0">
            <a:spAutoFit/>
          </a:bodyPr>
          <a:lstStyle/>
          <a:p>
            <a:r>
              <a:rPr lang="en-US" sz="1600" dirty="0">
                <a:solidFill>
                  <a:schemeClr val="bg1"/>
                </a:solidFill>
              </a:rPr>
              <a:t>3 variables</a:t>
            </a:r>
          </a:p>
        </p:txBody>
      </p:sp>
      <p:sp>
        <p:nvSpPr>
          <p:cNvPr id="13" name="Isosceles Triangle 12"/>
          <p:cNvSpPr/>
          <p:nvPr/>
        </p:nvSpPr>
        <p:spPr>
          <a:xfrm>
            <a:off x="3059832" y="3284984"/>
            <a:ext cx="2736304" cy="16561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19872" y="2780928"/>
            <a:ext cx="2232248" cy="369332"/>
          </a:xfrm>
          <a:prstGeom prst="rect">
            <a:avLst/>
          </a:prstGeom>
          <a:noFill/>
        </p:spPr>
        <p:txBody>
          <a:bodyPr wrap="square" rtlCol="0">
            <a:spAutoFit/>
          </a:bodyPr>
          <a:lstStyle/>
          <a:p>
            <a:r>
              <a:rPr lang="en-US" dirty="0"/>
              <a:t>          Mediation </a:t>
            </a:r>
          </a:p>
        </p:txBody>
      </p:sp>
    </p:spTree>
    <p:extLst>
      <p:ext uri="{BB962C8B-B14F-4D97-AF65-F5344CB8AC3E}">
        <p14:creationId xmlns:p14="http://schemas.microsoft.com/office/powerpoint/2010/main" val="4076408138"/>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2" name="TextBox 1"/>
          <p:cNvSpPr txBox="1"/>
          <p:nvPr/>
        </p:nvSpPr>
        <p:spPr>
          <a:xfrm>
            <a:off x="611560" y="620688"/>
            <a:ext cx="7200800" cy="646331"/>
          </a:xfrm>
          <a:prstGeom prst="rect">
            <a:avLst/>
          </a:prstGeom>
          <a:noFill/>
        </p:spPr>
        <p:txBody>
          <a:bodyPr wrap="square" rtlCol="0">
            <a:spAutoFit/>
          </a:bodyPr>
          <a:lstStyle/>
          <a:p>
            <a:r>
              <a:rPr lang="en-US" sz="3600" dirty="0">
                <a:solidFill>
                  <a:srgbClr val="000000"/>
                </a:solidFill>
              </a:rPr>
              <a:t>Scaffolding an Instructional Level</a:t>
            </a:r>
          </a:p>
        </p:txBody>
      </p:sp>
      <p:sp>
        <p:nvSpPr>
          <p:cNvPr id="4" name="TextBox 3"/>
          <p:cNvSpPr txBox="1"/>
          <p:nvPr/>
        </p:nvSpPr>
        <p:spPr>
          <a:xfrm>
            <a:off x="755576" y="1412777"/>
            <a:ext cx="5184576" cy="3693319"/>
          </a:xfrm>
          <a:prstGeom prst="rect">
            <a:avLst/>
          </a:prstGeom>
          <a:noFill/>
        </p:spPr>
        <p:txBody>
          <a:bodyPr wrap="square" rtlCol="0">
            <a:spAutoFit/>
          </a:bodyPr>
          <a:lstStyle/>
          <a:p>
            <a:r>
              <a:rPr lang="en-US" dirty="0" err="1"/>
              <a:t>Bonfiglio</a:t>
            </a:r>
            <a:r>
              <a:rPr lang="en-US" dirty="0"/>
              <a:t>, Daly, </a:t>
            </a:r>
            <a:r>
              <a:rPr lang="en-US" dirty="0" err="1"/>
              <a:t>Persampieri</a:t>
            </a:r>
            <a:r>
              <a:rPr lang="en-US" dirty="0"/>
              <a:t>, &amp; Andersen, 2006 </a:t>
            </a:r>
          </a:p>
          <a:p>
            <a:r>
              <a:rPr lang="en-US" dirty="0"/>
              <a:t>Burns, 2007</a:t>
            </a:r>
          </a:p>
          <a:p>
            <a:r>
              <a:rPr lang="en-US" dirty="0"/>
              <a:t>Burns, Dean, &amp; Foley, 2004</a:t>
            </a:r>
          </a:p>
          <a:p>
            <a:r>
              <a:rPr lang="en-US" dirty="0"/>
              <a:t>Carney, Anderson, Blackburn, &amp; Blessings, 1984</a:t>
            </a:r>
          </a:p>
          <a:p>
            <a:r>
              <a:rPr lang="en-US" dirty="0"/>
              <a:t>Daly &amp; Martens, 1994</a:t>
            </a:r>
          </a:p>
          <a:p>
            <a:r>
              <a:rPr lang="en-US" dirty="0"/>
              <a:t>Eckert, </a:t>
            </a:r>
            <a:r>
              <a:rPr lang="en-US" dirty="0" err="1"/>
              <a:t>Ardoin</a:t>
            </a:r>
            <a:r>
              <a:rPr lang="en-US" dirty="0"/>
              <a:t>, </a:t>
            </a:r>
            <a:r>
              <a:rPr lang="en-US" dirty="0" err="1"/>
              <a:t>Daisey</a:t>
            </a:r>
            <a:r>
              <a:rPr lang="en-US" dirty="0"/>
              <a:t>, &amp; </a:t>
            </a:r>
            <a:r>
              <a:rPr lang="en-US" dirty="0" err="1"/>
              <a:t>Scarola</a:t>
            </a:r>
            <a:r>
              <a:rPr lang="en-US" dirty="0"/>
              <a:t>, 2000</a:t>
            </a:r>
          </a:p>
          <a:p>
            <a:r>
              <a:rPr lang="cs-CZ" dirty="0" err="1"/>
              <a:t>Faulkner</a:t>
            </a:r>
            <a:r>
              <a:rPr lang="cs-CZ" dirty="0"/>
              <a:t> &amp; </a:t>
            </a:r>
            <a:r>
              <a:rPr lang="cs-CZ" dirty="0" err="1"/>
              <a:t>Levy</a:t>
            </a:r>
            <a:r>
              <a:rPr lang="cs-CZ" dirty="0"/>
              <a:t>, 1999</a:t>
            </a:r>
            <a:endParaRPr lang="en-US" dirty="0"/>
          </a:p>
          <a:p>
            <a:r>
              <a:rPr lang="en-US" dirty="0" err="1"/>
              <a:t>Gickling</a:t>
            </a:r>
            <a:r>
              <a:rPr lang="en-US" dirty="0"/>
              <a:t> &amp; Armstrong, 1978 </a:t>
            </a:r>
          </a:p>
          <a:p>
            <a:r>
              <a:rPr lang="en-US" dirty="0"/>
              <a:t>Hall, </a:t>
            </a:r>
            <a:r>
              <a:rPr lang="en-US" dirty="0" err="1"/>
              <a:t>Sabey</a:t>
            </a:r>
            <a:r>
              <a:rPr lang="en-US" dirty="0"/>
              <a:t>, &amp; McClellan, 2005</a:t>
            </a:r>
          </a:p>
          <a:p>
            <a:r>
              <a:rPr lang="cs-CZ" dirty="0" err="1"/>
              <a:t>Levy</a:t>
            </a:r>
            <a:r>
              <a:rPr lang="cs-CZ" dirty="0"/>
              <a:t>, </a:t>
            </a:r>
            <a:r>
              <a:rPr lang="cs-CZ" dirty="0" err="1"/>
              <a:t>Nicholls</a:t>
            </a:r>
            <a:r>
              <a:rPr lang="cs-CZ" dirty="0"/>
              <a:t>, &amp; </a:t>
            </a:r>
            <a:r>
              <a:rPr lang="cs-CZ" dirty="0" err="1"/>
              <a:t>Kohen</a:t>
            </a:r>
            <a:r>
              <a:rPr lang="cs-CZ" dirty="0"/>
              <a:t>, 1993</a:t>
            </a:r>
            <a:endParaRPr lang="en-US" dirty="0"/>
          </a:p>
          <a:p>
            <a:r>
              <a:rPr lang="en-US" dirty="0" err="1"/>
              <a:t>McComas</a:t>
            </a:r>
            <a:r>
              <a:rPr lang="en-US" dirty="0"/>
              <a:t>, </a:t>
            </a:r>
            <a:r>
              <a:rPr lang="en-US" dirty="0" err="1"/>
              <a:t>Wacker</a:t>
            </a:r>
            <a:r>
              <a:rPr lang="en-US" dirty="0"/>
              <a:t>, &amp; Cooper, 1996</a:t>
            </a:r>
          </a:p>
          <a:p>
            <a:r>
              <a:rPr lang="fi-FI" dirty="0" err="1"/>
              <a:t>Neill</a:t>
            </a:r>
            <a:r>
              <a:rPr lang="fi-FI" dirty="0"/>
              <a:t>, 1979</a:t>
            </a:r>
          </a:p>
          <a:p>
            <a:endParaRPr lang="en-US" dirty="0"/>
          </a:p>
        </p:txBody>
      </p:sp>
    </p:spTree>
    <p:extLst>
      <p:ext uri="{BB962C8B-B14F-4D97-AF65-F5344CB8AC3E}">
        <p14:creationId xmlns:p14="http://schemas.microsoft.com/office/powerpoint/2010/main" val="1482000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altLang="zh-CN" sz="3600" dirty="0"/>
              <a:t>Big problem….</a:t>
            </a:r>
            <a:endParaRPr lang="zh-CN" altLang="en-US" sz="3600" dirty="0"/>
          </a:p>
        </p:txBody>
      </p:sp>
      <p:sp>
        <p:nvSpPr>
          <p:cNvPr id="3" name="TextBox 2"/>
          <p:cNvSpPr txBox="1"/>
          <p:nvPr/>
        </p:nvSpPr>
        <p:spPr>
          <a:xfrm>
            <a:off x="304800" y="1681170"/>
            <a:ext cx="6355432" cy="2215991"/>
          </a:xfrm>
          <a:prstGeom prst="rect">
            <a:avLst/>
          </a:prstGeom>
          <a:noFill/>
        </p:spPr>
        <p:txBody>
          <a:bodyPr wrap="square" rtlCol="0">
            <a:spAutoFit/>
          </a:bodyPr>
          <a:lstStyle/>
          <a:p>
            <a:pPr>
              <a:buFont typeface="Arial" pitchFamily="34" charset="0"/>
              <a:buChar char="•"/>
            </a:pPr>
            <a:r>
              <a:rPr lang="en-US" sz="2000" dirty="0"/>
              <a:t>  Many content teachers avoid text</a:t>
            </a:r>
          </a:p>
          <a:p>
            <a:pPr>
              <a:buFont typeface="Arial" pitchFamily="34" charset="0"/>
              <a:buChar char="•"/>
            </a:pPr>
            <a:r>
              <a:rPr lang="en-US" sz="2000" dirty="0"/>
              <a:t>  They recognize that many students have difficulty </a:t>
            </a:r>
          </a:p>
          <a:p>
            <a:r>
              <a:rPr lang="en-US" sz="2000" dirty="0"/>
              <a:t>   with reading and they find ways around the use</a:t>
            </a:r>
          </a:p>
          <a:p>
            <a:r>
              <a:rPr lang="en-US" sz="2000" dirty="0"/>
              <a:t>   of texts (e.g., lecture, round robin, </a:t>
            </a:r>
            <a:r>
              <a:rPr lang="en-US" sz="2000" dirty="0" err="1"/>
              <a:t>Powerpoint</a:t>
            </a:r>
            <a:r>
              <a:rPr lang="en-US" sz="2000" dirty="0"/>
              <a:t>)</a:t>
            </a:r>
          </a:p>
          <a:p>
            <a:pPr>
              <a:buFont typeface="Arial" pitchFamily="34" charset="0"/>
              <a:buChar char="•"/>
            </a:pPr>
            <a:r>
              <a:rPr lang="en-US" sz="2000" dirty="0"/>
              <a:t>  They teach their content, but do so by avoiding </a:t>
            </a:r>
          </a:p>
          <a:p>
            <a:r>
              <a:rPr lang="en-US" sz="2000" dirty="0"/>
              <a:t>   having students reading texts </a:t>
            </a:r>
          </a:p>
          <a:p>
            <a:endParaRPr lang="en-US" dirty="0"/>
          </a:p>
        </p:txBody>
      </p:sp>
    </p:spTree>
    <p:extLst>
      <p:ext uri="{BB962C8B-B14F-4D97-AF65-F5344CB8AC3E}">
        <p14:creationId xmlns:p14="http://schemas.microsoft.com/office/powerpoint/2010/main" val="317005543"/>
      </p:ext>
    </p:extLst>
  </p:cSld>
  <p:clrMapOvr>
    <a:masterClrMapping/>
  </p:clrMapOvr>
  <p:transition>
    <p:comb/>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2" name="TextBox 1"/>
          <p:cNvSpPr txBox="1"/>
          <p:nvPr/>
        </p:nvSpPr>
        <p:spPr>
          <a:xfrm>
            <a:off x="611560" y="620688"/>
            <a:ext cx="7992888" cy="646331"/>
          </a:xfrm>
          <a:prstGeom prst="rect">
            <a:avLst/>
          </a:prstGeom>
          <a:noFill/>
        </p:spPr>
        <p:txBody>
          <a:bodyPr wrap="square" rtlCol="0">
            <a:spAutoFit/>
          </a:bodyPr>
          <a:lstStyle/>
          <a:p>
            <a:r>
              <a:rPr lang="en-US" sz="3600" dirty="0">
                <a:solidFill>
                  <a:srgbClr val="000000"/>
                </a:solidFill>
              </a:rPr>
              <a:t>Scaffolding an Instructional Level </a:t>
            </a:r>
          </a:p>
        </p:txBody>
      </p:sp>
      <p:sp>
        <p:nvSpPr>
          <p:cNvPr id="4" name="TextBox 3"/>
          <p:cNvSpPr txBox="1"/>
          <p:nvPr/>
        </p:nvSpPr>
        <p:spPr>
          <a:xfrm>
            <a:off x="827584" y="1268760"/>
            <a:ext cx="5725616" cy="4370040"/>
          </a:xfrm>
          <a:prstGeom prst="rect">
            <a:avLst/>
          </a:prstGeom>
          <a:noFill/>
        </p:spPr>
        <p:txBody>
          <a:bodyPr wrap="square" rtlCol="0">
            <a:spAutoFit/>
          </a:bodyPr>
          <a:lstStyle/>
          <a:p>
            <a:r>
              <a:rPr lang="sv-SE" dirty="0" err="1"/>
              <a:t>O’Shea</a:t>
            </a:r>
            <a:r>
              <a:rPr lang="sv-SE" dirty="0"/>
              <a:t>, </a:t>
            </a:r>
            <a:r>
              <a:rPr lang="sv-SE" dirty="0" err="1"/>
              <a:t>Sindelar</a:t>
            </a:r>
            <a:r>
              <a:rPr lang="sv-SE" dirty="0"/>
              <a:t>, &amp; </a:t>
            </a:r>
            <a:r>
              <a:rPr lang="sv-SE" dirty="0" err="1"/>
              <a:t>O’Shea</a:t>
            </a:r>
            <a:r>
              <a:rPr lang="sv-SE" dirty="0"/>
              <a:t>, 1985</a:t>
            </a:r>
          </a:p>
          <a:p>
            <a:r>
              <a:rPr lang="sv-SE" dirty="0" err="1"/>
              <a:t>Pany</a:t>
            </a:r>
            <a:r>
              <a:rPr lang="sv-SE" dirty="0"/>
              <a:t> &amp; McCoy, 1988</a:t>
            </a:r>
            <a:endParaRPr lang="en-US" dirty="0"/>
          </a:p>
          <a:p>
            <a:r>
              <a:rPr lang="hr-HR" dirty="0"/>
              <a:t>Rasinski, 1990</a:t>
            </a:r>
          </a:p>
          <a:p>
            <a:r>
              <a:rPr lang="de-DE" dirty="0" err="1"/>
              <a:t>Reitsma</a:t>
            </a:r>
            <a:r>
              <a:rPr lang="de-DE" dirty="0"/>
              <a:t>, 1988</a:t>
            </a:r>
          </a:p>
          <a:p>
            <a:r>
              <a:rPr lang="fi-FI" dirty="0" err="1"/>
              <a:t>Rose</a:t>
            </a:r>
            <a:r>
              <a:rPr lang="fi-FI" dirty="0"/>
              <a:t> &amp; Beattie, 1986</a:t>
            </a:r>
            <a:endParaRPr lang="en-US" dirty="0"/>
          </a:p>
          <a:p>
            <a:r>
              <a:rPr lang="en-US" dirty="0"/>
              <a:t>Sanford  &amp; Horner, 2013</a:t>
            </a:r>
          </a:p>
          <a:p>
            <a:r>
              <a:rPr lang="sv-SE" dirty="0" err="1"/>
              <a:t>Sindelar</a:t>
            </a:r>
            <a:r>
              <a:rPr lang="sv-SE" dirty="0"/>
              <a:t>, </a:t>
            </a:r>
            <a:r>
              <a:rPr lang="sv-SE" dirty="0" err="1"/>
              <a:t>Monda</a:t>
            </a:r>
            <a:r>
              <a:rPr lang="sv-SE" dirty="0"/>
              <a:t>, &amp; </a:t>
            </a:r>
            <a:r>
              <a:rPr lang="sv-SE" dirty="0" err="1"/>
              <a:t>O’Shea</a:t>
            </a:r>
            <a:r>
              <a:rPr lang="sv-SE" dirty="0"/>
              <a:t>,  1990</a:t>
            </a:r>
          </a:p>
          <a:p>
            <a:r>
              <a:rPr lang="en-US" dirty="0"/>
              <a:t>Smith, 1979</a:t>
            </a:r>
          </a:p>
          <a:p>
            <a:r>
              <a:rPr lang="en-US" dirty="0"/>
              <a:t>Stoddard, </a:t>
            </a:r>
            <a:r>
              <a:rPr lang="en-US" dirty="0" err="1"/>
              <a:t>Valcante</a:t>
            </a:r>
            <a:r>
              <a:rPr lang="en-US" dirty="0"/>
              <a:t>, </a:t>
            </a:r>
            <a:r>
              <a:rPr lang="en-US" dirty="0" err="1"/>
              <a:t>Sindelar</a:t>
            </a:r>
            <a:r>
              <a:rPr lang="en-US" dirty="0"/>
              <a:t>, O’Shea, et al., 1993</a:t>
            </a:r>
          </a:p>
          <a:p>
            <a:r>
              <a:rPr lang="tr-TR" dirty="0"/>
              <a:t>Taylor, </a:t>
            </a:r>
            <a:r>
              <a:rPr lang="tr-TR" dirty="0" err="1"/>
              <a:t>Wade</a:t>
            </a:r>
            <a:r>
              <a:rPr lang="tr-TR" dirty="0"/>
              <a:t>, &amp; </a:t>
            </a:r>
            <a:r>
              <a:rPr lang="tr-TR" dirty="0" err="1"/>
              <a:t>Yekovich</a:t>
            </a:r>
            <a:r>
              <a:rPr lang="tr-TR" dirty="0"/>
              <a:t>, 1985</a:t>
            </a:r>
          </a:p>
          <a:p>
            <a:r>
              <a:rPr lang="it-IT" dirty="0" err="1"/>
              <a:t>Turpie</a:t>
            </a:r>
            <a:r>
              <a:rPr lang="it-IT" dirty="0"/>
              <a:t> &amp; Paratore, 1995</a:t>
            </a:r>
          </a:p>
          <a:p>
            <a:r>
              <a:rPr lang="it-IT" dirty="0" err="1"/>
              <a:t>VanWagenen</a:t>
            </a:r>
            <a:r>
              <a:rPr lang="it-IT" dirty="0"/>
              <a:t>, Williams, &amp; </a:t>
            </a:r>
            <a:r>
              <a:rPr lang="it-IT" dirty="0" err="1"/>
              <a:t>McLaughlin</a:t>
            </a:r>
            <a:r>
              <a:rPr lang="it-IT" dirty="0"/>
              <a:t>, 1994</a:t>
            </a:r>
          </a:p>
          <a:p>
            <a:r>
              <a:rPr lang="it-IT" dirty="0" err="1"/>
              <a:t>Weinstein</a:t>
            </a:r>
            <a:r>
              <a:rPr lang="it-IT" dirty="0"/>
              <a:t> &amp; </a:t>
            </a:r>
            <a:r>
              <a:rPr lang="it-IT" dirty="0" err="1"/>
              <a:t>Cooke</a:t>
            </a:r>
            <a:r>
              <a:rPr lang="it-IT" dirty="0"/>
              <a:t>, 1992</a:t>
            </a:r>
          </a:p>
          <a:p>
            <a:r>
              <a:rPr lang="it-IT" dirty="0" err="1"/>
              <a:t>Wixson</a:t>
            </a:r>
            <a:r>
              <a:rPr lang="it-IT" dirty="0"/>
              <a:t>, 1986</a:t>
            </a:r>
          </a:p>
          <a:p>
            <a:endParaRPr lang="en-US" dirty="0"/>
          </a:p>
        </p:txBody>
      </p:sp>
    </p:spTree>
    <p:extLst>
      <p:ext uri="{BB962C8B-B14F-4D97-AF65-F5344CB8AC3E}">
        <p14:creationId xmlns:p14="http://schemas.microsoft.com/office/powerpoint/2010/main" val="1375148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F5DFB-9892-4B42-81AD-D2BDE6F67C94}"/>
              </a:ext>
            </a:extLst>
          </p:cNvPr>
          <p:cNvSpPr>
            <a:spLocks noGrp="1"/>
          </p:cNvSpPr>
          <p:nvPr>
            <p:ph type="title"/>
          </p:nvPr>
        </p:nvSpPr>
        <p:spPr/>
        <p:txBody>
          <a:bodyPr/>
          <a:lstStyle/>
          <a:p>
            <a:r>
              <a:rPr lang="en-US" dirty="0"/>
              <a:t>Sources of Vocabulary</a:t>
            </a:r>
          </a:p>
        </p:txBody>
      </p:sp>
      <p:sp>
        <p:nvSpPr>
          <p:cNvPr id="3" name="Content Placeholder 2">
            <a:extLst>
              <a:ext uri="{FF2B5EF4-FFF2-40B4-BE49-F238E27FC236}">
                <a16:creationId xmlns:a16="http://schemas.microsoft.com/office/drawing/2014/main" id="{E9224106-C5C0-8649-B3B3-E714A56C35F2}"/>
              </a:ext>
            </a:extLst>
          </p:cNvPr>
          <p:cNvSpPr>
            <a:spLocks noGrp="1"/>
          </p:cNvSpPr>
          <p:nvPr>
            <p:ph idx="1"/>
          </p:nvPr>
        </p:nvSpPr>
        <p:spPr/>
        <p:txBody>
          <a:bodyPr/>
          <a:lstStyle/>
          <a:p>
            <a:pPr marL="0" indent="0">
              <a:buNone/>
            </a:pPr>
            <a:r>
              <a:rPr lang="en-US" dirty="0"/>
              <a:t>Coxhead’s Academic Word List</a:t>
            </a:r>
          </a:p>
          <a:p>
            <a:pPr marL="0" indent="0">
              <a:buNone/>
            </a:pPr>
            <a:r>
              <a:rPr lang="en-US" dirty="0">
                <a:hlinkClick r:id="rId2"/>
              </a:rPr>
              <a:t>http://www.cal.org/create/conferences/2012/pdfs/handout-4-vaughn-reutebuch-cortez.pdf</a:t>
            </a:r>
            <a:endParaRPr lang="en-US" dirty="0"/>
          </a:p>
          <a:p>
            <a:pPr marL="0" indent="0">
              <a:buNone/>
            </a:pPr>
            <a:endParaRPr lang="en-US" dirty="0"/>
          </a:p>
          <a:p>
            <a:pPr marL="0" indent="0">
              <a:buNone/>
            </a:pPr>
            <a:r>
              <a:rPr lang="en-US" dirty="0"/>
              <a:t>Brown, </a:t>
            </a:r>
            <a:r>
              <a:rPr lang="en-US" dirty="0" err="1"/>
              <a:t>Culligan</a:t>
            </a:r>
            <a:r>
              <a:rPr lang="en-US" dirty="0"/>
              <a:t>, &amp; Phillips New Academic Word List</a:t>
            </a:r>
          </a:p>
          <a:p>
            <a:pPr marL="0" indent="0">
              <a:buNone/>
            </a:pPr>
            <a:r>
              <a:rPr lang="en-US" dirty="0">
                <a:hlinkClick r:id="rId3"/>
              </a:rPr>
              <a:t>http://www.newacademicwordlist.org/about-authors/</a:t>
            </a:r>
            <a:endParaRPr lang="en-US" dirty="0"/>
          </a:p>
          <a:p>
            <a:pPr marL="0" indent="0">
              <a:buNone/>
            </a:pPr>
            <a:endParaRPr lang="en-US" dirty="0"/>
          </a:p>
          <a:p>
            <a:pPr marL="0" indent="0">
              <a:buNone/>
            </a:pPr>
            <a:r>
              <a:rPr lang="en-US" dirty="0"/>
              <a:t>Davies’ Academic Word Lists</a:t>
            </a:r>
          </a:p>
          <a:p>
            <a:pPr marL="0" indent="0">
              <a:buNone/>
            </a:pPr>
            <a:r>
              <a:rPr lang="en-US" dirty="0">
                <a:hlinkClick r:id="rId4"/>
              </a:rPr>
              <a:t>https://www.academicwords.info/x.asp</a:t>
            </a: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72702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Morphology</a:t>
            </a:r>
          </a:p>
        </p:txBody>
      </p:sp>
      <p:sp>
        <p:nvSpPr>
          <p:cNvPr id="3" name="Content Placeholder 2"/>
          <p:cNvSpPr>
            <a:spLocks noGrp="1"/>
          </p:cNvSpPr>
          <p:nvPr>
            <p:ph idx="1"/>
          </p:nvPr>
        </p:nvSpPr>
        <p:spPr>
          <a:xfrm>
            <a:off x="457200" y="1447800"/>
            <a:ext cx="8229600" cy="5029200"/>
          </a:xfrm>
        </p:spPr>
        <p:txBody>
          <a:bodyPr>
            <a:normAutofit lnSpcReduction="10000"/>
          </a:bodyPr>
          <a:lstStyle/>
          <a:p>
            <a:pPr marL="0" indent="0">
              <a:buNone/>
            </a:pPr>
            <a:r>
              <a:rPr lang="en-US" dirty="0"/>
              <a:t>Analyzing words (cont.)</a:t>
            </a:r>
          </a:p>
          <a:p>
            <a:pPr marL="0" indent="0">
              <a:buNone/>
            </a:pPr>
            <a:endParaRPr lang="en-US" dirty="0"/>
          </a:p>
          <a:p>
            <a:pPr marL="0" indent="0">
              <a:buNone/>
            </a:pPr>
            <a:r>
              <a:rPr lang="en-US" dirty="0"/>
              <a:t>84 most common Greek &amp; Latin Roots</a:t>
            </a:r>
          </a:p>
          <a:p>
            <a:r>
              <a:rPr lang="en-US" dirty="0">
                <a:hlinkClick r:id="rId2"/>
              </a:rPr>
              <a:t>https://d3jc3ahdjad7x7.cloudfront.net/1Wfu6ZLa3Dx2jxFtkGxgyFP5iVqUQNJ2yWyEqNu6ljtNEkJ1.pdf</a:t>
            </a:r>
            <a:endParaRPr lang="en-US" dirty="0"/>
          </a:p>
          <a:p>
            <a:endParaRPr lang="en-US" dirty="0"/>
          </a:p>
          <a:p>
            <a:pPr marL="0" indent="0">
              <a:buNone/>
            </a:pPr>
            <a:r>
              <a:rPr lang="en-US" dirty="0"/>
              <a:t>Greek/Latin Roots, Prefixes, &amp; Suffixes</a:t>
            </a:r>
          </a:p>
          <a:p>
            <a:pPr marL="0" indent="0">
              <a:buNone/>
            </a:pPr>
            <a:r>
              <a:rPr lang="en-US" dirty="0">
                <a:hlinkClick r:id="rId3"/>
              </a:rPr>
              <a:t>http://www.syracusecityschools.com/tfiles/folder712/Latin%20Root%20Acativities.pdf</a:t>
            </a:r>
            <a:endParaRPr lang="en-US" dirty="0"/>
          </a:p>
          <a:p>
            <a:pPr marL="0" indent="0">
              <a:buNone/>
            </a:pPr>
            <a:r>
              <a:rPr lang="en-US" dirty="0"/>
              <a:t> </a:t>
            </a:r>
          </a:p>
          <a:p>
            <a:pPr marL="0" indent="0">
              <a:buNone/>
            </a:pPr>
            <a:r>
              <a:rPr lang="en-US" dirty="0"/>
              <a:t>50 GRE Root Words</a:t>
            </a:r>
          </a:p>
          <a:p>
            <a:pPr marL="0" indent="0">
              <a:buNone/>
            </a:pPr>
            <a:r>
              <a:rPr lang="en-US" dirty="0">
                <a:hlinkClick r:id="rId4"/>
              </a:rPr>
              <a:t>https://www.prepscholar.com/gre/blog/gre-root-words/</a:t>
            </a:r>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9E747E01-7001-0945-AEAC-0BB4D74B82F6}"/>
              </a:ext>
            </a:extLst>
          </p:cNvPr>
          <p:cNvSpPr txBox="1"/>
          <p:nvPr/>
        </p:nvSpPr>
        <p:spPr>
          <a:xfrm>
            <a:off x="5029200" y="6829778"/>
            <a:ext cx="3728457" cy="369332"/>
          </a:xfrm>
          <a:prstGeom prst="rect">
            <a:avLst/>
          </a:prstGeom>
          <a:noFill/>
        </p:spPr>
        <p:txBody>
          <a:bodyPr wrap="none" rtlCol="0">
            <a:spAutoFit/>
          </a:bodyPr>
          <a:lstStyle/>
          <a:p>
            <a:r>
              <a:rPr lang="en-US" dirty="0"/>
              <a:t>White, Sowell, &amp; Yanagihara, 1989</a:t>
            </a:r>
          </a:p>
        </p:txBody>
      </p:sp>
    </p:spTree>
    <p:extLst>
      <p:ext uri="{BB962C8B-B14F-4D97-AF65-F5344CB8AC3E}">
        <p14:creationId xmlns:p14="http://schemas.microsoft.com/office/powerpoint/2010/main" val="2090858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Using context</a:t>
            </a:r>
          </a:p>
        </p:txBody>
      </p:sp>
      <p:sp>
        <p:nvSpPr>
          <p:cNvPr id="3" name="Content Placeholder 2"/>
          <p:cNvSpPr>
            <a:spLocks noGrp="1"/>
          </p:cNvSpPr>
          <p:nvPr>
            <p:ph idx="1"/>
          </p:nvPr>
        </p:nvSpPr>
        <p:spPr/>
        <p:txBody>
          <a:bodyPr/>
          <a:lstStyle/>
          <a:p>
            <a:r>
              <a:rPr lang="en-US" dirty="0"/>
              <a:t>Vocabulary can be taught, but students also need to learn to figure out vocabulary from the context</a:t>
            </a:r>
          </a:p>
          <a:p>
            <a:r>
              <a:rPr lang="en-US" dirty="0"/>
              <a:t>Tests like the ACT do not allow reliance on reference books, nor can teachers provide assistance with vocabulary</a:t>
            </a:r>
          </a:p>
          <a:p>
            <a:r>
              <a:rPr lang="en-US" dirty="0"/>
              <a:t>Most textbooks (and teacher published lesson plans) emphasize the preteaching of vocabulary to prepare students to comprehend texts</a:t>
            </a:r>
          </a:p>
          <a:p>
            <a:r>
              <a:rPr lang="en-US" dirty="0"/>
              <a:t>Unfortunately, they often make poor choices of the words to preteach</a:t>
            </a:r>
          </a:p>
        </p:txBody>
      </p:sp>
    </p:spTree>
    <p:extLst>
      <p:ext uri="{BB962C8B-B14F-4D97-AF65-F5344CB8AC3E}">
        <p14:creationId xmlns:p14="http://schemas.microsoft.com/office/powerpoint/2010/main" val="65740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Using context</a:t>
            </a:r>
          </a:p>
        </p:txBody>
      </p:sp>
      <p:sp>
        <p:nvSpPr>
          <p:cNvPr id="3" name="Content Placeholder 2"/>
          <p:cNvSpPr>
            <a:spLocks noGrp="1"/>
          </p:cNvSpPr>
          <p:nvPr>
            <p:ph idx="1"/>
          </p:nvPr>
        </p:nvSpPr>
        <p:spPr/>
        <p:txBody>
          <a:bodyPr/>
          <a:lstStyle/>
          <a:p>
            <a:pPr marL="0" indent="0">
              <a:buNone/>
            </a:pPr>
            <a:r>
              <a:rPr lang="en-US" dirty="0"/>
              <a:t>Photosynthesis may sound like a big word, but it's </a:t>
            </a:r>
            <a:r>
              <a:rPr lang="en-US" dirty="0">
                <a:solidFill>
                  <a:srgbClr val="000000"/>
                </a:solidFill>
              </a:rPr>
              <a:t>actually </a:t>
            </a:r>
            <a:r>
              <a:rPr lang="en-US" dirty="0"/>
              <a:t>pretty simple.  You can divide it into two parts:  "Photo" is the Greek word for "Light," and "synthesis," is the Greek word for "putting together," which explains what photosynthesis is.  It is using light to put things together.  You may have noticed that all animals and humans eat food, but plants don't eat anything.  Photosynthesis is how plants eat.  They use this process to make their own food.  Since they don't have to move around to find food, plants stay in one place, since they can make their food anywhere as long as they have three things.</a:t>
            </a:r>
          </a:p>
          <a:p>
            <a:endParaRPr lang="en-US" dirty="0"/>
          </a:p>
        </p:txBody>
      </p:sp>
    </p:spTree>
    <p:extLst>
      <p:ext uri="{BB962C8B-B14F-4D97-AF65-F5344CB8AC3E}">
        <p14:creationId xmlns:p14="http://schemas.microsoft.com/office/powerpoint/2010/main" val="2123331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Using context</a:t>
            </a:r>
          </a:p>
        </p:txBody>
      </p:sp>
      <p:sp>
        <p:nvSpPr>
          <p:cNvPr id="3" name="Content Placeholder 2"/>
          <p:cNvSpPr>
            <a:spLocks noGrp="1"/>
          </p:cNvSpPr>
          <p:nvPr>
            <p:ph idx="1"/>
          </p:nvPr>
        </p:nvSpPr>
        <p:spPr/>
        <p:txBody>
          <a:bodyPr/>
          <a:lstStyle/>
          <a:p>
            <a:pPr marL="0" indent="0">
              <a:buNone/>
            </a:pPr>
            <a:r>
              <a:rPr lang="en-US" dirty="0">
                <a:solidFill>
                  <a:srgbClr val="3366FF"/>
                </a:solidFill>
              </a:rPr>
              <a:t>Photosynthesis</a:t>
            </a:r>
            <a:r>
              <a:rPr lang="en-US" dirty="0"/>
              <a:t> may sound like a big word, but it's </a:t>
            </a:r>
            <a:r>
              <a:rPr lang="en-US" dirty="0">
                <a:solidFill>
                  <a:srgbClr val="000000"/>
                </a:solidFill>
              </a:rPr>
              <a:t>actually </a:t>
            </a:r>
            <a:r>
              <a:rPr lang="en-US" dirty="0"/>
              <a:t>pretty simple.  You can divide it into two parts:  "Photo" is the Greek word for "Light," and "synthesis," is the Greek word for "putting together," which explains what photosynthesis is.  It is using light to put things together.  You may have noticed that all animals and humans eat food, but plants don't eat anything.  Photosynthesis is how plants eat.  They use this process to make their own food.  Since they don't have to move around to find food, plants stay in one place, since they can make their food anywhere as long as they have three things.</a:t>
            </a:r>
          </a:p>
          <a:p>
            <a:endParaRPr lang="en-US" dirty="0"/>
          </a:p>
        </p:txBody>
      </p:sp>
    </p:spTree>
    <p:extLst>
      <p:ext uri="{BB962C8B-B14F-4D97-AF65-F5344CB8AC3E}">
        <p14:creationId xmlns:p14="http://schemas.microsoft.com/office/powerpoint/2010/main" val="142623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words would you teach?</a:t>
            </a:r>
          </a:p>
        </p:txBody>
      </p:sp>
      <p:sp>
        <p:nvSpPr>
          <p:cNvPr id="3" name="Content Placeholder 2"/>
          <p:cNvSpPr>
            <a:spLocks noGrp="1"/>
          </p:cNvSpPr>
          <p:nvPr>
            <p:ph idx="1"/>
          </p:nvPr>
        </p:nvSpPr>
        <p:spPr/>
        <p:txBody>
          <a:bodyPr/>
          <a:lstStyle/>
          <a:p>
            <a:pPr marL="0" indent="0">
              <a:buNone/>
            </a:pPr>
            <a:r>
              <a:rPr lang="en-US" dirty="0"/>
              <a:t>Some scientists argued that these gases have heated up our atmosphere. They say global warming will </a:t>
            </a:r>
            <a:r>
              <a:rPr lang="en-US" dirty="0">
                <a:solidFill>
                  <a:srgbClr val="3366FF"/>
                </a:solidFill>
              </a:rPr>
              <a:t>affect</a:t>
            </a:r>
            <a:r>
              <a:rPr lang="en-US" dirty="0"/>
              <a:t> our climate so dramatically that </a:t>
            </a:r>
            <a:r>
              <a:rPr lang="en-US" dirty="0">
                <a:solidFill>
                  <a:srgbClr val="3366FF"/>
                </a:solidFill>
              </a:rPr>
              <a:t>glaciers</a:t>
            </a:r>
            <a:r>
              <a:rPr lang="en-US" dirty="0"/>
              <a:t> will melt and sea levels will rise. In addition, it is not just our atmosphere that can be polluted. Oil from spills often </a:t>
            </a:r>
            <a:r>
              <a:rPr lang="en-US" dirty="0">
                <a:solidFill>
                  <a:srgbClr val="3366FF"/>
                </a:solidFill>
              </a:rPr>
              <a:t>seeps</a:t>
            </a:r>
            <a:r>
              <a:rPr lang="en-US" dirty="0"/>
              <a:t> into the ocean.</a:t>
            </a:r>
          </a:p>
        </p:txBody>
      </p:sp>
    </p:spTree>
    <p:extLst>
      <p:ext uri="{BB962C8B-B14F-4D97-AF65-F5344CB8AC3E}">
        <p14:creationId xmlns:p14="http://schemas.microsoft.com/office/powerpoint/2010/main" val="1974404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words would you teach?</a:t>
            </a:r>
          </a:p>
        </p:txBody>
      </p:sp>
      <p:sp>
        <p:nvSpPr>
          <p:cNvPr id="3" name="Content Placeholder 2"/>
          <p:cNvSpPr>
            <a:spLocks noGrp="1"/>
          </p:cNvSpPr>
          <p:nvPr>
            <p:ph idx="1"/>
          </p:nvPr>
        </p:nvSpPr>
        <p:spPr/>
        <p:txBody>
          <a:bodyPr>
            <a:normAutofit/>
          </a:bodyPr>
          <a:lstStyle/>
          <a:p>
            <a:pPr marL="0" indent="0">
              <a:buNone/>
            </a:pPr>
            <a:r>
              <a:rPr lang="en-US" sz="2400" b="0" dirty="0"/>
              <a:t>	I can never forget the scene that met us. Between us and the Barrier was a lane of some fifty yards wide, a seething cauldron. Bergs were calving off as we watched: and capsizing: and hitting other bergs, splitting into two and falling apart. The Killers filled the whole place. Looking downwards into a hole between our berg and the next, a hole not bigger than a small room, we saw at least six whales. They were so crowded that they could only lie so as to get their snouts out of the water and my memory is that their snouts were bottle-nosed. At this moment our berg split into two parts and we hastily retreated to the lower and safer floes. </a:t>
            </a:r>
          </a:p>
        </p:txBody>
      </p:sp>
    </p:spTree>
    <p:extLst>
      <p:ext uri="{BB962C8B-B14F-4D97-AF65-F5344CB8AC3E}">
        <p14:creationId xmlns:p14="http://schemas.microsoft.com/office/powerpoint/2010/main" val="2014291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words would you teach?</a:t>
            </a:r>
          </a:p>
        </p:txBody>
      </p:sp>
      <p:sp>
        <p:nvSpPr>
          <p:cNvPr id="3" name="Content Placeholder 2"/>
          <p:cNvSpPr>
            <a:spLocks noGrp="1"/>
          </p:cNvSpPr>
          <p:nvPr>
            <p:ph idx="1"/>
          </p:nvPr>
        </p:nvSpPr>
        <p:spPr/>
        <p:txBody>
          <a:bodyPr>
            <a:normAutofit/>
          </a:bodyPr>
          <a:lstStyle/>
          <a:p>
            <a:pPr marL="0" indent="0">
              <a:buNone/>
            </a:pPr>
            <a:r>
              <a:rPr lang="en-US" sz="2400" b="0" dirty="0"/>
              <a:t>	I can never forget the scene that met us. Between us and the Barrier was a</a:t>
            </a:r>
            <a:r>
              <a:rPr lang="en-US" sz="2400" b="0" dirty="0">
                <a:solidFill>
                  <a:srgbClr val="00B0F0"/>
                </a:solidFill>
              </a:rPr>
              <a:t> </a:t>
            </a:r>
            <a:r>
              <a:rPr lang="en-US" sz="2400" b="0" dirty="0">
                <a:solidFill>
                  <a:srgbClr val="3366FF"/>
                </a:solidFill>
              </a:rPr>
              <a:t>lane </a:t>
            </a:r>
            <a:r>
              <a:rPr lang="en-US" sz="2400" b="0" dirty="0"/>
              <a:t>of some fifty yards wide, a </a:t>
            </a:r>
            <a:r>
              <a:rPr lang="en-US" sz="2400" b="0" dirty="0">
                <a:solidFill>
                  <a:srgbClr val="3366FF"/>
                </a:solidFill>
              </a:rPr>
              <a:t>seething cauldron</a:t>
            </a:r>
            <a:r>
              <a:rPr lang="en-US" sz="2400" b="0" dirty="0"/>
              <a:t>. </a:t>
            </a:r>
            <a:r>
              <a:rPr lang="en-US" sz="2400" b="0" dirty="0">
                <a:solidFill>
                  <a:srgbClr val="3366FF"/>
                </a:solidFill>
              </a:rPr>
              <a:t>Bergs</a:t>
            </a:r>
            <a:r>
              <a:rPr lang="en-US" sz="2400" b="0" dirty="0"/>
              <a:t> were </a:t>
            </a:r>
            <a:r>
              <a:rPr lang="en-US" sz="2400" b="0" dirty="0">
                <a:solidFill>
                  <a:srgbClr val="3366FF"/>
                </a:solidFill>
              </a:rPr>
              <a:t>calving</a:t>
            </a:r>
            <a:r>
              <a:rPr lang="en-US" sz="2400" b="0" dirty="0"/>
              <a:t> off as we watched: and </a:t>
            </a:r>
            <a:r>
              <a:rPr lang="en-US" sz="2400" b="0" dirty="0">
                <a:solidFill>
                  <a:srgbClr val="3366FF"/>
                </a:solidFill>
              </a:rPr>
              <a:t>capsizing: </a:t>
            </a:r>
            <a:r>
              <a:rPr lang="en-US" sz="2400" b="0" dirty="0"/>
              <a:t>and hitting other bergs, splitting into two and falling apart. The </a:t>
            </a:r>
            <a:r>
              <a:rPr lang="en-US" sz="2400" b="0" dirty="0">
                <a:solidFill>
                  <a:srgbClr val="3366FF"/>
                </a:solidFill>
              </a:rPr>
              <a:t>Killers</a:t>
            </a:r>
            <a:r>
              <a:rPr lang="en-US" sz="2400" b="0" dirty="0"/>
              <a:t> filled the whole place. Looking downwards into a hole between our berg and the next, a hole not bigger than a small room, we saw at least six whales. They were so crowded that they could only lie so as to get their snouts out of the water and my memory is that their snouts were bottle-nosed. At this moment our berg split into two parts and we hastily retreated to the lower and safer </a:t>
            </a:r>
            <a:r>
              <a:rPr lang="en-US" sz="2400" b="0" dirty="0">
                <a:solidFill>
                  <a:srgbClr val="3366FF"/>
                </a:solidFill>
              </a:rPr>
              <a:t>floes. </a:t>
            </a:r>
          </a:p>
        </p:txBody>
      </p:sp>
    </p:spTree>
    <p:extLst>
      <p:ext uri="{BB962C8B-B14F-4D97-AF65-F5344CB8AC3E}">
        <p14:creationId xmlns:p14="http://schemas.microsoft.com/office/powerpoint/2010/main" val="4263846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vocabulary scaffold</a:t>
            </a:r>
          </a:p>
        </p:txBody>
      </p:sp>
      <p:sp>
        <p:nvSpPr>
          <p:cNvPr id="3" name="Content Placeholder 2"/>
          <p:cNvSpPr>
            <a:spLocks noGrp="1"/>
          </p:cNvSpPr>
          <p:nvPr>
            <p:ph idx="1"/>
          </p:nvPr>
        </p:nvSpPr>
        <p:spPr/>
        <p:txBody>
          <a:bodyPr/>
          <a:lstStyle/>
          <a:p>
            <a:r>
              <a:rPr lang="en-US" dirty="0"/>
              <a:t>Focus on words that make a difference in comprehending the text.</a:t>
            </a:r>
          </a:p>
          <a:p>
            <a:r>
              <a:rPr lang="en-US" dirty="0"/>
              <a:t>Do not preteach words that are explicitly defined in the text.</a:t>
            </a:r>
          </a:p>
          <a:p>
            <a:r>
              <a:rPr lang="en-US" dirty="0"/>
              <a:t>Do not preteach words that can be figured out from context.</a:t>
            </a:r>
          </a:p>
          <a:p>
            <a:r>
              <a:rPr lang="en-US" dirty="0"/>
              <a:t>Do not provide extensive prior instruction—telling or providing a glossary is enough.</a:t>
            </a:r>
          </a:p>
        </p:txBody>
      </p:sp>
    </p:spTree>
    <p:extLst>
      <p:ext uri="{BB962C8B-B14F-4D97-AF65-F5344CB8AC3E}">
        <p14:creationId xmlns:p14="http://schemas.microsoft.com/office/powerpoint/2010/main" val="2655041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sz="3600" dirty="0"/>
              <a:t>State standards shifts attention to complex text</a:t>
            </a:r>
            <a:endParaRPr lang="zh-CN" altLang="en-US" sz="3600" dirty="0"/>
          </a:p>
        </p:txBody>
      </p:sp>
      <p:sp>
        <p:nvSpPr>
          <p:cNvPr id="3" name="TextBox 2"/>
          <p:cNvSpPr txBox="1"/>
          <p:nvPr/>
        </p:nvSpPr>
        <p:spPr>
          <a:xfrm>
            <a:off x="304800" y="1981200"/>
            <a:ext cx="6355432" cy="1938992"/>
          </a:xfrm>
          <a:prstGeom prst="rect">
            <a:avLst/>
          </a:prstGeom>
          <a:noFill/>
        </p:spPr>
        <p:txBody>
          <a:bodyPr wrap="square" rtlCol="0">
            <a:spAutoFit/>
          </a:bodyPr>
          <a:lstStyle/>
          <a:p>
            <a:pPr>
              <a:buFont typeface="Arial" pitchFamily="34" charset="0"/>
              <a:buChar char="•"/>
            </a:pPr>
            <a:r>
              <a:rPr lang="en-US" sz="2000" dirty="0"/>
              <a:t>  Past standards specified skills to be mastered, but</a:t>
            </a:r>
          </a:p>
          <a:p>
            <a:r>
              <a:rPr lang="en-US" sz="2000" dirty="0"/>
              <a:t>   ignored text difficulty</a:t>
            </a:r>
          </a:p>
          <a:p>
            <a:pPr>
              <a:buFont typeface="Arial" pitchFamily="34" charset="0"/>
              <a:buChar char="•"/>
            </a:pPr>
            <a:r>
              <a:rPr lang="en-US" sz="2000" dirty="0"/>
              <a:t>  Current standards treat text difficulty as central          </a:t>
            </a:r>
          </a:p>
          <a:p>
            <a:r>
              <a:rPr lang="en-US" sz="2000" dirty="0"/>
              <a:t>   to learning      </a:t>
            </a:r>
          </a:p>
          <a:p>
            <a:pPr>
              <a:buFont typeface="Arial" pitchFamily="34" charset="0"/>
              <a:buChar char="•"/>
            </a:pPr>
            <a:r>
              <a:rPr lang="en-US" sz="2000" dirty="0"/>
              <a:t>  Skills still have to be taught, but within the context     </a:t>
            </a:r>
          </a:p>
          <a:p>
            <a:r>
              <a:rPr lang="en-US" sz="2000" dirty="0"/>
              <a:t>   of sufficiently challenging texts (standard #10)</a:t>
            </a:r>
          </a:p>
        </p:txBody>
      </p:sp>
    </p:spTree>
    <p:extLst>
      <p:ext uri="{BB962C8B-B14F-4D97-AF65-F5344CB8AC3E}">
        <p14:creationId xmlns:p14="http://schemas.microsoft.com/office/powerpoint/2010/main" val="1253337797"/>
      </p:ext>
    </p:extLst>
  </p:cSld>
  <p:clrMapOvr>
    <a:masterClrMapping/>
  </p:clrMapOvr>
  <p:transition>
    <p:comb/>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a:bodyPr>
          <a:lstStyle/>
          <a:p>
            <a:r>
              <a:rPr lang="en-US" dirty="0"/>
              <a:t>   Help with Sentence Structure</a:t>
            </a:r>
          </a:p>
        </p:txBody>
      </p:sp>
      <p:sp>
        <p:nvSpPr>
          <p:cNvPr id="3" name="Content Placeholder 2"/>
          <p:cNvSpPr>
            <a:spLocks noGrp="1"/>
          </p:cNvSpPr>
          <p:nvPr>
            <p:ph idx="1"/>
          </p:nvPr>
        </p:nvSpPr>
        <p:spPr>
          <a:xfrm>
            <a:off x="822960" y="1447800"/>
            <a:ext cx="7520940" cy="3232677"/>
          </a:xfrm>
        </p:spPr>
        <p:txBody>
          <a:bodyPr>
            <a:noAutofit/>
          </a:bodyPr>
          <a:lstStyle/>
          <a:p>
            <a:r>
              <a:rPr lang="en-US" sz="2200" b="0" dirty="0"/>
              <a:t>Texts may be hard because of grammar or syntax </a:t>
            </a:r>
          </a:p>
          <a:p>
            <a:pPr marL="0" indent="0">
              <a:buNone/>
            </a:pPr>
            <a:endParaRPr lang="en-US" sz="2200" i="1" dirty="0"/>
          </a:p>
          <a:p>
            <a:pPr marL="0" indent="0">
              <a:buNone/>
            </a:pPr>
            <a:r>
              <a:rPr lang="en-US" sz="1800" i="1" dirty="0"/>
              <a:t>Explain clearly using at least three different reasons  or drawing three diagrams why McClellan lost the battle.</a:t>
            </a:r>
            <a:endParaRPr lang="en-US" sz="1800" dirty="0"/>
          </a:p>
          <a:p>
            <a:pPr marL="0" indent="0">
              <a:buNone/>
            </a:pPr>
            <a:endParaRPr lang="en-US" sz="1800" i="1" dirty="0"/>
          </a:p>
          <a:p>
            <a:pPr marL="0" indent="0">
              <a:buNone/>
            </a:pPr>
            <a:r>
              <a:rPr lang="en-US" sz="1800" i="1" dirty="0"/>
              <a:t>Explain clearly why McClellan lost the battle. Give at least three reasons or draw three diagrams</a:t>
            </a:r>
            <a:r>
              <a:rPr lang="en-US" sz="1800" dirty="0"/>
              <a:t>.</a:t>
            </a:r>
          </a:p>
        </p:txBody>
      </p:sp>
    </p:spTree>
    <p:extLst>
      <p:ext uri="{BB962C8B-B14F-4D97-AF65-F5344CB8AC3E}">
        <p14:creationId xmlns:p14="http://schemas.microsoft.com/office/powerpoint/2010/main" val="4139914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a:bodyPr>
          <a:lstStyle/>
          <a:p>
            <a:r>
              <a:rPr lang="en-US" dirty="0"/>
              <a:t>   Help with Sentence Structure</a:t>
            </a:r>
          </a:p>
        </p:txBody>
      </p:sp>
      <p:sp>
        <p:nvSpPr>
          <p:cNvPr id="3" name="Content Placeholder 2"/>
          <p:cNvSpPr>
            <a:spLocks noGrp="1"/>
          </p:cNvSpPr>
          <p:nvPr>
            <p:ph idx="1"/>
          </p:nvPr>
        </p:nvSpPr>
        <p:spPr>
          <a:xfrm>
            <a:off x="822960" y="1828800"/>
            <a:ext cx="7520940" cy="3200400"/>
          </a:xfrm>
        </p:spPr>
        <p:txBody>
          <a:bodyPr>
            <a:noAutofit/>
          </a:bodyPr>
          <a:lstStyle/>
          <a:p>
            <a:r>
              <a:rPr lang="en-US" sz="2400" b="0" dirty="0"/>
              <a:t>Guide students to interpret complex sentences (clause and phrase analysis)</a:t>
            </a:r>
          </a:p>
          <a:p>
            <a:pPr marL="0" indent="0">
              <a:buNone/>
            </a:pPr>
            <a:endParaRPr lang="en-US" sz="2400" b="0" dirty="0"/>
          </a:p>
          <a:p>
            <a:r>
              <a:rPr lang="en-US" sz="2400" b="0" dirty="0"/>
              <a:t>In dense prose, help find the subject and verb:</a:t>
            </a:r>
          </a:p>
          <a:p>
            <a:pPr marL="0" indent="0">
              <a:spcBef>
                <a:spcPts val="0"/>
              </a:spcBef>
              <a:buNone/>
            </a:pPr>
            <a:r>
              <a:rPr lang="en-US" i="1" dirty="0"/>
              <a:t>   </a:t>
            </a:r>
            <a:r>
              <a:rPr lang="en-US" sz="2000" i="1" dirty="0"/>
              <a:t>“However, on August 24, 2006, the International    </a:t>
            </a:r>
          </a:p>
          <a:p>
            <a:pPr marL="0" indent="0">
              <a:spcBef>
                <a:spcPts val="0"/>
              </a:spcBef>
              <a:buNone/>
            </a:pPr>
            <a:r>
              <a:rPr lang="en-US" sz="2000" i="1" dirty="0"/>
              <a:t>    Astronomical Union (IAU), a group of individual </a:t>
            </a:r>
          </a:p>
          <a:p>
            <a:pPr marL="0" indent="0">
              <a:spcBef>
                <a:spcPts val="0"/>
              </a:spcBef>
              <a:buNone/>
            </a:pPr>
            <a:r>
              <a:rPr lang="en-US" sz="2000" i="1" dirty="0"/>
              <a:t>    astronomers and astronomical societies from    </a:t>
            </a:r>
          </a:p>
          <a:p>
            <a:pPr marL="0" indent="0">
              <a:spcBef>
                <a:spcPts val="0"/>
              </a:spcBef>
              <a:buNone/>
            </a:pPr>
            <a:r>
              <a:rPr lang="en-US" sz="2000" i="1" dirty="0"/>
              <a:t>    around the world, made an announcement.”</a:t>
            </a:r>
          </a:p>
          <a:p>
            <a:pPr marL="0" indent="0">
              <a:spcBef>
                <a:spcPts val="0"/>
              </a:spcBef>
              <a:buNone/>
            </a:pPr>
            <a:endParaRPr lang="en-US" sz="2000" b="0" i="1" dirty="0"/>
          </a:p>
          <a:p>
            <a:r>
              <a:rPr lang="en-US" i="1" dirty="0"/>
              <a:t>Complex punctuation, such as split quotes:         </a:t>
            </a:r>
            <a:r>
              <a:rPr lang="en-US" sz="2000" i="1" dirty="0"/>
              <a:t>“Where are you going,” Maurice asked, “I thought you were going to help Tony wash the windows.”</a:t>
            </a:r>
          </a:p>
        </p:txBody>
      </p:sp>
    </p:spTree>
    <p:extLst>
      <p:ext uri="{BB962C8B-B14F-4D97-AF65-F5344CB8AC3E}">
        <p14:creationId xmlns:p14="http://schemas.microsoft.com/office/powerpoint/2010/main" val="3529035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ts val="0"/>
              </a:spcBef>
              <a:buNone/>
            </a:pPr>
            <a:endParaRPr lang="en-US" i="1" dirty="0"/>
          </a:p>
          <a:p>
            <a:pPr>
              <a:spcBef>
                <a:spcPts val="0"/>
              </a:spcBef>
            </a:pPr>
            <a:r>
              <a:rPr lang="en-US" i="1" dirty="0"/>
              <a:t>However,</a:t>
            </a:r>
          </a:p>
          <a:p>
            <a:pPr>
              <a:spcBef>
                <a:spcPts val="0"/>
              </a:spcBef>
            </a:pPr>
            <a:r>
              <a:rPr lang="en-US" i="1" dirty="0"/>
              <a:t>on August 24 2006</a:t>
            </a:r>
          </a:p>
          <a:p>
            <a:pPr>
              <a:spcBef>
                <a:spcPts val="0"/>
              </a:spcBef>
            </a:pPr>
            <a:r>
              <a:rPr lang="en-US" i="1" dirty="0">
                <a:solidFill>
                  <a:srgbClr val="00B0F0"/>
                </a:solidFill>
              </a:rPr>
              <a:t>the International Astronomical Union (IAU), a group of individual astronomers and astronomical societies from around the world</a:t>
            </a:r>
          </a:p>
          <a:p>
            <a:pPr>
              <a:spcBef>
                <a:spcPts val="0"/>
              </a:spcBef>
            </a:pPr>
            <a:r>
              <a:rPr lang="en-US" i="1" dirty="0">
                <a:solidFill>
                  <a:schemeClr val="tx2"/>
                </a:solidFill>
              </a:rPr>
              <a:t>made</a:t>
            </a:r>
          </a:p>
          <a:p>
            <a:pPr>
              <a:spcBef>
                <a:spcPts val="0"/>
              </a:spcBef>
            </a:pPr>
            <a:r>
              <a:rPr lang="en-US" i="1" dirty="0">
                <a:solidFill>
                  <a:srgbClr val="00B050"/>
                </a:solidFill>
              </a:rPr>
              <a:t>an announcement</a:t>
            </a:r>
          </a:p>
          <a:p>
            <a:endParaRPr lang="en-US" dirty="0"/>
          </a:p>
        </p:txBody>
      </p:sp>
    </p:spTree>
    <p:extLst>
      <p:ext uri="{BB962C8B-B14F-4D97-AF65-F5344CB8AC3E}">
        <p14:creationId xmlns:p14="http://schemas.microsoft.com/office/powerpoint/2010/main" val="2626683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spcBef>
                <a:spcPts val="0"/>
              </a:spcBef>
              <a:buNone/>
            </a:pPr>
            <a:r>
              <a:rPr lang="en-US" i="1" dirty="0"/>
              <a:t>Who was the sentence about?	</a:t>
            </a:r>
          </a:p>
          <a:p>
            <a:pPr marL="0" indent="0">
              <a:spcBef>
                <a:spcPts val="0"/>
              </a:spcBef>
              <a:buNone/>
            </a:pPr>
            <a:r>
              <a:rPr lang="en-US" i="1" dirty="0">
                <a:solidFill>
                  <a:srgbClr val="00B0F0"/>
                </a:solidFill>
              </a:rPr>
              <a:t>the International Astronomical Union (IAU)</a:t>
            </a:r>
          </a:p>
          <a:p>
            <a:pPr marL="0" indent="0">
              <a:spcBef>
                <a:spcPts val="0"/>
              </a:spcBef>
              <a:buNone/>
            </a:pPr>
            <a:endParaRPr lang="en-US" i="1" dirty="0"/>
          </a:p>
          <a:p>
            <a:pPr marL="0" indent="0">
              <a:spcBef>
                <a:spcPts val="0"/>
              </a:spcBef>
              <a:buNone/>
            </a:pPr>
            <a:r>
              <a:rPr lang="en-US" i="1" dirty="0"/>
              <a:t>Who are they?</a:t>
            </a:r>
          </a:p>
          <a:p>
            <a:pPr marL="0" indent="0">
              <a:spcBef>
                <a:spcPts val="0"/>
              </a:spcBef>
              <a:buNone/>
            </a:pPr>
            <a:r>
              <a:rPr lang="en-US" i="1" dirty="0">
                <a:solidFill>
                  <a:srgbClr val="00B0F0"/>
                </a:solidFill>
              </a:rPr>
              <a:t>a group of individual astronomers and astronomical societies from around the world</a:t>
            </a:r>
          </a:p>
          <a:p>
            <a:pPr marL="0" indent="0">
              <a:spcBef>
                <a:spcPts val="0"/>
              </a:spcBef>
              <a:buNone/>
            </a:pPr>
            <a:endParaRPr lang="en-US" i="1" dirty="0"/>
          </a:p>
          <a:p>
            <a:pPr marL="0" indent="0">
              <a:spcBef>
                <a:spcPts val="0"/>
              </a:spcBef>
              <a:buNone/>
            </a:pPr>
            <a:r>
              <a:rPr lang="en-US" i="1" dirty="0"/>
              <a:t>What did they do?</a:t>
            </a:r>
          </a:p>
          <a:p>
            <a:pPr marL="0" indent="0">
              <a:spcBef>
                <a:spcPts val="0"/>
              </a:spcBef>
              <a:buNone/>
            </a:pPr>
            <a:r>
              <a:rPr lang="en-US" i="1" dirty="0">
                <a:solidFill>
                  <a:schemeClr val="tx2"/>
                </a:solidFill>
              </a:rPr>
              <a:t>made</a:t>
            </a:r>
          </a:p>
          <a:p>
            <a:pPr marL="0" indent="0">
              <a:spcBef>
                <a:spcPts val="0"/>
              </a:spcBef>
              <a:buNone/>
            </a:pPr>
            <a:endParaRPr lang="en-US" i="1" dirty="0"/>
          </a:p>
          <a:p>
            <a:pPr marL="0" indent="0">
              <a:spcBef>
                <a:spcPts val="0"/>
              </a:spcBef>
              <a:buNone/>
            </a:pPr>
            <a:r>
              <a:rPr lang="en-US" i="1" dirty="0"/>
              <a:t>Made what?</a:t>
            </a:r>
          </a:p>
          <a:p>
            <a:pPr marL="0" indent="0">
              <a:spcBef>
                <a:spcPts val="0"/>
              </a:spcBef>
              <a:buNone/>
            </a:pPr>
            <a:r>
              <a:rPr lang="en-US" i="1" dirty="0">
                <a:solidFill>
                  <a:srgbClr val="00B050"/>
                </a:solidFill>
              </a:rPr>
              <a:t>an announcement</a:t>
            </a:r>
          </a:p>
          <a:p>
            <a:pPr marL="0" indent="0">
              <a:spcBef>
                <a:spcPts val="0"/>
              </a:spcBef>
              <a:buNone/>
            </a:pPr>
            <a:endParaRPr lang="en-US" i="1" dirty="0"/>
          </a:p>
          <a:p>
            <a:pPr marL="0" indent="0">
              <a:spcBef>
                <a:spcPts val="0"/>
              </a:spcBef>
              <a:buNone/>
            </a:pPr>
            <a:r>
              <a:rPr lang="en-US" i="1" dirty="0"/>
              <a:t>When?</a:t>
            </a:r>
          </a:p>
          <a:p>
            <a:pPr marL="0" indent="0">
              <a:spcBef>
                <a:spcPts val="0"/>
              </a:spcBef>
              <a:buNone/>
            </a:pPr>
            <a:r>
              <a:rPr lang="en-US" i="1" dirty="0"/>
              <a:t>on August 24 2006</a:t>
            </a:r>
          </a:p>
          <a:p>
            <a:endParaRPr lang="en-US" dirty="0"/>
          </a:p>
        </p:txBody>
      </p:sp>
    </p:spTree>
    <p:extLst>
      <p:ext uri="{BB962C8B-B14F-4D97-AF65-F5344CB8AC3E}">
        <p14:creationId xmlns:p14="http://schemas.microsoft.com/office/powerpoint/2010/main" val="3280649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p:txBody>
          <a:bodyPr/>
          <a:lstStyle/>
          <a:p>
            <a:pPr marL="0" indent="0">
              <a:buNone/>
            </a:pPr>
            <a:r>
              <a:rPr lang="en-US" dirty="0"/>
              <a:t>“The women of Montgomery, both young and older, would come in with their fancy holiday dresses that needed adjustments or their Sunday suits and blouses that needed just a touch—a flower or some velvet trimming or something to make the ladies look festive.”</a:t>
            </a:r>
          </a:p>
          <a:p>
            <a:pPr marL="0" indent="0">
              <a:buNone/>
            </a:pPr>
            <a:r>
              <a:rPr lang="en-US" dirty="0"/>
              <a:t>			--Nikki Giovanni (</a:t>
            </a:r>
            <a:r>
              <a:rPr lang="en-US" u="sng" dirty="0"/>
              <a:t>Rosa</a:t>
            </a:r>
            <a:r>
              <a:rPr lang="en-US" dirty="0"/>
              <a:t>)</a:t>
            </a:r>
          </a:p>
          <a:p>
            <a:pPr marL="0" indent="0">
              <a:buNone/>
            </a:pPr>
            <a:endParaRPr lang="en-US" dirty="0"/>
          </a:p>
          <a:p>
            <a:r>
              <a:rPr lang="en-US" dirty="0"/>
              <a:t>44 words</a:t>
            </a:r>
          </a:p>
          <a:p>
            <a:r>
              <a:rPr lang="en-US" dirty="0"/>
              <a:t>2 commas, 1 </a:t>
            </a:r>
            <a:r>
              <a:rPr lang="en-US" dirty="0" err="1"/>
              <a:t>em</a:t>
            </a:r>
            <a:r>
              <a:rPr lang="en-US" dirty="0"/>
              <a:t>-dash</a:t>
            </a:r>
          </a:p>
        </p:txBody>
      </p:sp>
    </p:spTree>
    <p:extLst>
      <p:ext uri="{BB962C8B-B14F-4D97-AF65-F5344CB8AC3E}">
        <p14:creationId xmlns:p14="http://schemas.microsoft.com/office/powerpoint/2010/main" val="330383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p:txBody>
          <a:bodyPr/>
          <a:lstStyle/>
          <a:p>
            <a:pPr marL="0" indent="0">
              <a:buNone/>
            </a:pPr>
            <a:r>
              <a:rPr lang="en-US" dirty="0"/>
              <a:t>“The women of Montgomery </a:t>
            </a:r>
            <a:r>
              <a:rPr lang="en-US" strike="sngStrike" dirty="0"/>
              <a:t>, both young and older,   </a:t>
            </a:r>
            <a:r>
              <a:rPr lang="en-US" dirty="0"/>
              <a:t>would come in with their fancy holiday dresses that needed adjustments or their Sunday suits and blouses that needed just a touch—a flower or some velvet trimming or something to make the ladies look festive.”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05892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p:txBody>
          <a:bodyPr/>
          <a:lstStyle/>
          <a:p>
            <a:pPr marL="0" indent="0">
              <a:buNone/>
            </a:pPr>
            <a:r>
              <a:rPr lang="en-US" dirty="0"/>
              <a:t>“The women of Montgomery would come in with their fancy holiday dresses that needed adjustments or their Sunday suits and blouses that needed just a touch—a flower or some velvet trimming or something to make the ladies look festive.”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90272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p:txBody>
          <a:bodyPr/>
          <a:lstStyle/>
          <a:p>
            <a:pPr marL="0" indent="0">
              <a:buNone/>
            </a:pPr>
            <a:r>
              <a:rPr lang="en-US" dirty="0"/>
              <a:t>“The women of Montgomery would come in with their fancy holiday dresses that needed adjustments </a:t>
            </a:r>
            <a:r>
              <a:rPr lang="en-US" dirty="0">
                <a:solidFill>
                  <a:srgbClr val="FF0000"/>
                </a:solidFill>
              </a:rPr>
              <a:t>or </a:t>
            </a:r>
            <a:r>
              <a:rPr lang="en-US" dirty="0"/>
              <a:t>their Sunday suits and blouses that needed just a touch</a:t>
            </a:r>
            <a:r>
              <a:rPr lang="en-US" dirty="0">
                <a:solidFill>
                  <a:srgbClr val="FF0000"/>
                </a:solidFill>
              </a:rPr>
              <a:t>—</a:t>
            </a:r>
            <a:r>
              <a:rPr lang="en-US" dirty="0"/>
              <a:t>a flower </a:t>
            </a:r>
            <a:r>
              <a:rPr lang="en-US" dirty="0">
                <a:solidFill>
                  <a:srgbClr val="FF0000"/>
                </a:solidFill>
              </a:rPr>
              <a:t>or</a:t>
            </a:r>
            <a:r>
              <a:rPr lang="en-US" dirty="0"/>
              <a:t> some velvet trimming </a:t>
            </a:r>
            <a:r>
              <a:rPr lang="en-US" dirty="0">
                <a:solidFill>
                  <a:srgbClr val="FF0000"/>
                </a:solidFill>
              </a:rPr>
              <a:t>or</a:t>
            </a:r>
            <a:r>
              <a:rPr lang="en-US" dirty="0"/>
              <a:t> something to make the ladies look festive.”</a:t>
            </a:r>
          </a:p>
        </p:txBody>
      </p:sp>
    </p:spTree>
    <p:extLst>
      <p:ext uri="{BB962C8B-B14F-4D97-AF65-F5344CB8AC3E}">
        <p14:creationId xmlns:p14="http://schemas.microsoft.com/office/powerpoint/2010/main" val="258370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p:txBody>
          <a:bodyPr/>
          <a:lstStyle/>
          <a:p>
            <a:pPr marL="0" indent="0">
              <a:buNone/>
            </a:pPr>
            <a:r>
              <a:rPr lang="en-US" dirty="0"/>
              <a:t>“The women of Montgomery would come in with their fancy holiday dresses that needed adjustments </a:t>
            </a:r>
          </a:p>
          <a:p>
            <a:pPr marL="0" indent="0">
              <a:buNone/>
            </a:pPr>
            <a:endParaRPr lang="en-US" dirty="0"/>
          </a:p>
          <a:p>
            <a:pPr marL="0" indent="0">
              <a:buNone/>
            </a:pPr>
            <a:r>
              <a:rPr lang="en-US" dirty="0">
                <a:solidFill>
                  <a:srgbClr val="FF0000"/>
                </a:solidFill>
              </a:rPr>
              <a:t>or </a:t>
            </a:r>
            <a:r>
              <a:rPr lang="en-US" dirty="0"/>
              <a:t>their Sunday suits and blouses that needed just a touch</a:t>
            </a:r>
          </a:p>
          <a:p>
            <a:pPr marL="0" indent="0">
              <a:buNone/>
            </a:pPr>
            <a:endParaRPr lang="en-US" dirty="0"/>
          </a:p>
          <a:p>
            <a:pPr marL="0" indent="0">
              <a:buNone/>
            </a:pPr>
            <a:r>
              <a:rPr lang="en-US" dirty="0">
                <a:solidFill>
                  <a:srgbClr val="FF0000"/>
                </a:solidFill>
              </a:rPr>
              <a:t>—</a:t>
            </a:r>
            <a:r>
              <a:rPr lang="en-US" dirty="0"/>
              <a:t>a flower </a:t>
            </a:r>
          </a:p>
          <a:p>
            <a:pPr marL="0" indent="0">
              <a:buNone/>
            </a:pPr>
            <a:endParaRPr lang="en-US" dirty="0">
              <a:solidFill>
                <a:srgbClr val="FF0000"/>
              </a:solidFill>
            </a:endParaRPr>
          </a:p>
          <a:p>
            <a:pPr marL="0" indent="0">
              <a:buNone/>
            </a:pPr>
            <a:r>
              <a:rPr lang="en-US" dirty="0">
                <a:solidFill>
                  <a:srgbClr val="FF0000"/>
                </a:solidFill>
              </a:rPr>
              <a:t>or</a:t>
            </a:r>
            <a:r>
              <a:rPr lang="en-US" dirty="0"/>
              <a:t> some velvet trimming </a:t>
            </a:r>
          </a:p>
          <a:p>
            <a:pPr marL="0" indent="0">
              <a:buNone/>
            </a:pPr>
            <a:endParaRPr lang="en-US" dirty="0">
              <a:solidFill>
                <a:srgbClr val="FF0000"/>
              </a:solidFill>
            </a:endParaRPr>
          </a:p>
          <a:p>
            <a:pPr marL="0" indent="0">
              <a:buNone/>
            </a:pPr>
            <a:r>
              <a:rPr lang="en-US" dirty="0">
                <a:solidFill>
                  <a:srgbClr val="FF0000"/>
                </a:solidFill>
              </a:rPr>
              <a:t>or</a:t>
            </a:r>
            <a:r>
              <a:rPr lang="en-US" dirty="0"/>
              <a:t> something to make the ladies look festive.”</a:t>
            </a:r>
          </a:p>
        </p:txBody>
      </p:sp>
    </p:spTree>
    <p:extLst>
      <p:ext uri="{BB962C8B-B14F-4D97-AF65-F5344CB8AC3E}">
        <p14:creationId xmlns:p14="http://schemas.microsoft.com/office/powerpoint/2010/main" val="3320704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lstStyle/>
          <a:p>
            <a:pPr marL="0" indent="0">
              <a:buNone/>
            </a:pPr>
            <a:r>
              <a:rPr lang="en-US" dirty="0"/>
              <a:t>“The women of Montgomery would come in with </a:t>
            </a:r>
            <a:r>
              <a:rPr lang="en-US" u="sng" dirty="0"/>
              <a:t>their fancy holiday dresses that needed adjustments</a:t>
            </a:r>
            <a:r>
              <a:rPr lang="en-US" dirty="0"/>
              <a:t> </a:t>
            </a:r>
          </a:p>
          <a:p>
            <a:pPr marL="0" indent="0">
              <a:buNone/>
            </a:pPr>
            <a:endParaRPr lang="en-US" dirty="0"/>
          </a:p>
          <a:p>
            <a:pPr marL="0" indent="0">
              <a:buNone/>
            </a:pPr>
            <a:r>
              <a:rPr lang="en-US" dirty="0">
                <a:solidFill>
                  <a:srgbClr val="FF0000"/>
                </a:solidFill>
              </a:rPr>
              <a:t>or </a:t>
            </a:r>
            <a:r>
              <a:rPr lang="en-US" u="sng" dirty="0"/>
              <a:t>their Sunday suits and blouses that needed just a touch</a:t>
            </a:r>
          </a:p>
          <a:p>
            <a:pPr marL="0" indent="0">
              <a:buNone/>
            </a:pPr>
            <a:endParaRPr lang="en-US" dirty="0"/>
          </a:p>
          <a:p>
            <a:pPr marL="0" indent="0">
              <a:buNone/>
            </a:pPr>
            <a:r>
              <a:rPr lang="en-US" dirty="0">
                <a:solidFill>
                  <a:srgbClr val="FF0000"/>
                </a:solidFill>
              </a:rPr>
              <a:t>—</a:t>
            </a:r>
            <a:r>
              <a:rPr lang="en-US" dirty="0"/>
              <a:t>a flower </a:t>
            </a:r>
          </a:p>
          <a:p>
            <a:pPr marL="0" indent="0">
              <a:buNone/>
            </a:pPr>
            <a:endParaRPr lang="en-US" dirty="0">
              <a:solidFill>
                <a:srgbClr val="FF0000"/>
              </a:solidFill>
            </a:endParaRPr>
          </a:p>
          <a:p>
            <a:pPr marL="0" indent="0">
              <a:buNone/>
            </a:pPr>
            <a:r>
              <a:rPr lang="en-US" dirty="0">
                <a:solidFill>
                  <a:srgbClr val="FF0000"/>
                </a:solidFill>
              </a:rPr>
              <a:t>or</a:t>
            </a:r>
            <a:r>
              <a:rPr lang="en-US" dirty="0"/>
              <a:t> some velvet trimming </a:t>
            </a:r>
          </a:p>
          <a:p>
            <a:pPr marL="0" indent="0">
              <a:buNone/>
            </a:pPr>
            <a:endParaRPr lang="en-US" dirty="0">
              <a:solidFill>
                <a:srgbClr val="FF0000"/>
              </a:solidFill>
            </a:endParaRPr>
          </a:p>
          <a:p>
            <a:pPr marL="0" indent="0">
              <a:buNone/>
            </a:pPr>
            <a:r>
              <a:rPr lang="en-US" dirty="0">
                <a:solidFill>
                  <a:srgbClr val="FF0000"/>
                </a:solidFill>
              </a:rPr>
              <a:t>or</a:t>
            </a:r>
            <a:r>
              <a:rPr lang="en-US" dirty="0"/>
              <a:t> something to make the ladies look festive.”</a:t>
            </a:r>
          </a:p>
        </p:txBody>
      </p:sp>
    </p:spTree>
    <p:extLst>
      <p:ext uri="{BB962C8B-B14F-4D97-AF65-F5344CB8AC3E}">
        <p14:creationId xmlns:p14="http://schemas.microsoft.com/office/powerpoint/2010/main" val="2500912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762000"/>
            <a:ext cx="8280920" cy="919170"/>
          </a:xfrm>
        </p:spPr>
        <p:txBody>
          <a:bodyPr>
            <a:noAutofit/>
          </a:bodyPr>
          <a:lstStyle/>
          <a:p>
            <a:pPr>
              <a:buNone/>
            </a:pPr>
            <a:r>
              <a:rPr lang="en-US" sz="3600" dirty="0"/>
              <a:t>Why specify text difficulty?</a:t>
            </a:r>
            <a:endParaRPr lang="zh-CN" altLang="en-US" sz="3600" dirty="0"/>
          </a:p>
        </p:txBody>
      </p:sp>
      <p:sp>
        <p:nvSpPr>
          <p:cNvPr id="3" name="TextBox 2"/>
          <p:cNvSpPr txBox="1"/>
          <p:nvPr/>
        </p:nvSpPr>
        <p:spPr>
          <a:xfrm>
            <a:off x="152400" y="1600201"/>
            <a:ext cx="6507832" cy="2971800"/>
          </a:xfrm>
          <a:prstGeom prst="rect">
            <a:avLst/>
          </a:prstGeom>
          <a:noFill/>
        </p:spPr>
        <p:txBody>
          <a:bodyPr wrap="square" rtlCol="0">
            <a:spAutoFit/>
          </a:bodyPr>
          <a:lstStyle/>
          <a:p>
            <a:pPr marL="342900" indent="-342900">
              <a:buFont typeface="Arial" panose="020B0604020202020204" pitchFamily="34" charset="0"/>
              <a:buChar char="•"/>
            </a:pPr>
            <a:r>
              <a:rPr lang="en-US" sz="2000" dirty="0"/>
              <a:t>Studies showing that students can’t read the  </a:t>
            </a:r>
          </a:p>
          <a:p>
            <a:r>
              <a:rPr lang="en-US" sz="2000" dirty="0"/>
              <a:t>     required texts when they leave high school </a:t>
            </a:r>
          </a:p>
          <a:p>
            <a:r>
              <a:rPr lang="en-US" sz="2000" dirty="0"/>
              <a:t>     (Achieve, 2015; Military Officers Association of  </a:t>
            </a:r>
          </a:p>
          <a:p>
            <a:r>
              <a:rPr lang="en-US" sz="2000" dirty="0"/>
              <a:t>     America, 2018; </a:t>
            </a:r>
            <a:r>
              <a:rPr lang="en-US" sz="2000" dirty="0" err="1"/>
              <a:t>Nale</a:t>
            </a:r>
            <a:r>
              <a:rPr lang="en-US" sz="2000" dirty="0"/>
              <a:t>, et al., 1998; Williamson,   </a:t>
            </a:r>
          </a:p>
          <a:p>
            <a:r>
              <a:rPr lang="en-US" sz="2000" dirty="0"/>
              <a:t>     2006; Workforce Readiness Project, 2006) </a:t>
            </a:r>
          </a:p>
          <a:p>
            <a:pPr marL="342900" indent="-342900">
              <a:buFont typeface="Arial" panose="020B0604020202020204" pitchFamily="34" charset="0"/>
              <a:buChar char="•"/>
            </a:pPr>
            <a:r>
              <a:rPr lang="en-US" sz="2000" dirty="0"/>
              <a:t>Schools teach kids with below grade level texts (Shanahan, 2013; Griffith &amp; </a:t>
            </a:r>
            <a:r>
              <a:rPr lang="en-US" sz="2000" dirty="0" err="1"/>
              <a:t>Duffett</a:t>
            </a:r>
            <a:r>
              <a:rPr lang="en-US" sz="2000" dirty="0"/>
              <a:t>, 2018)</a:t>
            </a:r>
          </a:p>
          <a:p>
            <a:pPr marL="342900" indent="-34290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837108846"/>
      </p:ext>
    </p:extLst>
  </p:cSld>
  <p:clrMapOvr>
    <a:masterClrMapping/>
  </p:clrMapOvr>
  <p:transition>
    <p:comb/>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lstStyle/>
          <a:p>
            <a:pPr marL="0" indent="0">
              <a:buNone/>
            </a:pPr>
            <a:r>
              <a:rPr lang="en-US" dirty="0"/>
              <a:t>“The women of Montgomery would come in with </a:t>
            </a:r>
            <a:r>
              <a:rPr lang="en-US" u="sng" dirty="0"/>
              <a:t>their fancy holiday dresses that needed adjustments</a:t>
            </a:r>
            <a:r>
              <a:rPr lang="en-US" dirty="0"/>
              <a:t> </a:t>
            </a:r>
          </a:p>
          <a:p>
            <a:pPr marL="0" indent="0">
              <a:buNone/>
            </a:pPr>
            <a:endParaRPr lang="en-US" dirty="0"/>
          </a:p>
          <a:p>
            <a:pPr marL="0" indent="0">
              <a:buNone/>
            </a:pPr>
            <a:r>
              <a:rPr lang="en-US" dirty="0">
                <a:solidFill>
                  <a:srgbClr val="FF0000"/>
                </a:solidFill>
              </a:rPr>
              <a:t>or </a:t>
            </a:r>
            <a:r>
              <a:rPr lang="en-US" dirty="0"/>
              <a:t>The women of Montgomery would come in with </a:t>
            </a:r>
            <a:r>
              <a:rPr lang="en-US" u="sng" dirty="0"/>
              <a:t>their Sunday suits and blouses that needed just a touch</a:t>
            </a:r>
          </a:p>
          <a:p>
            <a:pPr marL="0" indent="0">
              <a:buNone/>
            </a:pPr>
            <a:endParaRPr lang="en-US" dirty="0"/>
          </a:p>
          <a:p>
            <a:pPr marL="0" indent="0">
              <a:buNone/>
            </a:pPr>
            <a:r>
              <a:rPr lang="en-US" dirty="0">
                <a:solidFill>
                  <a:srgbClr val="FF0000"/>
                </a:solidFill>
              </a:rPr>
              <a:t>—</a:t>
            </a:r>
            <a:r>
              <a:rPr lang="en-US" dirty="0"/>
              <a:t>a flower </a:t>
            </a:r>
          </a:p>
          <a:p>
            <a:pPr marL="0" indent="0">
              <a:buNone/>
            </a:pPr>
            <a:endParaRPr lang="en-US" dirty="0">
              <a:solidFill>
                <a:srgbClr val="FF0000"/>
              </a:solidFill>
            </a:endParaRPr>
          </a:p>
          <a:p>
            <a:pPr marL="0" indent="0">
              <a:buNone/>
            </a:pPr>
            <a:r>
              <a:rPr lang="en-US" dirty="0">
                <a:solidFill>
                  <a:srgbClr val="FF0000"/>
                </a:solidFill>
              </a:rPr>
              <a:t>or</a:t>
            </a:r>
            <a:r>
              <a:rPr lang="en-US" dirty="0"/>
              <a:t> some velvet trimming </a:t>
            </a:r>
          </a:p>
          <a:p>
            <a:pPr marL="0" indent="0">
              <a:buNone/>
            </a:pPr>
            <a:endParaRPr lang="en-US" dirty="0">
              <a:solidFill>
                <a:srgbClr val="FF0000"/>
              </a:solidFill>
            </a:endParaRPr>
          </a:p>
          <a:p>
            <a:pPr marL="0" indent="0">
              <a:buNone/>
            </a:pPr>
            <a:r>
              <a:rPr lang="en-US" dirty="0">
                <a:solidFill>
                  <a:srgbClr val="FF0000"/>
                </a:solidFill>
              </a:rPr>
              <a:t>or</a:t>
            </a:r>
            <a:r>
              <a:rPr lang="en-US" dirty="0"/>
              <a:t> something to make the ladies look festive.”</a:t>
            </a:r>
          </a:p>
        </p:txBody>
      </p:sp>
    </p:spTree>
    <p:extLst>
      <p:ext uri="{BB962C8B-B14F-4D97-AF65-F5344CB8AC3E}">
        <p14:creationId xmlns:p14="http://schemas.microsoft.com/office/powerpoint/2010/main" val="4001518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lstStyle/>
          <a:p>
            <a:pPr marL="0" indent="0">
              <a:buNone/>
            </a:pPr>
            <a:r>
              <a:rPr lang="en-US" dirty="0"/>
              <a:t>“Through Homer’s eyes, it is a world in which people live in close contact with nature and natural forces, a world where landscapes and ocean are viewed not as a paradise but as powers and presences that can be enjoyed and whose threats can sometimes be overcome.” </a:t>
            </a:r>
          </a:p>
        </p:txBody>
      </p:sp>
    </p:spTree>
    <p:extLst>
      <p:ext uri="{BB962C8B-B14F-4D97-AF65-F5344CB8AC3E}">
        <p14:creationId xmlns:p14="http://schemas.microsoft.com/office/powerpoint/2010/main" val="2265899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fontScale="92500" lnSpcReduction="10000"/>
          </a:bodyPr>
          <a:lstStyle/>
          <a:p>
            <a:pPr marL="0" indent="0">
              <a:buNone/>
            </a:pPr>
            <a:r>
              <a:rPr lang="en-US" dirty="0"/>
              <a:t>“Through Homer’s eyes, </a:t>
            </a:r>
          </a:p>
          <a:p>
            <a:pPr marL="0" indent="0">
              <a:buNone/>
            </a:pPr>
            <a:r>
              <a:rPr lang="en-US" dirty="0"/>
              <a:t>it is a world </a:t>
            </a:r>
          </a:p>
          <a:p>
            <a:pPr marL="0" indent="0">
              <a:buNone/>
            </a:pPr>
            <a:r>
              <a:rPr lang="en-US" dirty="0"/>
              <a:t>in which people live </a:t>
            </a:r>
          </a:p>
          <a:p>
            <a:pPr marL="0" indent="0">
              <a:buNone/>
            </a:pPr>
            <a:r>
              <a:rPr lang="en-US" dirty="0"/>
              <a:t>in close contact </a:t>
            </a:r>
          </a:p>
          <a:p>
            <a:pPr marL="0" indent="0">
              <a:buNone/>
            </a:pPr>
            <a:r>
              <a:rPr lang="en-US" dirty="0"/>
              <a:t>with nature and natural forces, </a:t>
            </a:r>
          </a:p>
          <a:p>
            <a:pPr marL="0" indent="0">
              <a:buNone/>
            </a:pPr>
            <a:r>
              <a:rPr lang="en-US" dirty="0"/>
              <a:t>a world </a:t>
            </a:r>
          </a:p>
          <a:p>
            <a:pPr marL="0" indent="0">
              <a:buNone/>
            </a:pPr>
            <a:r>
              <a:rPr lang="en-US" dirty="0"/>
              <a:t>where landscapes and ocean </a:t>
            </a:r>
          </a:p>
          <a:p>
            <a:pPr marL="0" indent="0">
              <a:buNone/>
            </a:pPr>
            <a:r>
              <a:rPr lang="en-US" dirty="0"/>
              <a:t>are viewed </a:t>
            </a:r>
          </a:p>
          <a:p>
            <a:pPr marL="0" indent="0">
              <a:buNone/>
            </a:pPr>
            <a:r>
              <a:rPr lang="en-US" dirty="0"/>
              <a:t>not as a paradise </a:t>
            </a:r>
          </a:p>
          <a:p>
            <a:pPr marL="0" indent="0">
              <a:buNone/>
            </a:pPr>
            <a:r>
              <a:rPr lang="en-US" dirty="0"/>
              <a:t>but as powers and presences </a:t>
            </a:r>
          </a:p>
          <a:p>
            <a:pPr marL="0" indent="0">
              <a:buNone/>
            </a:pPr>
            <a:r>
              <a:rPr lang="en-US" dirty="0"/>
              <a:t>that can be enjoyed </a:t>
            </a:r>
          </a:p>
          <a:p>
            <a:pPr marL="0" indent="0">
              <a:buNone/>
            </a:pPr>
            <a:r>
              <a:rPr lang="en-US" dirty="0"/>
              <a:t>and whose threats </a:t>
            </a:r>
          </a:p>
          <a:p>
            <a:pPr marL="0" indent="0">
              <a:buNone/>
            </a:pPr>
            <a:r>
              <a:rPr lang="en-US" dirty="0"/>
              <a:t>can sometimes be overcome.” </a:t>
            </a:r>
          </a:p>
        </p:txBody>
      </p:sp>
    </p:spTree>
    <p:extLst>
      <p:ext uri="{BB962C8B-B14F-4D97-AF65-F5344CB8AC3E}">
        <p14:creationId xmlns:p14="http://schemas.microsoft.com/office/powerpoint/2010/main" val="2266004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fontScale="92500" lnSpcReduction="10000"/>
          </a:bodyPr>
          <a:lstStyle/>
          <a:p>
            <a:pPr marL="0" indent="0">
              <a:buNone/>
            </a:pPr>
            <a:r>
              <a:rPr lang="en-US" dirty="0"/>
              <a:t>“Through Homer’s eyes, </a:t>
            </a:r>
          </a:p>
          <a:p>
            <a:pPr marL="0" indent="0">
              <a:buNone/>
            </a:pPr>
            <a:r>
              <a:rPr lang="en-US" dirty="0"/>
              <a:t>it is </a:t>
            </a:r>
            <a:r>
              <a:rPr lang="en-US" u="sng" dirty="0"/>
              <a:t>a world </a:t>
            </a:r>
          </a:p>
          <a:p>
            <a:pPr marL="0" indent="0">
              <a:buNone/>
            </a:pPr>
            <a:r>
              <a:rPr lang="en-US" dirty="0"/>
              <a:t>in which people live </a:t>
            </a:r>
          </a:p>
          <a:p>
            <a:pPr marL="0" indent="0">
              <a:buNone/>
            </a:pPr>
            <a:r>
              <a:rPr lang="en-US" dirty="0"/>
              <a:t>in close contact </a:t>
            </a:r>
          </a:p>
          <a:p>
            <a:pPr marL="0" indent="0">
              <a:buNone/>
            </a:pPr>
            <a:r>
              <a:rPr lang="en-US" dirty="0"/>
              <a:t>with nature and natural forces, </a:t>
            </a:r>
          </a:p>
          <a:p>
            <a:pPr marL="0" indent="0">
              <a:buNone/>
            </a:pPr>
            <a:r>
              <a:rPr lang="en-US" u="sng" dirty="0"/>
              <a:t>a world </a:t>
            </a:r>
          </a:p>
          <a:p>
            <a:pPr marL="0" indent="0">
              <a:buNone/>
            </a:pPr>
            <a:r>
              <a:rPr lang="en-US" dirty="0"/>
              <a:t>where landscapes and ocean </a:t>
            </a:r>
          </a:p>
          <a:p>
            <a:pPr marL="0" indent="0">
              <a:buNone/>
            </a:pPr>
            <a:r>
              <a:rPr lang="en-US" dirty="0"/>
              <a:t>are viewed </a:t>
            </a:r>
          </a:p>
          <a:p>
            <a:pPr marL="0" indent="0">
              <a:buNone/>
            </a:pPr>
            <a:r>
              <a:rPr lang="en-US" dirty="0"/>
              <a:t>not as a paradise </a:t>
            </a:r>
          </a:p>
          <a:p>
            <a:pPr marL="0" indent="0">
              <a:buNone/>
            </a:pPr>
            <a:r>
              <a:rPr lang="en-US" dirty="0"/>
              <a:t>but as powers and presences </a:t>
            </a:r>
          </a:p>
          <a:p>
            <a:pPr marL="0" indent="0">
              <a:buNone/>
            </a:pPr>
            <a:r>
              <a:rPr lang="en-US" dirty="0"/>
              <a:t>that can be enjoyed </a:t>
            </a:r>
          </a:p>
          <a:p>
            <a:pPr marL="0" indent="0">
              <a:buNone/>
            </a:pPr>
            <a:r>
              <a:rPr lang="en-US" dirty="0"/>
              <a:t>and whose threats </a:t>
            </a:r>
          </a:p>
          <a:p>
            <a:pPr marL="0" indent="0">
              <a:buNone/>
            </a:pPr>
            <a:r>
              <a:rPr lang="en-US" dirty="0"/>
              <a:t>can sometimes be overcome.” </a:t>
            </a:r>
          </a:p>
        </p:txBody>
      </p:sp>
    </p:spTree>
    <p:extLst>
      <p:ext uri="{BB962C8B-B14F-4D97-AF65-F5344CB8AC3E}">
        <p14:creationId xmlns:p14="http://schemas.microsoft.com/office/powerpoint/2010/main" val="3138056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fontScale="92500" lnSpcReduction="10000"/>
          </a:bodyPr>
          <a:lstStyle/>
          <a:p>
            <a:pPr marL="0" indent="0">
              <a:buNone/>
            </a:pPr>
            <a:r>
              <a:rPr lang="en-US" dirty="0"/>
              <a:t>“Through Homer’s eyes, </a:t>
            </a:r>
          </a:p>
          <a:p>
            <a:pPr marL="0" indent="0">
              <a:buNone/>
            </a:pPr>
            <a:r>
              <a:rPr lang="en-US" dirty="0"/>
              <a:t>it is </a:t>
            </a:r>
            <a:r>
              <a:rPr lang="en-US" u="sng" dirty="0"/>
              <a:t>a world </a:t>
            </a:r>
          </a:p>
          <a:p>
            <a:pPr marL="0" indent="0">
              <a:buNone/>
            </a:pPr>
            <a:r>
              <a:rPr lang="en-US" dirty="0"/>
              <a:t>in which people live </a:t>
            </a:r>
          </a:p>
          <a:p>
            <a:pPr marL="0" indent="0">
              <a:buNone/>
            </a:pPr>
            <a:r>
              <a:rPr lang="en-US" dirty="0"/>
              <a:t>in close contact </a:t>
            </a:r>
          </a:p>
          <a:p>
            <a:pPr marL="0" indent="0">
              <a:buNone/>
            </a:pPr>
            <a:r>
              <a:rPr lang="en-US" dirty="0"/>
              <a:t>with nature and natural forces, </a:t>
            </a:r>
          </a:p>
          <a:p>
            <a:pPr marL="0" indent="0">
              <a:buNone/>
            </a:pPr>
            <a:r>
              <a:rPr lang="en-US" u="sng" dirty="0"/>
              <a:t>[</a:t>
            </a:r>
            <a:r>
              <a:rPr lang="en-US" dirty="0"/>
              <a:t>it is] </a:t>
            </a:r>
            <a:r>
              <a:rPr lang="en-US" u="sng" dirty="0"/>
              <a:t>a world </a:t>
            </a:r>
          </a:p>
          <a:p>
            <a:pPr marL="0" indent="0">
              <a:buNone/>
            </a:pPr>
            <a:r>
              <a:rPr lang="en-US" dirty="0"/>
              <a:t>where landscapes and ocean </a:t>
            </a:r>
          </a:p>
          <a:p>
            <a:pPr marL="0" indent="0">
              <a:buNone/>
            </a:pPr>
            <a:r>
              <a:rPr lang="en-US" dirty="0"/>
              <a:t>are viewed </a:t>
            </a:r>
          </a:p>
          <a:p>
            <a:pPr marL="0" indent="0">
              <a:buNone/>
            </a:pPr>
            <a:r>
              <a:rPr lang="en-US" dirty="0"/>
              <a:t>not as a paradise </a:t>
            </a:r>
          </a:p>
          <a:p>
            <a:pPr marL="0" indent="0">
              <a:buNone/>
            </a:pPr>
            <a:r>
              <a:rPr lang="en-US" dirty="0"/>
              <a:t>but [landscapes and ocean are viewed] as powers and presences </a:t>
            </a:r>
          </a:p>
          <a:p>
            <a:pPr marL="0" indent="0">
              <a:buNone/>
            </a:pPr>
            <a:r>
              <a:rPr lang="en-US" dirty="0"/>
              <a:t>that can be enjoyed </a:t>
            </a:r>
          </a:p>
          <a:p>
            <a:pPr marL="0" indent="0">
              <a:buNone/>
            </a:pPr>
            <a:r>
              <a:rPr lang="en-US" dirty="0"/>
              <a:t>and whose threats can sometimes be overcome.” </a:t>
            </a:r>
          </a:p>
        </p:txBody>
      </p:sp>
    </p:spTree>
    <p:extLst>
      <p:ext uri="{BB962C8B-B14F-4D97-AF65-F5344CB8AC3E}">
        <p14:creationId xmlns:p14="http://schemas.microsoft.com/office/powerpoint/2010/main" val="14722804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a:bodyPr>
          <a:lstStyle/>
          <a:p>
            <a:pPr marL="0" indent="0">
              <a:buNone/>
            </a:pPr>
            <a:r>
              <a:rPr lang="en-US" dirty="0"/>
              <a:t>“While filling out my certificate, Baba realized that he didn’t know my sex for sure but that didn’t matter; he’d always known I was a boy, had spoken to me as a boy while I was in Mama, and as he approached the box that contained the question, NAME OF CHILD, he wrote with a quivering hand and in his best English cursive, </a:t>
            </a:r>
            <a:r>
              <a:rPr lang="en-US" dirty="0" err="1"/>
              <a:t>Nidal</a:t>
            </a:r>
            <a:r>
              <a:rPr lang="en-US" dirty="0"/>
              <a:t> (strife; struggle).” </a:t>
            </a:r>
          </a:p>
          <a:p>
            <a:pPr marL="0" indent="0">
              <a:buNone/>
            </a:pPr>
            <a:endParaRPr lang="en-US" dirty="0"/>
          </a:p>
        </p:txBody>
      </p:sp>
    </p:spTree>
    <p:extLst>
      <p:ext uri="{BB962C8B-B14F-4D97-AF65-F5344CB8AC3E}">
        <p14:creationId xmlns:p14="http://schemas.microsoft.com/office/powerpoint/2010/main" val="1033206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a:bodyPr>
          <a:lstStyle/>
          <a:p>
            <a:pPr marL="0" indent="0">
              <a:buNone/>
            </a:pPr>
            <a:r>
              <a:rPr lang="en-US" dirty="0"/>
              <a:t>“While filling out my certificate, Baba realized that he didn’t know my sex for sure but that didn’t matter; he’d always known I was a boy, had spoken to me as a boy while I was in Mama, and as he approached the box that contained the question, NAME OF CHILD, he wrote with a quivering hand and in his best English cursive, </a:t>
            </a:r>
            <a:r>
              <a:rPr lang="en-US" dirty="0" err="1"/>
              <a:t>Nidal</a:t>
            </a:r>
            <a:r>
              <a:rPr lang="en-US" dirty="0"/>
              <a:t> (strife; struggle).” </a:t>
            </a:r>
          </a:p>
          <a:p>
            <a:pPr marL="0" indent="0">
              <a:buNone/>
            </a:pPr>
            <a:endParaRPr lang="en-US" dirty="0"/>
          </a:p>
          <a:p>
            <a:pPr marL="0" indent="0">
              <a:buNone/>
            </a:pPr>
            <a:r>
              <a:rPr lang="en-US" dirty="0"/>
              <a:t>-68 words</a:t>
            </a:r>
          </a:p>
          <a:p>
            <a:pPr marL="0" indent="0">
              <a:buNone/>
            </a:pPr>
            <a:r>
              <a:rPr lang="en-US" dirty="0"/>
              <a:t>-7 commas or semi-colons</a:t>
            </a:r>
          </a:p>
          <a:p>
            <a:pPr marL="0" indent="0">
              <a:buNone/>
            </a:pPr>
            <a:r>
              <a:rPr lang="en-US" dirty="0"/>
              <a:t>-parentheses</a:t>
            </a:r>
          </a:p>
          <a:p>
            <a:pPr marL="0" indent="0">
              <a:buNone/>
            </a:pPr>
            <a:r>
              <a:rPr lang="en-US" dirty="0"/>
              <a:t>-typographic cues (caps)</a:t>
            </a:r>
          </a:p>
        </p:txBody>
      </p:sp>
    </p:spTree>
    <p:extLst>
      <p:ext uri="{BB962C8B-B14F-4D97-AF65-F5344CB8AC3E}">
        <p14:creationId xmlns:p14="http://schemas.microsoft.com/office/powerpoint/2010/main" val="3990047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a:bodyPr>
          <a:lstStyle/>
          <a:p>
            <a:pPr marL="0" indent="0">
              <a:buNone/>
            </a:pPr>
            <a:r>
              <a:rPr lang="en-US" dirty="0"/>
              <a:t>First I will break this up just using the punctuation:</a:t>
            </a:r>
          </a:p>
          <a:p>
            <a:pPr marL="0" indent="0">
              <a:buNone/>
            </a:pPr>
            <a:endParaRPr lang="en-US" dirty="0"/>
          </a:p>
          <a:p>
            <a:pPr marL="0" indent="0">
              <a:buNone/>
            </a:pPr>
            <a:r>
              <a:rPr lang="en-US" dirty="0"/>
              <a:t>“While filling out my certificate, Baba realized that he didn’t know my sex for sure but that didn’t matter; he’d always known I was a boy, had spoken to me as a boy while I was in Mama, and as he approached the box that contained the question, NAME OF CHILD, he wrote with a quivering hand and in his best English cursive, </a:t>
            </a:r>
            <a:r>
              <a:rPr lang="en-US" dirty="0" err="1"/>
              <a:t>Nidal</a:t>
            </a:r>
            <a:r>
              <a:rPr lang="en-US" dirty="0"/>
              <a:t> (strife; struggle).” </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33394105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228600" y="1524000"/>
            <a:ext cx="10058400" cy="4876800"/>
          </a:xfrm>
        </p:spPr>
        <p:txBody>
          <a:bodyPr>
            <a:normAutofit fontScale="92500" lnSpcReduction="10000"/>
          </a:bodyPr>
          <a:lstStyle/>
          <a:p>
            <a:pPr marL="0" indent="0">
              <a:buNone/>
            </a:pPr>
            <a:r>
              <a:rPr lang="en-US" dirty="0"/>
              <a:t>First I will break this up just using the punctuation:</a:t>
            </a:r>
          </a:p>
          <a:p>
            <a:pPr marL="0" indent="0">
              <a:buNone/>
            </a:pPr>
            <a:endParaRPr lang="en-US" dirty="0"/>
          </a:p>
          <a:p>
            <a:pPr marL="0" indent="0">
              <a:buNone/>
            </a:pPr>
            <a:r>
              <a:rPr lang="en-US" dirty="0"/>
              <a:t>“While filling out my certificate, </a:t>
            </a:r>
          </a:p>
          <a:p>
            <a:pPr marL="0" indent="0">
              <a:buNone/>
            </a:pPr>
            <a:r>
              <a:rPr lang="en-US" dirty="0"/>
              <a:t>Baba realized that he didn’t know my sex for sure but that didn’t matter; </a:t>
            </a:r>
          </a:p>
          <a:p>
            <a:pPr marL="0" indent="0">
              <a:buNone/>
            </a:pPr>
            <a:r>
              <a:rPr lang="en-US" dirty="0"/>
              <a:t>he’d always known I was a boy, </a:t>
            </a:r>
          </a:p>
          <a:p>
            <a:pPr marL="0" indent="0">
              <a:buNone/>
            </a:pPr>
            <a:r>
              <a:rPr lang="en-US" dirty="0"/>
              <a:t>had spoken to me as a boy while I was in Mama, </a:t>
            </a:r>
          </a:p>
          <a:p>
            <a:pPr marL="0" indent="0">
              <a:buNone/>
            </a:pPr>
            <a:r>
              <a:rPr lang="en-US" dirty="0"/>
              <a:t>and as he approached the box that contained the question, </a:t>
            </a:r>
          </a:p>
          <a:p>
            <a:pPr marL="0" indent="0">
              <a:buNone/>
            </a:pPr>
            <a:r>
              <a:rPr lang="en-US" dirty="0"/>
              <a:t>NAME OF CHILD, </a:t>
            </a:r>
          </a:p>
          <a:p>
            <a:pPr marL="0" indent="0">
              <a:buNone/>
            </a:pPr>
            <a:r>
              <a:rPr lang="en-US" dirty="0"/>
              <a:t>he wrote with a quivering hand and in his best English cursive, </a:t>
            </a:r>
          </a:p>
          <a:p>
            <a:pPr marL="0" indent="0">
              <a:buNone/>
            </a:pPr>
            <a:r>
              <a:rPr lang="en-US" dirty="0" err="1"/>
              <a:t>Nidal</a:t>
            </a:r>
            <a:r>
              <a:rPr lang="en-US" dirty="0"/>
              <a:t> </a:t>
            </a:r>
          </a:p>
          <a:p>
            <a:pPr marL="0" indent="0">
              <a:buNone/>
            </a:pPr>
            <a:r>
              <a:rPr lang="en-US" dirty="0"/>
              <a:t>(strife; struggle).” </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4075845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fontScale="92500" lnSpcReduction="10000"/>
          </a:bodyPr>
          <a:lstStyle/>
          <a:p>
            <a:pPr marL="0" indent="0">
              <a:buNone/>
            </a:pPr>
            <a:r>
              <a:rPr lang="en-US" dirty="0"/>
              <a:t>Second, I’ll find the verbs…</a:t>
            </a:r>
          </a:p>
          <a:p>
            <a:pPr marL="0" indent="0">
              <a:buNone/>
            </a:pPr>
            <a:endParaRPr lang="en-US" dirty="0"/>
          </a:p>
          <a:p>
            <a:pPr marL="0" indent="0">
              <a:buNone/>
            </a:pPr>
            <a:r>
              <a:rPr lang="en-US" dirty="0"/>
              <a:t>“While filling out my certificate, </a:t>
            </a:r>
          </a:p>
          <a:p>
            <a:pPr marL="0" indent="0">
              <a:buNone/>
            </a:pPr>
            <a:r>
              <a:rPr lang="en-US" dirty="0"/>
              <a:t>Baba realized that he didn’t know my sex for sure but that didn’t matter; </a:t>
            </a:r>
          </a:p>
          <a:p>
            <a:pPr marL="0" indent="0">
              <a:buNone/>
            </a:pPr>
            <a:r>
              <a:rPr lang="en-US" dirty="0"/>
              <a:t>he’d always known I was a boy, </a:t>
            </a:r>
          </a:p>
          <a:p>
            <a:pPr marL="0" indent="0">
              <a:buNone/>
            </a:pPr>
            <a:r>
              <a:rPr lang="en-US" dirty="0"/>
              <a:t>had spoken to me as a boy while I was in Mama, </a:t>
            </a:r>
          </a:p>
          <a:p>
            <a:pPr marL="0" indent="0">
              <a:buNone/>
            </a:pPr>
            <a:r>
              <a:rPr lang="en-US" dirty="0"/>
              <a:t>and as he approached the box that contained the question, NAME OF CHILD, </a:t>
            </a:r>
          </a:p>
          <a:p>
            <a:pPr marL="0" indent="0">
              <a:buNone/>
            </a:pPr>
            <a:r>
              <a:rPr lang="en-US" dirty="0"/>
              <a:t>he wrote with a quivering hand and in his best English cursive, </a:t>
            </a:r>
          </a:p>
          <a:p>
            <a:pPr marL="0" indent="0">
              <a:buNone/>
            </a:pPr>
            <a:r>
              <a:rPr lang="en-US" dirty="0" err="1"/>
              <a:t>Nidal</a:t>
            </a:r>
            <a:r>
              <a:rPr lang="en-US" dirty="0"/>
              <a:t> (strife; struggle).” </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125683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76200" y="762000"/>
            <a:ext cx="8280920" cy="919170"/>
          </a:xfrm>
        </p:spPr>
        <p:txBody>
          <a:bodyPr>
            <a:noAutofit/>
          </a:bodyPr>
          <a:lstStyle/>
          <a:p>
            <a:pPr>
              <a:buNone/>
            </a:pPr>
            <a:r>
              <a:rPr lang="en-US" sz="3600" dirty="0"/>
              <a:t>Why specify text difficulty? (cont.)</a:t>
            </a:r>
            <a:endParaRPr lang="zh-CN" altLang="en-US" sz="3600" dirty="0"/>
          </a:p>
        </p:txBody>
      </p:sp>
      <p:sp>
        <p:nvSpPr>
          <p:cNvPr id="3" name="TextBox 2"/>
          <p:cNvSpPr txBox="1"/>
          <p:nvPr/>
        </p:nvSpPr>
        <p:spPr>
          <a:xfrm>
            <a:off x="381000" y="1524000"/>
            <a:ext cx="6279232" cy="2369880"/>
          </a:xfrm>
          <a:prstGeom prst="rect">
            <a:avLst/>
          </a:prstGeom>
          <a:noFill/>
        </p:spPr>
        <p:txBody>
          <a:bodyPr wrap="square" rtlCol="0">
            <a:spAutoFit/>
          </a:bodyPr>
          <a:lstStyle/>
          <a:p>
            <a:pPr>
              <a:buFont typeface="Arial" pitchFamily="34" charset="0"/>
              <a:buChar char="•"/>
            </a:pPr>
            <a:r>
              <a:rPr lang="en-US" sz="2000" dirty="0"/>
              <a:t>  Studies show that reading tests measure how well </a:t>
            </a:r>
          </a:p>
          <a:p>
            <a:r>
              <a:rPr lang="en-US" sz="2000" dirty="0"/>
              <a:t>   students can comprehend text passages—not how </a:t>
            </a:r>
          </a:p>
          <a:p>
            <a:r>
              <a:rPr lang="en-US" sz="2000" dirty="0"/>
              <a:t>   well they can answer particular types of questions     </a:t>
            </a:r>
          </a:p>
          <a:p>
            <a:r>
              <a:rPr lang="en-US" sz="2000" dirty="0"/>
              <a:t>   (skills) (ACT, 2006; Davis, 1944; </a:t>
            </a:r>
            <a:r>
              <a:rPr lang="en-US" sz="2000" dirty="0" err="1"/>
              <a:t>Muijselaar</a:t>
            </a:r>
            <a:r>
              <a:rPr lang="en-US" sz="2000" dirty="0"/>
              <a:t>, et al., </a:t>
            </a:r>
          </a:p>
          <a:p>
            <a:r>
              <a:rPr lang="en-US" sz="2000" dirty="0"/>
              <a:t>   2017; </a:t>
            </a:r>
            <a:r>
              <a:rPr lang="en-US" sz="2000" dirty="0" err="1"/>
              <a:t>Spearritt</a:t>
            </a:r>
            <a:r>
              <a:rPr lang="en-US" sz="2000" dirty="0"/>
              <a:t>, 1972; Thorndike, 1972)</a:t>
            </a:r>
          </a:p>
          <a:p>
            <a:endParaRPr lang="en-US" sz="2400" dirty="0"/>
          </a:p>
          <a:p>
            <a:endParaRPr lang="en-US" sz="2400" dirty="0"/>
          </a:p>
        </p:txBody>
      </p:sp>
    </p:spTree>
    <p:extLst>
      <p:ext uri="{BB962C8B-B14F-4D97-AF65-F5344CB8AC3E}">
        <p14:creationId xmlns:p14="http://schemas.microsoft.com/office/powerpoint/2010/main" val="332014461"/>
      </p:ext>
    </p:extLst>
  </p:cSld>
  <p:clrMapOvr>
    <a:masterClrMapping/>
  </p:clrMapOvr>
  <p:transition>
    <p:comb/>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a:bodyPr>
          <a:lstStyle/>
          <a:p>
            <a:pPr marL="0" indent="0">
              <a:buNone/>
            </a:pPr>
            <a:r>
              <a:rPr lang="en-US" dirty="0"/>
              <a:t>Second, I’ll find the verbs…</a:t>
            </a:r>
          </a:p>
          <a:p>
            <a:pPr marL="0" indent="0">
              <a:buNone/>
            </a:pPr>
            <a:endParaRPr lang="en-US" dirty="0"/>
          </a:p>
          <a:p>
            <a:pPr marL="0" indent="0">
              <a:buNone/>
            </a:pPr>
            <a:r>
              <a:rPr lang="en-US" dirty="0"/>
              <a:t>“While </a:t>
            </a:r>
            <a:r>
              <a:rPr lang="en-US" dirty="0">
                <a:highlight>
                  <a:srgbClr val="FFFF00"/>
                </a:highlight>
              </a:rPr>
              <a:t>filling out </a:t>
            </a:r>
            <a:r>
              <a:rPr lang="en-US" dirty="0"/>
              <a:t>my certificate, </a:t>
            </a:r>
          </a:p>
          <a:p>
            <a:pPr marL="0" indent="0">
              <a:buNone/>
            </a:pPr>
            <a:r>
              <a:rPr lang="en-US" dirty="0"/>
              <a:t>Baba </a:t>
            </a:r>
            <a:r>
              <a:rPr lang="en-US" dirty="0">
                <a:highlight>
                  <a:srgbClr val="FFFF00"/>
                </a:highlight>
              </a:rPr>
              <a:t>realized</a:t>
            </a:r>
            <a:r>
              <a:rPr lang="en-US" dirty="0"/>
              <a:t> that he </a:t>
            </a:r>
            <a:r>
              <a:rPr lang="en-US" dirty="0">
                <a:highlight>
                  <a:srgbClr val="FFFF00"/>
                </a:highlight>
              </a:rPr>
              <a:t>didn’t know </a:t>
            </a:r>
            <a:r>
              <a:rPr lang="en-US" dirty="0"/>
              <a:t>my sex for sure but that </a:t>
            </a:r>
            <a:r>
              <a:rPr lang="en-US" dirty="0">
                <a:highlight>
                  <a:srgbClr val="FFFF00"/>
                </a:highlight>
              </a:rPr>
              <a:t>didn’t matter</a:t>
            </a:r>
            <a:r>
              <a:rPr lang="en-US" dirty="0"/>
              <a:t>; </a:t>
            </a:r>
          </a:p>
          <a:p>
            <a:pPr marL="0" indent="0">
              <a:buNone/>
            </a:pPr>
            <a:r>
              <a:rPr lang="en-US" dirty="0"/>
              <a:t>he’d always </a:t>
            </a:r>
            <a:r>
              <a:rPr lang="en-US" dirty="0">
                <a:highlight>
                  <a:srgbClr val="FFFF00"/>
                </a:highlight>
              </a:rPr>
              <a:t>known </a:t>
            </a:r>
            <a:r>
              <a:rPr lang="en-US" dirty="0"/>
              <a:t>I </a:t>
            </a:r>
            <a:r>
              <a:rPr lang="en-US" dirty="0">
                <a:highlight>
                  <a:srgbClr val="FFFF00"/>
                </a:highlight>
              </a:rPr>
              <a:t>was</a:t>
            </a:r>
            <a:r>
              <a:rPr lang="en-US" dirty="0"/>
              <a:t> a boy, </a:t>
            </a:r>
          </a:p>
          <a:p>
            <a:pPr marL="0" indent="0">
              <a:buNone/>
            </a:pPr>
            <a:r>
              <a:rPr lang="en-US" dirty="0">
                <a:highlight>
                  <a:srgbClr val="FFFF00"/>
                </a:highlight>
              </a:rPr>
              <a:t>had spoken </a:t>
            </a:r>
            <a:r>
              <a:rPr lang="en-US" dirty="0"/>
              <a:t>to me as a boy while I </a:t>
            </a:r>
            <a:r>
              <a:rPr lang="en-US" dirty="0">
                <a:highlight>
                  <a:srgbClr val="FFFF00"/>
                </a:highlight>
              </a:rPr>
              <a:t>was</a:t>
            </a:r>
            <a:r>
              <a:rPr lang="en-US" dirty="0"/>
              <a:t> in Mama, </a:t>
            </a:r>
          </a:p>
          <a:p>
            <a:pPr marL="0" indent="0">
              <a:buNone/>
            </a:pPr>
            <a:r>
              <a:rPr lang="en-US" dirty="0"/>
              <a:t>and as he </a:t>
            </a:r>
            <a:r>
              <a:rPr lang="en-US" dirty="0">
                <a:highlight>
                  <a:srgbClr val="FFFF00"/>
                </a:highlight>
              </a:rPr>
              <a:t>approached</a:t>
            </a:r>
            <a:r>
              <a:rPr lang="en-US" dirty="0"/>
              <a:t> the box that </a:t>
            </a:r>
            <a:r>
              <a:rPr lang="en-US" dirty="0">
                <a:highlight>
                  <a:srgbClr val="FFFF00"/>
                </a:highlight>
              </a:rPr>
              <a:t>contained</a:t>
            </a:r>
            <a:r>
              <a:rPr lang="en-US" dirty="0"/>
              <a:t> the question, NAME OF CHILD, </a:t>
            </a:r>
          </a:p>
          <a:p>
            <a:pPr marL="0" indent="0">
              <a:buNone/>
            </a:pPr>
            <a:r>
              <a:rPr lang="en-US" dirty="0"/>
              <a:t>he </a:t>
            </a:r>
            <a:r>
              <a:rPr lang="en-US" dirty="0">
                <a:highlight>
                  <a:srgbClr val="FFFF00"/>
                </a:highlight>
              </a:rPr>
              <a:t>wrote</a:t>
            </a:r>
            <a:r>
              <a:rPr lang="en-US" dirty="0"/>
              <a:t> with a quivering hand and in his best English cursive, </a:t>
            </a:r>
            <a:r>
              <a:rPr lang="en-US" dirty="0" err="1"/>
              <a:t>Nidal</a:t>
            </a:r>
            <a:r>
              <a:rPr lang="en-US" dirty="0"/>
              <a:t> (strife; struggle).” </a:t>
            </a:r>
          </a:p>
          <a:p>
            <a:pPr marL="0" indent="0">
              <a:buNone/>
            </a:pPr>
            <a:endParaRPr lang="en-US" dirty="0"/>
          </a:p>
        </p:txBody>
      </p:sp>
    </p:spTree>
    <p:extLst>
      <p:ext uri="{BB962C8B-B14F-4D97-AF65-F5344CB8AC3E}">
        <p14:creationId xmlns:p14="http://schemas.microsoft.com/office/powerpoint/2010/main" val="11790479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a:bodyPr>
          <a:lstStyle/>
          <a:p>
            <a:pPr marL="0" indent="0">
              <a:buNone/>
            </a:pPr>
            <a:r>
              <a:rPr lang="en-US" dirty="0"/>
              <a:t>Second, I’ll find the verbs…and divide the multiple verbs…</a:t>
            </a:r>
          </a:p>
          <a:p>
            <a:pPr marL="0" indent="0">
              <a:buNone/>
            </a:pPr>
            <a:endParaRPr lang="en-US" dirty="0"/>
          </a:p>
          <a:p>
            <a:pPr marL="0" indent="0">
              <a:buNone/>
            </a:pPr>
            <a:r>
              <a:rPr lang="en-US" dirty="0"/>
              <a:t>“While </a:t>
            </a:r>
            <a:r>
              <a:rPr lang="en-US" dirty="0">
                <a:highlight>
                  <a:srgbClr val="FFFF00"/>
                </a:highlight>
              </a:rPr>
              <a:t>filling out </a:t>
            </a:r>
            <a:r>
              <a:rPr lang="en-US" dirty="0"/>
              <a:t>my certificate, </a:t>
            </a:r>
          </a:p>
          <a:p>
            <a:pPr marL="0" indent="0">
              <a:buNone/>
            </a:pPr>
            <a:r>
              <a:rPr lang="en-US" dirty="0"/>
              <a:t>Baba </a:t>
            </a:r>
            <a:r>
              <a:rPr lang="en-US" dirty="0">
                <a:highlight>
                  <a:srgbClr val="FFFF00"/>
                </a:highlight>
              </a:rPr>
              <a:t>realized</a:t>
            </a:r>
            <a:r>
              <a:rPr lang="en-US" dirty="0"/>
              <a:t> that he </a:t>
            </a:r>
            <a:r>
              <a:rPr lang="en-US" dirty="0">
                <a:highlight>
                  <a:srgbClr val="FFFF00"/>
                </a:highlight>
              </a:rPr>
              <a:t>didn’t know </a:t>
            </a:r>
            <a:r>
              <a:rPr lang="en-US" dirty="0"/>
              <a:t>my sex for sure but that didn’t </a:t>
            </a:r>
            <a:r>
              <a:rPr lang="en-US" dirty="0">
                <a:highlight>
                  <a:srgbClr val="FFFF00"/>
                </a:highlight>
              </a:rPr>
              <a:t>matter</a:t>
            </a:r>
            <a:r>
              <a:rPr lang="en-US" dirty="0"/>
              <a:t>; </a:t>
            </a:r>
          </a:p>
          <a:p>
            <a:pPr marL="0" indent="0">
              <a:buNone/>
            </a:pPr>
            <a:r>
              <a:rPr lang="en-US" dirty="0"/>
              <a:t>he’d always </a:t>
            </a:r>
            <a:r>
              <a:rPr lang="en-US" dirty="0">
                <a:highlight>
                  <a:srgbClr val="FFFF00"/>
                </a:highlight>
              </a:rPr>
              <a:t>known </a:t>
            </a:r>
            <a:r>
              <a:rPr lang="en-US" dirty="0"/>
              <a:t>I </a:t>
            </a:r>
            <a:r>
              <a:rPr lang="en-US" dirty="0">
                <a:highlight>
                  <a:srgbClr val="FFFF00"/>
                </a:highlight>
              </a:rPr>
              <a:t>was</a:t>
            </a:r>
            <a:r>
              <a:rPr lang="en-US" dirty="0"/>
              <a:t> a boy, </a:t>
            </a:r>
          </a:p>
          <a:p>
            <a:pPr marL="0" indent="0">
              <a:buNone/>
            </a:pPr>
            <a:r>
              <a:rPr lang="en-US" dirty="0">
                <a:highlight>
                  <a:srgbClr val="FFFF00"/>
                </a:highlight>
              </a:rPr>
              <a:t>had spoken </a:t>
            </a:r>
            <a:r>
              <a:rPr lang="en-US" dirty="0"/>
              <a:t>to me as a boy while I </a:t>
            </a:r>
            <a:r>
              <a:rPr lang="en-US" dirty="0">
                <a:highlight>
                  <a:srgbClr val="FFFF00"/>
                </a:highlight>
              </a:rPr>
              <a:t>was</a:t>
            </a:r>
            <a:r>
              <a:rPr lang="en-US" dirty="0"/>
              <a:t> in Mama, </a:t>
            </a:r>
          </a:p>
          <a:p>
            <a:pPr marL="0" indent="0">
              <a:buNone/>
            </a:pPr>
            <a:r>
              <a:rPr lang="en-US" dirty="0"/>
              <a:t>and as he </a:t>
            </a:r>
            <a:r>
              <a:rPr lang="en-US" dirty="0">
                <a:highlight>
                  <a:srgbClr val="FFFF00"/>
                </a:highlight>
              </a:rPr>
              <a:t>approached</a:t>
            </a:r>
            <a:r>
              <a:rPr lang="en-US" dirty="0"/>
              <a:t> the box that </a:t>
            </a:r>
            <a:r>
              <a:rPr lang="en-US" dirty="0">
                <a:highlight>
                  <a:srgbClr val="FFFF00"/>
                </a:highlight>
              </a:rPr>
              <a:t>contained</a:t>
            </a:r>
            <a:r>
              <a:rPr lang="en-US" dirty="0"/>
              <a:t> the question, NAME OF CHILD, </a:t>
            </a:r>
          </a:p>
          <a:p>
            <a:pPr marL="0" indent="0">
              <a:buNone/>
            </a:pPr>
            <a:r>
              <a:rPr lang="en-US" dirty="0"/>
              <a:t>he </a:t>
            </a:r>
            <a:r>
              <a:rPr lang="en-US" dirty="0">
                <a:highlight>
                  <a:srgbClr val="FFFF00"/>
                </a:highlight>
              </a:rPr>
              <a:t>wrote</a:t>
            </a:r>
            <a:r>
              <a:rPr lang="en-US" dirty="0"/>
              <a:t> with a quivering hand and in his best English cursive, </a:t>
            </a:r>
            <a:r>
              <a:rPr lang="en-US" dirty="0" err="1"/>
              <a:t>Nidal</a:t>
            </a:r>
            <a:r>
              <a:rPr lang="en-US" dirty="0"/>
              <a:t> (strife; struggle).” </a:t>
            </a:r>
          </a:p>
          <a:p>
            <a:pPr marL="0" indent="0">
              <a:buNone/>
            </a:pPr>
            <a:endParaRPr lang="en-US" dirty="0"/>
          </a:p>
        </p:txBody>
      </p:sp>
    </p:spTree>
    <p:extLst>
      <p:ext uri="{BB962C8B-B14F-4D97-AF65-F5344CB8AC3E}">
        <p14:creationId xmlns:p14="http://schemas.microsoft.com/office/powerpoint/2010/main" val="24854579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fontScale="85000" lnSpcReduction="10000"/>
          </a:bodyPr>
          <a:lstStyle/>
          <a:p>
            <a:pPr marL="0" indent="0">
              <a:buNone/>
            </a:pPr>
            <a:r>
              <a:rPr lang="en-US" dirty="0"/>
              <a:t>Second, I’ll find the verbs…and divide the multiple verbs…</a:t>
            </a:r>
          </a:p>
          <a:p>
            <a:pPr marL="0" indent="0">
              <a:buNone/>
            </a:pPr>
            <a:endParaRPr lang="en-US" dirty="0"/>
          </a:p>
          <a:p>
            <a:pPr marL="0" indent="0">
              <a:buNone/>
            </a:pPr>
            <a:r>
              <a:rPr lang="en-US" dirty="0"/>
              <a:t>“While </a:t>
            </a:r>
            <a:r>
              <a:rPr lang="en-US" dirty="0">
                <a:highlight>
                  <a:srgbClr val="FFFF00"/>
                </a:highlight>
              </a:rPr>
              <a:t>filling out </a:t>
            </a:r>
            <a:r>
              <a:rPr lang="en-US" dirty="0"/>
              <a:t>my certificate, </a:t>
            </a:r>
          </a:p>
          <a:p>
            <a:pPr marL="0" indent="0">
              <a:buNone/>
            </a:pPr>
            <a:r>
              <a:rPr lang="en-US" dirty="0"/>
              <a:t>Baba </a:t>
            </a:r>
            <a:r>
              <a:rPr lang="en-US" dirty="0">
                <a:highlight>
                  <a:srgbClr val="FFFF00"/>
                </a:highlight>
              </a:rPr>
              <a:t>realized</a:t>
            </a:r>
            <a:r>
              <a:rPr lang="en-US" dirty="0"/>
              <a:t> </a:t>
            </a:r>
          </a:p>
          <a:p>
            <a:pPr marL="0" indent="0">
              <a:buNone/>
            </a:pPr>
            <a:r>
              <a:rPr lang="en-US" dirty="0"/>
              <a:t>that he </a:t>
            </a:r>
            <a:r>
              <a:rPr lang="en-US" dirty="0">
                <a:highlight>
                  <a:srgbClr val="FFFF00"/>
                </a:highlight>
              </a:rPr>
              <a:t>didn’t know </a:t>
            </a:r>
            <a:r>
              <a:rPr lang="en-US" dirty="0"/>
              <a:t>my sex for sure </a:t>
            </a:r>
          </a:p>
          <a:p>
            <a:pPr marL="0" indent="0">
              <a:buNone/>
            </a:pPr>
            <a:r>
              <a:rPr lang="en-US" dirty="0"/>
              <a:t>but that didn’t </a:t>
            </a:r>
            <a:r>
              <a:rPr lang="en-US" dirty="0">
                <a:highlight>
                  <a:srgbClr val="FFFF00"/>
                </a:highlight>
              </a:rPr>
              <a:t>matter</a:t>
            </a:r>
            <a:r>
              <a:rPr lang="en-US" dirty="0"/>
              <a:t>; </a:t>
            </a:r>
          </a:p>
          <a:p>
            <a:pPr marL="0" indent="0">
              <a:buNone/>
            </a:pPr>
            <a:r>
              <a:rPr lang="en-US" dirty="0"/>
              <a:t>he’d always </a:t>
            </a:r>
            <a:r>
              <a:rPr lang="en-US" dirty="0">
                <a:highlight>
                  <a:srgbClr val="FFFF00"/>
                </a:highlight>
              </a:rPr>
              <a:t>known </a:t>
            </a:r>
            <a:r>
              <a:rPr lang="en-US" dirty="0"/>
              <a:t>I </a:t>
            </a:r>
            <a:r>
              <a:rPr lang="en-US" dirty="0">
                <a:highlight>
                  <a:srgbClr val="FFFF00"/>
                </a:highlight>
              </a:rPr>
              <a:t>was</a:t>
            </a:r>
            <a:r>
              <a:rPr lang="en-US" dirty="0"/>
              <a:t> a boy, </a:t>
            </a:r>
          </a:p>
          <a:p>
            <a:pPr marL="0" indent="0">
              <a:buNone/>
            </a:pPr>
            <a:r>
              <a:rPr lang="en-US" dirty="0">
                <a:highlight>
                  <a:srgbClr val="FFFF00"/>
                </a:highlight>
              </a:rPr>
              <a:t>had spoken </a:t>
            </a:r>
            <a:r>
              <a:rPr lang="en-US" dirty="0"/>
              <a:t>to me as a boy </a:t>
            </a:r>
          </a:p>
          <a:p>
            <a:pPr marL="0" indent="0">
              <a:buNone/>
            </a:pPr>
            <a:r>
              <a:rPr lang="en-US" dirty="0"/>
              <a:t>while I </a:t>
            </a:r>
            <a:r>
              <a:rPr lang="en-US" dirty="0">
                <a:highlight>
                  <a:srgbClr val="FFFF00"/>
                </a:highlight>
              </a:rPr>
              <a:t>was</a:t>
            </a:r>
            <a:r>
              <a:rPr lang="en-US" dirty="0"/>
              <a:t> in Mama, </a:t>
            </a:r>
          </a:p>
          <a:p>
            <a:pPr marL="0" indent="0">
              <a:buNone/>
            </a:pPr>
            <a:r>
              <a:rPr lang="en-US" dirty="0"/>
              <a:t>and as he </a:t>
            </a:r>
            <a:r>
              <a:rPr lang="en-US" dirty="0">
                <a:highlight>
                  <a:srgbClr val="FFFF00"/>
                </a:highlight>
              </a:rPr>
              <a:t>approached</a:t>
            </a:r>
            <a:r>
              <a:rPr lang="en-US" dirty="0"/>
              <a:t> </a:t>
            </a:r>
          </a:p>
          <a:p>
            <a:pPr marL="0" indent="0">
              <a:buNone/>
            </a:pPr>
            <a:r>
              <a:rPr lang="en-US" dirty="0"/>
              <a:t>the box that </a:t>
            </a:r>
            <a:r>
              <a:rPr lang="en-US" dirty="0">
                <a:highlight>
                  <a:srgbClr val="FFFF00"/>
                </a:highlight>
              </a:rPr>
              <a:t>contained</a:t>
            </a:r>
            <a:r>
              <a:rPr lang="en-US" dirty="0"/>
              <a:t> the question, </a:t>
            </a:r>
          </a:p>
          <a:p>
            <a:pPr marL="0" indent="0">
              <a:buNone/>
            </a:pPr>
            <a:r>
              <a:rPr lang="en-US" dirty="0"/>
              <a:t>NAME OF CHILD, </a:t>
            </a:r>
          </a:p>
          <a:p>
            <a:pPr marL="0" indent="0">
              <a:buNone/>
            </a:pPr>
            <a:r>
              <a:rPr lang="en-US" dirty="0"/>
              <a:t>he </a:t>
            </a:r>
            <a:r>
              <a:rPr lang="en-US" dirty="0">
                <a:highlight>
                  <a:srgbClr val="FFFF00"/>
                </a:highlight>
              </a:rPr>
              <a:t>wrote</a:t>
            </a:r>
            <a:r>
              <a:rPr lang="en-US" dirty="0"/>
              <a:t> with a quivering hand and in his best English cursive, </a:t>
            </a:r>
            <a:r>
              <a:rPr lang="en-US" dirty="0" err="1"/>
              <a:t>Nidal</a:t>
            </a:r>
            <a:r>
              <a:rPr lang="en-US" dirty="0"/>
              <a:t> </a:t>
            </a:r>
          </a:p>
          <a:p>
            <a:pPr marL="0" indent="0">
              <a:buNone/>
            </a:pPr>
            <a:r>
              <a:rPr lang="en-US" dirty="0"/>
              <a:t>(strife; struggle).” </a:t>
            </a:r>
          </a:p>
          <a:p>
            <a:pPr marL="0" indent="0">
              <a:buNone/>
            </a:pPr>
            <a:endParaRPr lang="en-US" dirty="0"/>
          </a:p>
        </p:txBody>
      </p:sp>
    </p:spTree>
    <p:extLst>
      <p:ext uri="{BB962C8B-B14F-4D97-AF65-F5344CB8AC3E}">
        <p14:creationId xmlns:p14="http://schemas.microsoft.com/office/powerpoint/2010/main" val="41416433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fontScale="77500" lnSpcReduction="20000"/>
          </a:bodyPr>
          <a:lstStyle/>
          <a:p>
            <a:pPr marL="0" indent="0">
              <a:buNone/>
            </a:pPr>
            <a:r>
              <a:rPr lang="en-US" dirty="0"/>
              <a:t>Third, make sure you know the subject of each verb…</a:t>
            </a:r>
          </a:p>
          <a:p>
            <a:pPr marL="0" indent="0">
              <a:buNone/>
            </a:pPr>
            <a:endParaRPr lang="en-US" dirty="0"/>
          </a:p>
          <a:p>
            <a:pPr marL="0" indent="0">
              <a:buNone/>
            </a:pPr>
            <a:r>
              <a:rPr lang="en-US" dirty="0"/>
              <a:t>“While </a:t>
            </a:r>
            <a:r>
              <a:rPr lang="en-US" dirty="0">
                <a:highlight>
                  <a:srgbClr val="FFFF00"/>
                </a:highlight>
              </a:rPr>
              <a:t>filling out </a:t>
            </a:r>
            <a:r>
              <a:rPr lang="en-US" dirty="0"/>
              <a:t>my certificate, </a:t>
            </a:r>
          </a:p>
          <a:p>
            <a:pPr marL="0" indent="0">
              <a:buNone/>
            </a:pPr>
            <a:r>
              <a:rPr lang="en-US" dirty="0"/>
              <a:t>Baba </a:t>
            </a:r>
            <a:r>
              <a:rPr lang="en-US" dirty="0">
                <a:highlight>
                  <a:srgbClr val="FFFF00"/>
                </a:highlight>
              </a:rPr>
              <a:t>realized</a:t>
            </a:r>
            <a:r>
              <a:rPr lang="en-US" dirty="0"/>
              <a:t> </a:t>
            </a:r>
          </a:p>
          <a:p>
            <a:pPr marL="0" indent="0">
              <a:buNone/>
            </a:pPr>
            <a:r>
              <a:rPr lang="en-US" dirty="0"/>
              <a:t>that he </a:t>
            </a:r>
            <a:r>
              <a:rPr lang="en-US" dirty="0">
                <a:highlight>
                  <a:srgbClr val="FFFF00"/>
                </a:highlight>
              </a:rPr>
              <a:t>didn’t know </a:t>
            </a:r>
            <a:r>
              <a:rPr lang="en-US" dirty="0"/>
              <a:t>my sex for sure </a:t>
            </a:r>
          </a:p>
          <a:p>
            <a:pPr marL="0" indent="0">
              <a:buNone/>
            </a:pPr>
            <a:r>
              <a:rPr lang="en-US" dirty="0"/>
              <a:t>but that didn’t </a:t>
            </a:r>
            <a:r>
              <a:rPr lang="en-US" dirty="0">
                <a:highlight>
                  <a:srgbClr val="FFFF00"/>
                </a:highlight>
              </a:rPr>
              <a:t>matter</a:t>
            </a:r>
            <a:r>
              <a:rPr lang="en-US" dirty="0"/>
              <a:t>; </a:t>
            </a:r>
          </a:p>
          <a:p>
            <a:pPr marL="0" indent="0">
              <a:buNone/>
            </a:pPr>
            <a:r>
              <a:rPr lang="en-US" dirty="0"/>
              <a:t>he’d always </a:t>
            </a:r>
            <a:r>
              <a:rPr lang="en-US" dirty="0">
                <a:highlight>
                  <a:srgbClr val="FFFF00"/>
                </a:highlight>
              </a:rPr>
              <a:t>known </a:t>
            </a:r>
          </a:p>
          <a:p>
            <a:pPr marL="0" indent="0">
              <a:buNone/>
            </a:pPr>
            <a:r>
              <a:rPr lang="en-US" dirty="0"/>
              <a:t>I </a:t>
            </a:r>
            <a:r>
              <a:rPr lang="en-US" dirty="0">
                <a:highlight>
                  <a:srgbClr val="FFFF00"/>
                </a:highlight>
              </a:rPr>
              <a:t>was</a:t>
            </a:r>
            <a:r>
              <a:rPr lang="en-US" dirty="0"/>
              <a:t> a boy, </a:t>
            </a:r>
          </a:p>
          <a:p>
            <a:pPr marL="0" indent="0">
              <a:buNone/>
            </a:pPr>
            <a:r>
              <a:rPr lang="en-US" dirty="0">
                <a:highlight>
                  <a:srgbClr val="FFFF00"/>
                </a:highlight>
              </a:rPr>
              <a:t>had spoken </a:t>
            </a:r>
            <a:r>
              <a:rPr lang="en-US" dirty="0"/>
              <a:t>to me as a boy </a:t>
            </a:r>
          </a:p>
          <a:p>
            <a:pPr marL="0" indent="0">
              <a:buNone/>
            </a:pPr>
            <a:r>
              <a:rPr lang="en-US" dirty="0"/>
              <a:t>while I </a:t>
            </a:r>
            <a:r>
              <a:rPr lang="en-US" dirty="0">
                <a:highlight>
                  <a:srgbClr val="FFFF00"/>
                </a:highlight>
              </a:rPr>
              <a:t>was</a:t>
            </a:r>
            <a:r>
              <a:rPr lang="en-US" dirty="0"/>
              <a:t> in Mama, </a:t>
            </a:r>
          </a:p>
          <a:p>
            <a:pPr marL="0" indent="0">
              <a:buNone/>
            </a:pPr>
            <a:r>
              <a:rPr lang="en-US" dirty="0"/>
              <a:t>and as he </a:t>
            </a:r>
            <a:r>
              <a:rPr lang="en-US" dirty="0">
                <a:highlight>
                  <a:srgbClr val="FFFF00"/>
                </a:highlight>
              </a:rPr>
              <a:t>approached</a:t>
            </a:r>
            <a:r>
              <a:rPr lang="en-US" dirty="0"/>
              <a:t>  </a:t>
            </a:r>
          </a:p>
          <a:p>
            <a:pPr marL="0" indent="0">
              <a:buNone/>
            </a:pPr>
            <a:r>
              <a:rPr lang="en-US" dirty="0"/>
              <a:t>the box that </a:t>
            </a:r>
            <a:r>
              <a:rPr lang="en-US" dirty="0">
                <a:highlight>
                  <a:srgbClr val="FFFF00"/>
                </a:highlight>
              </a:rPr>
              <a:t>contained</a:t>
            </a:r>
            <a:r>
              <a:rPr lang="en-US" dirty="0"/>
              <a:t> the question, </a:t>
            </a:r>
          </a:p>
          <a:p>
            <a:pPr marL="0" indent="0">
              <a:buNone/>
            </a:pPr>
            <a:r>
              <a:rPr lang="en-US" dirty="0"/>
              <a:t>NAME OF CHILD, </a:t>
            </a:r>
          </a:p>
          <a:p>
            <a:pPr marL="0" indent="0">
              <a:buNone/>
            </a:pPr>
            <a:r>
              <a:rPr lang="en-US" dirty="0"/>
              <a:t>he </a:t>
            </a:r>
            <a:r>
              <a:rPr lang="en-US" dirty="0">
                <a:highlight>
                  <a:srgbClr val="FFFF00"/>
                </a:highlight>
              </a:rPr>
              <a:t>wrote</a:t>
            </a:r>
            <a:r>
              <a:rPr lang="en-US" dirty="0"/>
              <a:t> with a quivering hand and in his best English cursive, </a:t>
            </a:r>
          </a:p>
          <a:p>
            <a:pPr marL="0" indent="0">
              <a:buNone/>
            </a:pPr>
            <a:r>
              <a:rPr lang="en-US" dirty="0" err="1"/>
              <a:t>Nidal</a:t>
            </a:r>
            <a:r>
              <a:rPr lang="en-US" dirty="0"/>
              <a:t> </a:t>
            </a:r>
          </a:p>
          <a:p>
            <a:pPr marL="0" indent="0">
              <a:buNone/>
            </a:pPr>
            <a:r>
              <a:rPr lang="en-US" dirty="0"/>
              <a:t>(strife; struggle).” </a:t>
            </a:r>
          </a:p>
          <a:p>
            <a:pPr marL="0" indent="0">
              <a:buNone/>
            </a:pPr>
            <a:endParaRPr lang="en-US" dirty="0"/>
          </a:p>
        </p:txBody>
      </p:sp>
    </p:spTree>
    <p:extLst>
      <p:ext uri="{BB962C8B-B14F-4D97-AF65-F5344CB8AC3E}">
        <p14:creationId xmlns:p14="http://schemas.microsoft.com/office/powerpoint/2010/main" val="8107306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763000" cy="4876800"/>
          </a:xfrm>
        </p:spPr>
        <p:txBody>
          <a:bodyPr>
            <a:normAutofit fontScale="85000" lnSpcReduction="20000"/>
          </a:bodyPr>
          <a:lstStyle/>
          <a:p>
            <a:pPr marL="0" indent="0">
              <a:buNone/>
            </a:pPr>
            <a:r>
              <a:rPr lang="en-US" dirty="0"/>
              <a:t>Third, make sure you know the subject of each verb…</a:t>
            </a:r>
          </a:p>
          <a:p>
            <a:pPr marL="0" indent="0">
              <a:buNone/>
            </a:pPr>
            <a:endParaRPr lang="en-US" dirty="0"/>
          </a:p>
          <a:p>
            <a:pPr marL="0" indent="0">
              <a:buNone/>
            </a:pPr>
            <a:r>
              <a:rPr lang="en-US" dirty="0"/>
              <a:t>“While [Baba was] </a:t>
            </a:r>
            <a:r>
              <a:rPr lang="en-US" dirty="0">
                <a:highlight>
                  <a:srgbClr val="FFFF00"/>
                </a:highlight>
              </a:rPr>
              <a:t>filling out </a:t>
            </a:r>
            <a:r>
              <a:rPr lang="en-US" dirty="0"/>
              <a:t>my certificate, </a:t>
            </a:r>
          </a:p>
          <a:p>
            <a:pPr marL="0" indent="0">
              <a:buNone/>
            </a:pPr>
            <a:r>
              <a:rPr lang="en-US" dirty="0"/>
              <a:t>Baba </a:t>
            </a:r>
            <a:r>
              <a:rPr lang="en-US" dirty="0">
                <a:highlight>
                  <a:srgbClr val="FFFF00"/>
                </a:highlight>
              </a:rPr>
              <a:t>realized</a:t>
            </a:r>
            <a:r>
              <a:rPr lang="en-US" dirty="0"/>
              <a:t> </a:t>
            </a:r>
          </a:p>
          <a:p>
            <a:pPr marL="0" indent="0">
              <a:buNone/>
            </a:pPr>
            <a:r>
              <a:rPr lang="en-US" dirty="0"/>
              <a:t>that he [Baba] </a:t>
            </a:r>
            <a:r>
              <a:rPr lang="en-US" dirty="0">
                <a:highlight>
                  <a:srgbClr val="FFFF00"/>
                </a:highlight>
              </a:rPr>
              <a:t>didn’t know </a:t>
            </a:r>
            <a:r>
              <a:rPr lang="en-US" dirty="0"/>
              <a:t>my sex for sure </a:t>
            </a:r>
          </a:p>
          <a:p>
            <a:pPr marL="0" indent="0">
              <a:buNone/>
            </a:pPr>
            <a:r>
              <a:rPr lang="en-US" dirty="0"/>
              <a:t>but that [Baba’s not knowing my sex for sure] didn’t </a:t>
            </a:r>
            <a:r>
              <a:rPr lang="en-US" dirty="0">
                <a:highlight>
                  <a:srgbClr val="FFFF00"/>
                </a:highlight>
              </a:rPr>
              <a:t>matter</a:t>
            </a:r>
            <a:r>
              <a:rPr lang="en-US" dirty="0"/>
              <a:t>; </a:t>
            </a:r>
          </a:p>
          <a:p>
            <a:pPr marL="0" indent="0">
              <a:buNone/>
            </a:pPr>
            <a:r>
              <a:rPr lang="en-US" dirty="0"/>
              <a:t>he’d [</a:t>
            </a:r>
            <a:r>
              <a:rPr lang="en-US" dirty="0" err="1"/>
              <a:t>Baba’d</a:t>
            </a:r>
            <a:r>
              <a:rPr lang="en-US" dirty="0"/>
              <a:t>] always </a:t>
            </a:r>
            <a:r>
              <a:rPr lang="en-US" dirty="0">
                <a:highlight>
                  <a:srgbClr val="FFFF00"/>
                </a:highlight>
              </a:rPr>
              <a:t>known </a:t>
            </a:r>
          </a:p>
          <a:p>
            <a:pPr marL="0" indent="0">
              <a:buNone/>
            </a:pPr>
            <a:r>
              <a:rPr lang="en-US" dirty="0"/>
              <a:t>I </a:t>
            </a:r>
            <a:r>
              <a:rPr lang="en-US" dirty="0">
                <a:highlight>
                  <a:srgbClr val="FFFF00"/>
                </a:highlight>
              </a:rPr>
              <a:t>was</a:t>
            </a:r>
            <a:r>
              <a:rPr lang="en-US" dirty="0"/>
              <a:t> a boy, </a:t>
            </a:r>
          </a:p>
          <a:p>
            <a:pPr marL="0" indent="0">
              <a:buNone/>
            </a:pPr>
            <a:r>
              <a:rPr lang="en-US" dirty="0">
                <a:highlight>
                  <a:srgbClr val="FFFF00"/>
                </a:highlight>
              </a:rPr>
              <a:t>[Baba] had spoken </a:t>
            </a:r>
            <a:r>
              <a:rPr lang="en-US" dirty="0"/>
              <a:t>to me as a boy </a:t>
            </a:r>
          </a:p>
          <a:p>
            <a:pPr marL="0" indent="0">
              <a:buNone/>
            </a:pPr>
            <a:r>
              <a:rPr lang="en-US" dirty="0"/>
              <a:t>while I </a:t>
            </a:r>
            <a:r>
              <a:rPr lang="en-US" dirty="0">
                <a:highlight>
                  <a:srgbClr val="FFFF00"/>
                </a:highlight>
              </a:rPr>
              <a:t>was</a:t>
            </a:r>
            <a:r>
              <a:rPr lang="en-US" dirty="0"/>
              <a:t> in Mama, </a:t>
            </a:r>
          </a:p>
          <a:p>
            <a:pPr marL="0" indent="0">
              <a:buNone/>
            </a:pPr>
            <a:r>
              <a:rPr lang="en-US" dirty="0"/>
              <a:t>and as he [Baba] </a:t>
            </a:r>
            <a:r>
              <a:rPr lang="en-US" dirty="0">
                <a:highlight>
                  <a:srgbClr val="FFFF00"/>
                </a:highlight>
              </a:rPr>
              <a:t>approached</a:t>
            </a:r>
            <a:r>
              <a:rPr lang="en-US" dirty="0"/>
              <a:t> </a:t>
            </a:r>
          </a:p>
          <a:p>
            <a:pPr marL="0" indent="0">
              <a:buNone/>
            </a:pPr>
            <a:r>
              <a:rPr lang="en-US" dirty="0"/>
              <a:t>the box that </a:t>
            </a:r>
            <a:r>
              <a:rPr lang="en-US" dirty="0">
                <a:highlight>
                  <a:srgbClr val="FFFF00"/>
                </a:highlight>
              </a:rPr>
              <a:t>contained</a:t>
            </a:r>
            <a:r>
              <a:rPr lang="en-US" dirty="0"/>
              <a:t> the question, </a:t>
            </a:r>
          </a:p>
          <a:p>
            <a:pPr marL="0" indent="0">
              <a:buNone/>
            </a:pPr>
            <a:r>
              <a:rPr lang="en-US" dirty="0"/>
              <a:t>NAME OF CHILD, </a:t>
            </a:r>
          </a:p>
          <a:p>
            <a:pPr marL="0" indent="0">
              <a:buNone/>
            </a:pPr>
            <a:r>
              <a:rPr lang="en-US" dirty="0"/>
              <a:t>he [Baba] </a:t>
            </a:r>
            <a:r>
              <a:rPr lang="en-US" dirty="0">
                <a:highlight>
                  <a:srgbClr val="FFFF00"/>
                </a:highlight>
              </a:rPr>
              <a:t>wrote</a:t>
            </a:r>
            <a:r>
              <a:rPr lang="en-US" dirty="0"/>
              <a:t> with a quivering hand and in his best English cursive, </a:t>
            </a:r>
            <a:r>
              <a:rPr lang="en-US" dirty="0" err="1"/>
              <a:t>Nidal</a:t>
            </a:r>
            <a:r>
              <a:rPr lang="en-US" dirty="0"/>
              <a:t> </a:t>
            </a:r>
          </a:p>
          <a:p>
            <a:pPr marL="0" indent="0">
              <a:buNone/>
            </a:pPr>
            <a:r>
              <a:rPr lang="en-US" dirty="0"/>
              <a:t>(strife; struggle).” </a:t>
            </a:r>
          </a:p>
          <a:p>
            <a:pPr marL="0" indent="0">
              <a:buNone/>
            </a:pPr>
            <a:endParaRPr lang="en-US" dirty="0"/>
          </a:p>
        </p:txBody>
      </p:sp>
    </p:spTree>
    <p:extLst>
      <p:ext uri="{BB962C8B-B14F-4D97-AF65-F5344CB8AC3E}">
        <p14:creationId xmlns:p14="http://schemas.microsoft.com/office/powerpoint/2010/main" val="37559125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challenging sentences?</a:t>
            </a:r>
          </a:p>
        </p:txBody>
      </p:sp>
      <p:sp>
        <p:nvSpPr>
          <p:cNvPr id="3" name="Content Placeholder 2"/>
          <p:cNvSpPr>
            <a:spLocks noGrp="1"/>
          </p:cNvSpPr>
          <p:nvPr>
            <p:ph idx="1"/>
          </p:nvPr>
        </p:nvSpPr>
        <p:spPr/>
        <p:txBody>
          <a:bodyPr/>
          <a:lstStyle/>
          <a:p>
            <a:r>
              <a:rPr lang="en-US" dirty="0"/>
              <a:t>Particularly long sentences </a:t>
            </a:r>
          </a:p>
          <a:p>
            <a:r>
              <a:rPr lang="en-US" dirty="0"/>
              <a:t>Internal punctuation</a:t>
            </a:r>
          </a:p>
          <a:p>
            <a:r>
              <a:rPr lang="en-US" dirty="0"/>
              <a:t>Dependent clauses</a:t>
            </a:r>
          </a:p>
          <a:p>
            <a:r>
              <a:rPr lang="en-US" dirty="0"/>
              <a:t>Multiple phrases </a:t>
            </a:r>
          </a:p>
          <a:p>
            <a:r>
              <a:rPr lang="en-US" dirty="0"/>
              <a:t>Parentheticals</a:t>
            </a:r>
          </a:p>
          <a:p>
            <a:r>
              <a:rPr lang="en-US" dirty="0"/>
              <a:t>Passive voice</a:t>
            </a:r>
          </a:p>
          <a:p>
            <a:r>
              <a:rPr lang="en-US" dirty="0"/>
              <a:t>Etc.</a:t>
            </a:r>
          </a:p>
          <a:p>
            <a:endParaRPr lang="en-US" dirty="0"/>
          </a:p>
          <a:p>
            <a:r>
              <a:rPr lang="en-US" dirty="0"/>
              <a:t>Write a question for the sentences</a:t>
            </a:r>
          </a:p>
          <a:p>
            <a:r>
              <a:rPr lang="en-US" dirty="0"/>
              <a:t>Break the sentences down (punctuation, conjunctions, demonstrative pronouns, prepositions, etc.)</a:t>
            </a:r>
          </a:p>
          <a:p>
            <a:endParaRPr lang="en-US" dirty="0"/>
          </a:p>
        </p:txBody>
      </p:sp>
    </p:spTree>
    <p:extLst>
      <p:ext uri="{BB962C8B-B14F-4D97-AF65-F5344CB8AC3E}">
        <p14:creationId xmlns:p14="http://schemas.microsoft.com/office/powerpoint/2010/main" val="5906618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dirty="0"/>
              <a:t>    Help with Cohesion</a:t>
            </a:r>
          </a:p>
        </p:txBody>
      </p:sp>
      <p:sp>
        <p:nvSpPr>
          <p:cNvPr id="3" name="Content Placeholder 2"/>
          <p:cNvSpPr>
            <a:spLocks noGrp="1"/>
          </p:cNvSpPr>
          <p:nvPr>
            <p:ph idx="1"/>
          </p:nvPr>
        </p:nvSpPr>
        <p:spPr>
          <a:xfrm>
            <a:off x="533400" y="1447800"/>
            <a:ext cx="7810500" cy="4114800"/>
          </a:xfrm>
        </p:spPr>
        <p:txBody>
          <a:bodyPr>
            <a:noAutofit/>
          </a:bodyPr>
          <a:lstStyle/>
          <a:p>
            <a:r>
              <a:rPr lang="en-US" sz="2200" b="0" dirty="0"/>
              <a:t>Texts can be hard because the relationships and connections may be unclear to readers</a:t>
            </a:r>
          </a:p>
          <a:p>
            <a:r>
              <a:rPr lang="en-US" sz="2200" i="1" dirty="0"/>
              <a:t>The killer whale tosses the penguin into the air and generally torments its prey before it eats it</a:t>
            </a:r>
          </a:p>
          <a:p>
            <a:r>
              <a:rPr lang="en-US" sz="2200" i="1" dirty="0"/>
              <a:t>The killer whale tosses the penguin into the air and generally torments the penguin before eating it.</a:t>
            </a:r>
          </a:p>
        </p:txBody>
      </p:sp>
    </p:spTree>
    <p:extLst>
      <p:ext uri="{BB962C8B-B14F-4D97-AF65-F5344CB8AC3E}">
        <p14:creationId xmlns:p14="http://schemas.microsoft.com/office/powerpoint/2010/main" val="15486065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the new Sun until it formed a large flat ring around it. Scientists call this ring a “protoplanetary disk.” The disk, or ring, was hottest where it was closest to the Sun, and coolest at its outer edge. As the disk swirled around the Sun, the Sun’s 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23299658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a:t>
            </a:r>
            <a:r>
              <a:rPr lang="en-US" dirty="0">
                <a:solidFill>
                  <a:srgbClr val="FF0000"/>
                </a:solidFill>
              </a:rPr>
              <a:t>the nebula </a:t>
            </a:r>
            <a:r>
              <a:rPr lang="en-US" dirty="0"/>
              <a:t>continued to orbit the new Sun until </a:t>
            </a:r>
            <a:r>
              <a:rPr lang="en-US" dirty="0">
                <a:solidFill>
                  <a:srgbClr val="FF0000"/>
                </a:solidFill>
              </a:rPr>
              <a:t>it </a:t>
            </a:r>
            <a:r>
              <a:rPr lang="en-US" dirty="0"/>
              <a:t>formed a large flat ring around it. Scientists call this ring a “protoplanetary disk.” The disk, or ring, was hottest where it was closest to the Sun, and coolest at its outer edge. As the disk swirled around the Sun, the Sun’s 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17887287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a:t>
            </a:r>
            <a:r>
              <a:rPr lang="en-US" dirty="0">
                <a:solidFill>
                  <a:srgbClr val="FFC000"/>
                </a:solidFill>
              </a:rPr>
              <a:t>the</a:t>
            </a:r>
            <a:r>
              <a:rPr lang="en-US" dirty="0"/>
              <a:t> </a:t>
            </a:r>
            <a:r>
              <a:rPr lang="en-US" dirty="0">
                <a:solidFill>
                  <a:srgbClr val="FFC000"/>
                </a:solidFill>
              </a:rPr>
              <a:t>new Sun </a:t>
            </a:r>
            <a:r>
              <a:rPr lang="en-US" dirty="0"/>
              <a:t>until it</a:t>
            </a:r>
            <a:r>
              <a:rPr lang="en-US" dirty="0">
                <a:solidFill>
                  <a:srgbClr val="FF0000"/>
                </a:solidFill>
              </a:rPr>
              <a:t> </a:t>
            </a:r>
            <a:r>
              <a:rPr lang="en-US" dirty="0"/>
              <a:t>formed a large flat ring around </a:t>
            </a:r>
            <a:r>
              <a:rPr lang="en-US" dirty="0">
                <a:solidFill>
                  <a:srgbClr val="FFC000"/>
                </a:solidFill>
              </a:rPr>
              <a:t>it. </a:t>
            </a:r>
            <a:r>
              <a:rPr lang="en-US" dirty="0"/>
              <a:t>Scientists call this ring a “protoplanetary disk.” The disk, or ring, was hottest where it was closest to </a:t>
            </a:r>
            <a:r>
              <a:rPr lang="en-US" dirty="0">
                <a:solidFill>
                  <a:srgbClr val="FFC000"/>
                </a:solidFill>
              </a:rPr>
              <a:t>the Sun, </a:t>
            </a:r>
            <a:r>
              <a:rPr lang="en-US" dirty="0"/>
              <a:t>and coolest at its outer edge. As the disk swirled around </a:t>
            </a:r>
            <a:r>
              <a:rPr lang="en-US" dirty="0">
                <a:solidFill>
                  <a:srgbClr val="FFC000"/>
                </a:solidFill>
              </a:rPr>
              <a:t>the Sun, the Sun’s </a:t>
            </a:r>
            <a:r>
              <a:rPr lang="en-US" dirty="0"/>
              <a:t>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1980611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D2533C"/>
                </a:solidFill>
              </a:rPr>
              <a:t>No performance differences due to question types (skills)</a:t>
            </a:r>
          </a:p>
        </p:txBody>
      </p:sp>
      <p:sp>
        <p:nvSpPr>
          <p:cNvPr id="5" name="Content Placeholder 4"/>
          <p:cNvSpPr>
            <a:spLocks noGrp="1"/>
          </p:cNvSpPr>
          <p:nvPr>
            <p:ph idx="1"/>
          </p:nvPr>
        </p:nvSpPr>
        <p:spPr/>
        <p:txBody>
          <a:bodyPr/>
          <a:lstStyle/>
          <a:p>
            <a:r>
              <a:rPr lang="en-US" dirty="0"/>
              <a:t>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 y="1676400"/>
            <a:ext cx="8153401" cy="4618038"/>
          </a:xfrm>
          <a:prstGeom prst="rect">
            <a:avLst/>
          </a:prstGeom>
          <a:noFill/>
        </p:spPr>
      </p:pic>
    </p:spTree>
    <p:extLst>
      <p:ext uri="{BB962C8B-B14F-4D97-AF65-F5344CB8AC3E}">
        <p14:creationId xmlns:p14="http://schemas.microsoft.com/office/powerpoint/2010/main" val="36843527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the new Sun until it formed </a:t>
            </a:r>
            <a:r>
              <a:rPr lang="en-US" dirty="0">
                <a:solidFill>
                  <a:srgbClr val="92D050"/>
                </a:solidFill>
              </a:rPr>
              <a:t>a large flat ring </a:t>
            </a:r>
            <a:r>
              <a:rPr lang="en-US" dirty="0"/>
              <a:t>around it. Scientists call </a:t>
            </a:r>
            <a:r>
              <a:rPr lang="en-US" dirty="0">
                <a:solidFill>
                  <a:srgbClr val="92D050"/>
                </a:solidFill>
              </a:rPr>
              <a:t>this ring a “protoplanetary disk.” The disk, or ring, </a:t>
            </a:r>
            <a:r>
              <a:rPr lang="en-US" dirty="0"/>
              <a:t>was hottest where </a:t>
            </a:r>
            <a:r>
              <a:rPr lang="en-US" dirty="0">
                <a:solidFill>
                  <a:srgbClr val="92D050"/>
                </a:solidFill>
              </a:rPr>
              <a:t>it</a:t>
            </a:r>
            <a:r>
              <a:rPr lang="en-US" dirty="0"/>
              <a:t> was closest to the Sun, and coolest at </a:t>
            </a:r>
            <a:r>
              <a:rPr lang="en-US" dirty="0">
                <a:solidFill>
                  <a:srgbClr val="92D050"/>
                </a:solidFill>
              </a:rPr>
              <a:t>its </a:t>
            </a:r>
            <a:r>
              <a:rPr lang="en-US" dirty="0"/>
              <a:t>outer edge. As </a:t>
            </a:r>
            <a:r>
              <a:rPr lang="en-US" dirty="0">
                <a:solidFill>
                  <a:srgbClr val="92D050"/>
                </a:solidFill>
              </a:rPr>
              <a:t>the disk </a:t>
            </a:r>
            <a:r>
              <a:rPr lang="en-US" dirty="0"/>
              <a:t>swirled around the Sun, the Sun’s 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13725643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the new Sun until it formed a large flat ring around it. Scientists call this ring a “protoplanetary disk.” The disk, or ring, was hottest where it was closest to the Sun, and coolest at its outer edge. As the disk swirled around the Sun, </a:t>
            </a:r>
            <a:r>
              <a:rPr lang="en-US" dirty="0">
                <a:solidFill>
                  <a:srgbClr val="00B0F0"/>
                </a:solidFill>
              </a:rPr>
              <a:t>the Sun’s gravity </a:t>
            </a:r>
            <a:r>
              <a:rPr lang="en-US" dirty="0"/>
              <a:t>went to work. </a:t>
            </a:r>
            <a:r>
              <a:rPr lang="en-US" dirty="0">
                <a:solidFill>
                  <a:srgbClr val="00B0F0"/>
                </a:solidFill>
              </a:rPr>
              <a:t>It</a:t>
            </a:r>
            <a:r>
              <a:rPr lang="en-US" dirty="0"/>
              <a: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31896093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the new Sun until it formed a large flat ring around it. Scientists call this ring a “protoplanetary disk.” The disk, or ring, was hottest where it was closest to the Sun, and coolest at its outer edge. As the disk swirled around the Sun, the Sun’s gravity went to work. It pulled and tugged at </a:t>
            </a:r>
            <a:r>
              <a:rPr lang="en-US" dirty="0">
                <a:solidFill>
                  <a:srgbClr val="7030A0"/>
                </a:solidFill>
              </a:rPr>
              <a:t>the bits of rock, dust, ice, and gas </a:t>
            </a:r>
            <a:r>
              <a:rPr lang="en-US" dirty="0"/>
              <a:t>until </a:t>
            </a:r>
            <a:r>
              <a:rPr lang="en-US" dirty="0">
                <a:solidFill>
                  <a:srgbClr val="660066"/>
                </a:solidFill>
              </a:rPr>
              <a:t>they </a:t>
            </a:r>
            <a:r>
              <a:rPr lang="en-US" dirty="0"/>
              <a:t>came together in </a:t>
            </a:r>
            <a:r>
              <a:rPr lang="en-US" dirty="0">
                <a:solidFill>
                  <a:srgbClr val="7030A0"/>
                </a:solidFill>
              </a:rPr>
              <a:t>clumps of material</a:t>
            </a:r>
            <a:r>
              <a:rPr lang="en-US" dirty="0"/>
              <a:t> we now call </a:t>
            </a:r>
            <a:r>
              <a:rPr lang="en-US" dirty="0">
                <a:solidFill>
                  <a:srgbClr val="7030A0"/>
                </a:solidFill>
              </a:rPr>
              <a:t>the planets</a:t>
            </a:r>
            <a:r>
              <a:rPr lang="en-US" dirty="0"/>
              <a:t>.</a:t>
            </a:r>
          </a:p>
          <a:p>
            <a:endParaRPr lang="en-US" dirty="0"/>
          </a:p>
        </p:txBody>
      </p:sp>
    </p:spTree>
    <p:extLst>
      <p:ext uri="{BB962C8B-B14F-4D97-AF65-F5344CB8AC3E}">
        <p14:creationId xmlns:p14="http://schemas.microsoft.com/office/powerpoint/2010/main" val="40020733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a:t>
            </a:r>
            <a:r>
              <a:rPr lang="en-US" dirty="0">
                <a:solidFill>
                  <a:srgbClr val="FF0000"/>
                </a:solidFill>
              </a:rPr>
              <a:t>the nebula </a:t>
            </a:r>
            <a:r>
              <a:rPr lang="en-US" dirty="0"/>
              <a:t>continued to orbit </a:t>
            </a:r>
            <a:r>
              <a:rPr lang="en-US" dirty="0">
                <a:solidFill>
                  <a:srgbClr val="FFC000"/>
                </a:solidFill>
              </a:rPr>
              <a:t>the new Sun </a:t>
            </a:r>
            <a:r>
              <a:rPr lang="en-US" dirty="0"/>
              <a:t>until</a:t>
            </a:r>
            <a:r>
              <a:rPr lang="en-US" dirty="0">
                <a:solidFill>
                  <a:srgbClr val="FF0000"/>
                </a:solidFill>
              </a:rPr>
              <a:t> it </a:t>
            </a:r>
            <a:r>
              <a:rPr lang="en-US" dirty="0"/>
              <a:t>formed </a:t>
            </a:r>
            <a:r>
              <a:rPr lang="en-US" dirty="0">
                <a:solidFill>
                  <a:srgbClr val="92D050"/>
                </a:solidFill>
              </a:rPr>
              <a:t>a large flat ring</a:t>
            </a:r>
            <a:r>
              <a:rPr lang="en-US" dirty="0"/>
              <a:t> around </a:t>
            </a:r>
            <a:r>
              <a:rPr lang="en-US" dirty="0">
                <a:solidFill>
                  <a:srgbClr val="FFC000"/>
                </a:solidFill>
              </a:rPr>
              <a:t>it. </a:t>
            </a:r>
            <a:r>
              <a:rPr lang="en-US" dirty="0"/>
              <a:t>Scientists call </a:t>
            </a:r>
            <a:r>
              <a:rPr lang="en-US" dirty="0">
                <a:solidFill>
                  <a:srgbClr val="92D050"/>
                </a:solidFill>
              </a:rPr>
              <a:t>this ring a “protoplanetary disk.” The disk, or ring, </a:t>
            </a:r>
            <a:r>
              <a:rPr lang="en-US" dirty="0"/>
              <a:t>was hottest where </a:t>
            </a:r>
            <a:r>
              <a:rPr lang="en-US" dirty="0">
                <a:solidFill>
                  <a:srgbClr val="92D050"/>
                </a:solidFill>
              </a:rPr>
              <a:t>it</a:t>
            </a:r>
            <a:r>
              <a:rPr lang="en-US" dirty="0"/>
              <a:t> was closest to </a:t>
            </a:r>
            <a:r>
              <a:rPr lang="en-US" dirty="0">
                <a:solidFill>
                  <a:srgbClr val="FFC000"/>
                </a:solidFill>
              </a:rPr>
              <a:t>the Sun</a:t>
            </a:r>
            <a:r>
              <a:rPr lang="en-US" dirty="0"/>
              <a:t>, and coolest at </a:t>
            </a:r>
            <a:r>
              <a:rPr lang="en-US" dirty="0">
                <a:solidFill>
                  <a:srgbClr val="92D050"/>
                </a:solidFill>
              </a:rPr>
              <a:t>its </a:t>
            </a:r>
            <a:r>
              <a:rPr lang="en-US" dirty="0">
                <a:solidFill>
                  <a:schemeClr val="accent6">
                    <a:lumMod val="40000"/>
                    <a:lumOff val="60000"/>
                  </a:schemeClr>
                </a:solidFill>
              </a:rPr>
              <a:t>outer edge</a:t>
            </a:r>
            <a:r>
              <a:rPr lang="en-US" dirty="0"/>
              <a:t>. As </a:t>
            </a:r>
            <a:r>
              <a:rPr lang="en-US" dirty="0">
                <a:solidFill>
                  <a:srgbClr val="92D050"/>
                </a:solidFill>
              </a:rPr>
              <a:t>the disk </a:t>
            </a:r>
            <a:r>
              <a:rPr lang="en-US" dirty="0"/>
              <a:t>swirled around </a:t>
            </a:r>
            <a:r>
              <a:rPr lang="en-US" dirty="0">
                <a:solidFill>
                  <a:srgbClr val="FFC000"/>
                </a:solidFill>
              </a:rPr>
              <a:t>the Sun, the Sun’s </a:t>
            </a:r>
            <a:r>
              <a:rPr lang="en-US" dirty="0">
                <a:solidFill>
                  <a:srgbClr val="00B0F0"/>
                </a:solidFill>
              </a:rPr>
              <a:t>gravity </a:t>
            </a:r>
            <a:r>
              <a:rPr lang="en-US" dirty="0"/>
              <a:t>went to work. </a:t>
            </a:r>
            <a:r>
              <a:rPr lang="en-US" dirty="0">
                <a:solidFill>
                  <a:srgbClr val="00B0F0"/>
                </a:solidFill>
              </a:rPr>
              <a:t>It</a:t>
            </a:r>
            <a:r>
              <a:rPr lang="en-US" dirty="0"/>
              <a:t> pulled and tugged at </a:t>
            </a:r>
            <a:r>
              <a:rPr lang="en-US" dirty="0">
                <a:solidFill>
                  <a:srgbClr val="7030A0"/>
                </a:solidFill>
              </a:rPr>
              <a:t>the bits of rock, dust, ice, and gas </a:t>
            </a:r>
            <a:r>
              <a:rPr lang="en-US" dirty="0"/>
              <a:t>until they came together in </a:t>
            </a:r>
            <a:r>
              <a:rPr lang="en-US" dirty="0">
                <a:solidFill>
                  <a:srgbClr val="7030A0"/>
                </a:solidFill>
              </a:rPr>
              <a:t>clumps of material</a:t>
            </a:r>
            <a:r>
              <a:rPr lang="en-US" dirty="0"/>
              <a:t> we now call the </a:t>
            </a:r>
            <a:r>
              <a:rPr lang="en-US" dirty="0">
                <a:solidFill>
                  <a:srgbClr val="7030A0"/>
                </a:solidFill>
              </a:rPr>
              <a:t>planets.</a:t>
            </a:r>
          </a:p>
          <a:p>
            <a:endParaRPr lang="en-US" dirty="0"/>
          </a:p>
        </p:txBody>
      </p:sp>
    </p:spTree>
    <p:extLst>
      <p:ext uri="{BB962C8B-B14F-4D97-AF65-F5344CB8AC3E}">
        <p14:creationId xmlns:p14="http://schemas.microsoft.com/office/powerpoint/2010/main" val="35491405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a:xfrm>
            <a:off x="457200" y="1828800"/>
            <a:ext cx="8229600" cy="4648200"/>
          </a:xfrm>
        </p:spPr>
        <p:txBody>
          <a:bodyPr/>
          <a:lstStyle/>
          <a:p>
            <a:r>
              <a:rPr lang="en-US" dirty="0"/>
              <a:t>There were several roads near by, but it did not</a:t>
            </a:r>
          </a:p>
          <a:p>
            <a:pPr marL="0" indent="0">
              <a:buNone/>
            </a:pPr>
            <a:r>
              <a:rPr lang="en-US" dirty="0"/>
              <a:t>   take her long to find the one paved with yellow bricks.</a:t>
            </a:r>
          </a:p>
          <a:p>
            <a:endParaRPr lang="en-US" dirty="0"/>
          </a:p>
        </p:txBody>
      </p:sp>
    </p:spTree>
    <p:extLst>
      <p:ext uri="{BB962C8B-B14F-4D97-AF65-F5344CB8AC3E}">
        <p14:creationId xmlns:p14="http://schemas.microsoft.com/office/powerpoint/2010/main" val="23847033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a:xfrm>
            <a:off x="457200" y="1828800"/>
            <a:ext cx="8229600" cy="4648200"/>
          </a:xfrm>
        </p:spPr>
        <p:txBody>
          <a:bodyPr/>
          <a:lstStyle/>
          <a:p>
            <a:r>
              <a:rPr lang="en-US" dirty="0"/>
              <a:t>There were several roads near by, but it did not</a:t>
            </a:r>
          </a:p>
          <a:p>
            <a:pPr marL="0" indent="0">
              <a:buNone/>
            </a:pPr>
            <a:r>
              <a:rPr lang="en-US" dirty="0"/>
              <a:t>   take her long to find the </a:t>
            </a:r>
            <a:r>
              <a:rPr lang="en-US" u="sng" dirty="0"/>
              <a:t>one</a:t>
            </a:r>
            <a:r>
              <a:rPr lang="en-US" dirty="0"/>
              <a:t> paved with yellow bricks.</a:t>
            </a:r>
          </a:p>
          <a:p>
            <a:endParaRPr lang="en-US" dirty="0"/>
          </a:p>
        </p:txBody>
      </p:sp>
    </p:spTree>
    <p:extLst>
      <p:ext uri="{BB962C8B-B14F-4D97-AF65-F5344CB8AC3E}">
        <p14:creationId xmlns:p14="http://schemas.microsoft.com/office/powerpoint/2010/main" val="11685730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a:xfrm>
            <a:off x="457200" y="1828800"/>
            <a:ext cx="8229600" cy="4648200"/>
          </a:xfrm>
        </p:spPr>
        <p:txBody>
          <a:bodyPr/>
          <a:lstStyle/>
          <a:p>
            <a:r>
              <a:rPr lang="en-US" dirty="0"/>
              <a:t>There were several </a:t>
            </a:r>
            <a:r>
              <a:rPr lang="en-US" u="sng" dirty="0"/>
              <a:t>roads</a:t>
            </a:r>
            <a:r>
              <a:rPr lang="en-US" dirty="0"/>
              <a:t> near by, but it did not</a:t>
            </a:r>
          </a:p>
          <a:p>
            <a:pPr marL="0" indent="0">
              <a:buNone/>
            </a:pPr>
            <a:r>
              <a:rPr lang="en-US" dirty="0"/>
              <a:t>   take her long to find the </a:t>
            </a:r>
            <a:r>
              <a:rPr lang="en-US" u="sng" dirty="0"/>
              <a:t>one</a:t>
            </a:r>
            <a:r>
              <a:rPr lang="en-US" dirty="0"/>
              <a:t> paved with yellow bricks.</a:t>
            </a:r>
          </a:p>
          <a:p>
            <a:endParaRPr lang="en-US" dirty="0"/>
          </a:p>
        </p:txBody>
      </p:sp>
    </p:spTree>
    <p:extLst>
      <p:ext uri="{BB962C8B-B14F-4D97-AF65-F5344CB8AC3E}">
        <p14:creationId xmlns:p14="http://schemas.microsoft.com/office/powerpoint/2010/main" val="3851593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“Surely,” said John, like one who had lost faith in</a:t>
            </a:r>
          </a:p>
          <a:p>
            <a:pPr marL="0" indent="0">
              <a:buNone/>
            </a:pPr>
            <a:r>
              <a:rPr lang="en-US" dirty="0"/>
              <a:t>his memory, “he used not to sleep in the kennel?”</a:t>
            </a:r>
          </a:p>
          <a:p>
            <a:pPr marL="0" indent="0">
              <a:buNone/>
            </a:pPr>
            <a:r>
              <a:rPr lang="en-US" dirty="0"/>
              <a:t>“John,” Wendy said falteringly, “perhaps we don’t</a:t>
            </a:r>
          </a:p>
          <a:p>
            <a:pPr marL="0" indent="0">
              <a:buNone/>
            </a:pPr>
            <a:r>
              <a:rPr lang="en-US" dirty="0"/>
              <a:t>remember the old life as well as we thought we</a:t>
            </a:r>
          </a:p>
          <a:p>
            <a:pPr marL="0" indent="0">
              <a:buNone/>
            </a:pPr>
            <a:r>
              <a:rPr lang="en-US" dirty="0"/>
              <a:t>did.”</a:t>
            </a:r>
          </a:p>
          <a:p>
            <a:endParaRPr lang="en-US" dirty="0"/>
          </a:p>
        </p:txBody>
      </p:sp>
    </p:spTree>
    <p:extLst>
      <p:ext uri="{BB962C8B-B14F-4D97-AF65-F5344CB8AC3E}">
        <p14:creationId xmlns:p14="http://schemas.microsoft.com/office/powerpoint/2010/main" val="34969491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“Surely,” said John, like one who had lost faith in</a:t>
            </a:r>
          </a:p>
          <a:p>
            <a:pPr marL="0" indent="0">
              <a:buNone/>
            </a:pPr>
            <a:r>
              <a:rPr lang="en-US" dirty="0"/>
              <a:t>his memory, “he used not to sleep in the kennel?”</a:t>
            </a:r>
          </a:p>
          <a:p>
            <a:pPr marL="0" indent="0">
              <a:buNone/>
            </a:pPr>
            <a:r>
              <a:rPr lang="en-US" dirty="0"/>
              <a:t>“John,” Wendy said falteringly, “perhaps we don’t</a:t>
            </a:r>
          </a:p>
          <a:p>
            <a:pPr marL="0" indent="0">
              <a:buNone/>
            </a:pPr>
            <a:r>
              <a:rPr lang="en-US" dirty="0"/>
              <a:t>remember the old life as well as we thought we</a:t>
            </a:r>
          </a:p>
          <a:p>
            <a:pPr marL="0" indent="0">
              <a:buNone/>
            </a:pPr>
            <a:r>
              <a:rPr lang="en-US" u="sng" dirty="0"/>
              <a:t>did</a:t>
            </a:r>
            <a:r>
              <a:rPr lang="en-US" dirty="0"/>
              <a:t>.”</a:t>
            </a:r>
          </a:p>
          <a:p>
            <a:endParaRPr lang="en-US" dirty="0"/>
          </a:p>
        </p:txBody>
      </p:sp>
    </p:spTree>
    <p:extLst>
      <p:ext uri="{BB962C8B-B14F-4D97-AF65-F5344CB8AC3E}">
        <p14:creationId xmlns:p14="http://schemas.microsoft.com/office/powerpoint/2010/main" val="3114934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“Surely,” said John, like one who had lost faith in</a:t>
            </a:r>
          </a:p>
          <a:p>
            <a:pPr marL="0" indent="0">
              <a:buNone/>
            </a:pPr>
            <a:r>
              <a:rPr lang="en-US" dirty="0"/>
              <a:t>his memory, “he used not to sleep in the kennel?”</a:t>
            </a:r>
          </a:p>
          <a:p>
            <a:pPr marL="0" indent="0">
              <a:buNone/>
            </a:pPr>
            <a:r>
              <a:rPr lang="en-US" dirty="0"/>
              <a:t>“John,” Wendy said falteringly, “perhaps we don’t</a:t>
            </a:r>
          </a:p>
          <a:p>
            <a:pPr marL="0" indent="0">
              <a:buNone/>
            </a:pPr>
            <a:r>
              <a:rPr lang="en-US" u="sng" dirty="0"/>
              <a:t>remember the old life</a:t>
            </a:r>
            <a:r>
              <a:rPr lang="en-US" dirty="0"/>
              <a:t> as well as we thought we</a:t>
            </a:r>
          </a:p>
          <a:p>
            <a:pPr marL="0" indent="0">
              <a:buNone/>
            </a:pPr>
            <a:r>
              <a:rPr lang="en-US" u="sng" dirty="0"/>
              <a:t>did</a:t>
            </a:r>
            <a:r>
              <a:rPr lang="en-US" dirty="0"/>
              <a:t>.”</a:t>
            </a:r>
          </a:p>
          <a:p>
            <a:endParaRPr lang="en-US" dirty="0"/>
          </a:p>
        </p:txBody>
      </p:sp>
    </p:spTree>
    <p:extLst>
      <p:ext uri="{BB962C8B-B14F-4D97-AF65-F5344CB8AC3E}">
        <p14:creationId xmlns:p14="http://schemas.microsoft.com/office/powerpoint/2010/main" val="2438963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 performance differences due to question types (cont.)</a:t>
            </a: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6328" b="6328"/>
          <a:stretch>
            <a:fillRect/>
          </a:stretch>
        </p:blipFill>
        <p:spPr>
          <a:noFill/>
        </p:spPr>
      </p:pic>
    </p:spTree>
    <p:extLst>
      <p:ext uri="{BB962C8B-B14F-4D97-AF65-F5344CB8AC3E}">
        <p14:creationId xmlns:p14="http://schemas.microsoft.com/office/powerpoint/2010/main" val="16775569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 didn’t know that Cheshire cats always grinned; in</a:t>
            </a:r>
          </a:p>
          <a:p>
            <a:pPr marL="0" indent="0">
              <a:buNone/>
            </a:pPr>
            <a:r>
              <a:rPr lang="en-US" dirty="0"/>
              <a:t>fact, I didn’t know that cats could grin.’</a:t>
            </a:r>
          </a:p>
          <a:p>
            <a:pPr marL="0" indent="0">
              <a:buNone/>
            </a:pPr>
            <a:r>
              <a:rPr lang="en-US" dirty="0"/>
              <a:t>‘They all can,’ said the Duchess; ‘and most of ‘</a:t>
            </a:r>
            <a:r>
              <a:rPr lang="en-US" dirty="0" err="1"/>
              <a:t>em</a:t>
            </a:r>
            <a:r>
              <a:rPr lang="en-US" dirty="0"/>
              <a:t> do.’</a:t>
            </a:r>
          </a:p>
          <a:p>
            <a:pPr marL="0" indent="0">
              <a:buNone/>
            </a:pPr>
            <a:r>
              <a:rPr lang="en-US" dirty="0"/>
              <a:t>‘I don’t know of any that do,’ Alice said very politely, feeling quite pleased to have got into a conversation.</a:t>
            </a:r>
          </a:p>
          <a:p>
            <a:endParaRPr lang="en-US" dirty="0"/>
          </a:p>
        </p:txBody>
      </p:sp>
    </p:spTree>
    <p:extLst>
      <p:ext uri="{BB962C8B-B14F-4D97-AF65-F5344CB8AC3E}">
        <p14:creationId xmlns:p14="http://schemas.microsoft.com/office/powerpoint/2010/main" val="6039990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 didn’t know that Cheshire cats always grinned; in</a:t>
            </a:r>
          </a:p>
          <a:p>
            <a:pPr marL="0" indent="0">
              <a:buNone/>
            </a:pPr>
            <a:r>
              <a:rPr lang="en-US" dirty="0"/>
              <a:t>fact, I didn’t know that cats could grin.’</a:t>
            </a:r>
          </a:p>
          <a:p>
            <a:pPr marL="0" indent="0">
              <a:buNone/>
            </a:pPr>
            <a:r>
              <a:rPr lang="en-US" dirty="0"/>
              <a:t>‘They all can,’ said the Duchess; ‘and most of </a:t>
            </a:r>
            <a:r>
              <a:rPr lang="en-US" u="sng" dirty="0"/>
              <a:t>‘</a:t>
            </a:r>
            <a:r>
              <a:rPr lang="en-US" u="sng" dirty="0" err="1"/>
              <a:t>em</a:t>
            </a:r>
            <a:r>
              <a:rPr lang="en-US" u="sng" dirty="0"/>
              <a:t> </a:t>
            </a:r>
            <a:r>
              <a:rPr lang="en-US" dirty="0"/>
              <a:t>do.’</a:t>
            </a:r>
          </a:p>
          <a:p>
            <a:pPr marL="0" indent="0">
              <a:buNone/>
            </a:pPr>
            <a:r>
              <a:rPr lang="en-US" dirty="0"/>
              <a:t>‘I don’t know of </a:t>
            </a:r>
            <a:r>
              <a:rPr lang="en-US" u="sng" dirty="0"/>
              <a:t>any</a:t>
            </a:r>
            <a:r>
              <a:rPr lang="en-US" dirty="0"/>
              <a:t> that do,’ Alice said very politely, feeling quite pleased to have got into a conversation.</a:t>
            </a:r>
          </a:p>
          <a:p>
            <a:endParaRPr lang="en-US" dirty="0"/>
          </a:p>
        </p:txBody>
      </p:sp>
    </p:spTree>
    <p:extLst>
      <p:ext uri="{BB962C8B-B14F-4D97-AF65-F5344CB8AC3E}">
        <p14:creationId xmlns:p14="http://schemas.microsoft.com/office/powerpoint/2010/main" val="36319381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 didn’t know that </a:t>
            </a:r>
            <a:r>
              <a:rPr lang="en-US" u="sng" dirty="0"/>
              <a:t>Cheshire cats </a:t>
            </a:r>
            <a:r>
              <a:rPr lang="en-US" dirty="0"/>
              <a:t>always grinned; in</a:t>
            </a:r>
          </a:p>
          <a:p>
            <a:pPr marL="0" indent="0">
              <a:buNone/>
            </a:pPr>
            <a:r>
              <a:rPr lang="en-US" dirty="0"/>
              <a:t>fact, I didn’t know that </a:t>
            </a:r>
            <a:r>
              <a:rPr lang="en-US" u="sng" dirty="0"/>
              <a:t>cats</a:t>
            </a:r>
            <a:r>
              <a:rPr lang="en-US" dirty="0"/>
              <a:t> could grin.’</a:t>
            </a:r>
          </a:p>
          <a:p>
            <a:pPr marL="0" indent="0">
              <a:buNone/>
            </a:pPr>
            <a:r>
              <a:rPr lang="en-US" dirty="0"/>
              <a:t>‘</a:t>
            </a:r>
            <a:r>
              <a:rPr lang="en-US" u="sng" dirty="0"/>
              <a:t>They</a:t>
            </a:r>
            <a:r>
              <a:rPr lang="en-US" dirty="0"/>
              <a:t> all can,’ said the Duchess; ‘and most of </a:t>
            </a:r>
            <a:r>
              <a:rPr lang="en-US" u="sng" dirty="0"/>
              <a:t>‘</a:t>
            </a:r>
            <a:r>
              <a:rPr lang="en-US" u="sng" dirty="0" err="1"/>
              <a:t>em</a:t>
            </a:r>
            <a:r>
              <a:rPr lang="en-US" u="sng" dirty="0"/>
              <a:t> </a:t>
            </a:r>
            <a:r>
              <a:rPr lang="en-US" dirty="0"/>
              <a:t>do.’</a:t>
            </a:r>
          </a:p>
          <a:p>
            <a:pPr marL="0" indent="0">
              <a:buNone/>
            </a:pPr>
            <a:r>
              <a:rPr lang="en-US" dirty="0"/>
              <a:t>‘I don’t know of </a:t>
            </a:r>
            <a:r>
              <a:rPr lang="en-US" u="sng" dirty="0"/>
              <a:t>any</a:t>
            </a:r>
            <a:r>
              <a:rPr lang="en-US" dirty="0"/>
              <a:t> that do,’ Alice said very politely, feeling quite pleased to have got into a conversation.</a:t>
            </a:r>
          </a:p>
          <a:p>
            <a:endParaRPr lang="en-US" dirty="0"/>
          </a:p>
        </p:txBody>
      </p:sp>
    </p:spTree>
    <p:extLst>
      <p:ext uri="{BB962C8B-B14F-4D97-AF65-F5344CB8AC3E}">
        <p14:creationId xmlns:p14="http://schemas.microsoft.com/office/powerpoint/2010/main" val="9465209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 didn’t know that </a:t>
            </a:r>
            <a:r>
              <a:rPr lang="en-US" u="sng" dirty="0"/>
              <a:t>Cheshire cats </a:t>
            </a:r>
            <a:r>
              <a:rPr lang="en-US" dirty="0"/>
              <a:t>always </a:t>
            </a:r>
            <a:r>
              <a:rPr lang="en-US" dirty="0">
                <a:solidFill>
                  <a:srgbClr val="3366FF"/>
                </a:solidFill>
              </a:rPr>
              <a:t>grinned;</a:t>
            </a:r>
            <a:r>
              <a:rPr lang="en-US" dirty="0"/>
              <a:t> in</a:t>
            </a:r>
          </a:p>
          <a:p>
            <a:pPr marL="0" indent="0">
              <a:buNone/>
            </a:pPr>
            <a:r>
              <a:rPr lang="en-US" dirty="0"/>
              <a:t>fact, I didn’t know that </a:t>
            </a:r>
            <a:r>
              <a:rPr lang="en-US" u="sng" dirty="0"/>
              <a:t>cats</a:t>
            </a:r>
            <a:r>
              <a:rPr lang="en-US" dirty="0"/>
              <a:t> could grin.’</a:t>
            </a:r>
          </a:p>
          <a:p>
            <a:pPr marL="0" indent="0">
              <a:buNone/>
            </a:pPr>
            <a:r>
              <a:rPr lang="en-US" dirty="0"/>
              <a:t>‘They all can,’ said the Duchess; ‘and most of </a:t>
            </a:r>
            <a:r>
              <a:rPr lang="en-US" u="sng" dirty="0"/>
              <a:t>‘</a:t>
            </a:r>
            <a:r>
              <a:rPr lang="en-US" u="sng" dirty="0" err="1"/>
              <a:t>em</a:t>
            </a:r>
            <a:r>
              <a:rPr lang="en-US" u="sng" dirty="0"/>
              <a:t> </a:t>
            </a:r>
            <a:r>
              <a:rPr lang="en-US" dirty="0">
                <a:solidFill>
                  <a:srgbClr val="3366FF"/>
                </a:solidFill>
              </a:rPr>
              <a:t>do.</a:t>
            </a:r>
            <a:r>
              <a:rPr lang="en-US" dirty="0"/>
              <a:t>’</a:t>
            </a:r>
          </a:p>
          <a:p>
            <a:pPr marL="0" indent="0">
              <a:buNone/>
            </a:pPr>
            <a:r>
              <a:rPr lang="en-US" dirty="0"/>
              <a:t>‘I don’t know of </a:t>
            </a:r>
            <a:r>
              <a:rPr lang="en-US" u="sng" dirty="0"/>
              <a:t>any</a:t>
            </a:r>
            <a:r>
              <a:rPr lang="en-US" dirty="0"/>
              <a:t> that </a:t>
            </a:r>
            <a:r>
              <a:rPr lang="en-US" dirty="0">
                <a:solidFill>
                  <a:srgbClr val="3366FF"/>
                </a:solidFill>
              </a:rPr>
              <a:t>do</a:t>
            </a:r>
            <a:r>
              <a:rPr lang="en-US" dirty="0"/>
              <a:t>,’ Alice said very politely, feeling quite pleased to have got into a conversation.</a:t>
            </a:r>
          </a:p>
          <a:p>
            <a:endParaRPr lang="en-US" dirty="0"/>
          </a:p>
        </p:txBody>
      </p:sp>
    </p:spTree>
    <p:extLst>
      <p:ext uri="{BB962C8B-B14F-4D97-AF65-F5344CB8AC3E}">
        <p14:creationId xmlns:p14="http://schemas.microsoft.com/office/powerpoint/2010/main" val="40230223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 didn’t know that Cheshire cats always grinned; in</a:t>
            </a:r>
          </a:p>
          <a:p>
            <a:pPr marL="0" indent="0">
              <a:buNone/>
            </a:pPr>
            <a:r>
              <a:rPr lang="en-US" dirty="0"/>
              <a:t>fact, I didn’t know that cats could grin.’</a:t>
            </a:r>
          </a:p>
          <a:p>
            <a:pPr marL="0" indent="0">
              <a:buNone/>
            </a:pPr>
            <a:r>
              <a:rPr lang="en-US" dirty="0"/>
              <a:t>‘They all can,’ said the Duchess; ‘and most of ‘</a:t>
            </a:r>
            <a:r>
              <a:rPr lang="en-US" dirty="0" err="1"/>
              <a:t>em</a:t>
            </a:r>
            <a:r>
              <a:rPr lang="en-US" dirty="0"/>
              <a:t> do.’</a:t>
            </a:r>
          </a:p>
          <a:p>
            <a:pPr marL="0" indent="0">
              <a:buNone/>
            </a:pPr>
            <a:r>
              <a:rPr lang="en-US" dirty="0"/>
              <a:t>‘I don’t know of any that do,’ Alice said very politely, feeling quite pleased to have got into a </a:t>
            </a:r>
            <a:r>
              <a:rPr lang="en-US" u="sng" dirty="0"/>
              <a:t>conversation</a:t>
            </a:r>
            <a:r>
              <a:rPr lang="en-US" dirty="0"/>
              <a:t>.</a:t>
            </a:r>
          </a:p>
          <a:p>
            <a:endParaRPr lang="en-US" dirty="0"/>
          </a:p>
        </p:txBody>
      </p:sp>
    </p:spTree>
    <p:extLst>
      <p:ext uri="{BB962C8B-B14F-4D97-AF65-F5344CB8AC3E}">
        <p14:creationId xmlns:p14="http://schemas.microsoft.com/office/powerpoint/2010/main" val="6477583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a:t>
            </a:r>
            <a:r>
              <a:rPr lang="en-US" u="sng" dirty="0"/>
              <a:t>I didn’t know that Cheshire cats always grinned; in</a:t>
            </a:r>
          </a:p>
          <a:p>
            <a:pPr marL="0" indent="0">
              <a:buNone/>
            </a:pPr>
            <a:r>
              <a:rPr lang="en-US" u="sng" dirty="0"/>
              <a:t>fact, I didn’t know that cats could grin</a:t>
            </a:r>
            <a:r>
              <a:rPr lang="en-US" dirty="0"/>
              <a:t>.’</a:t>
            </a:r>
          </a:p>
          <a:p>
            <a:pPr marL="0" indent="0">
              <a:buNone/>
            </a:pPr>
            <a:r>
              <a:rPr lang="en-US" dirty="0"/>
              <a:t>‘</a:t>
            </a:r>
            <a:r>
              <a:rPr lang="en-US" u="sng" dirty="0"/>
              <a:t>They all can</a:t>
            </a:r>
            <a:r>
              <a:rPr lang="en-US" dirty="0"/>
              <a:t>,’ said the Duchess; ‘</a:t>
            </a:r>
            <a:r>
              <a:rPr lang="en-US" u="sng" dirty="0"/>
              <a:t>and most of ‘</a:t>
            </a:r>
            <a:r>
              <a:rPr lang="en-US" u="sng" dirty="0" err="1"/>
              <a:t>em</a:t>
            </a:r>
            <a:r>
              <a:rPr lang="en-US" u="sng" dirty="0"/>
              <a:t> do</a:t>
            </a:r>
            <a:r>
              <a:rPr lang="en-US" dirty="0"/>
              <a:t>.’</a:t>
            </a:r>
          </a:p>
          <a:p>
            <a:pPr marL="0" indent="0">
              <a:buNone/>
            </a:pPr>
            <a:r>
              <a:rPr lang="en-US" dirty="0"/>
              <a:t>‘</a:t>
            </a:r>
            <a:r>
              <a:rPr lang="en-US" u="sng" dirty="0"/>
              <a:t>I don’t know of any that do</a:t>
            </a:r>
            <a:r>
              <a:rPr lang="en-US" dirty="0"/>
              <a:t>,’ Alice said very politely, feeling quite pleased to have got into a </a:t>
            </a:r>
            <a:r>
              <a:rPr lang="en-US" u="sng" dirty="0"/>
              <a:t>conversation</a:t>
            </a:r>
            <a:r>
              <a:rPr lang="en-US" dirty="0"/>
              <a:t>.</a:t>
            </a:r>
          </a:p>
          <a:p>
            <a:endParaRPr lang="en-US" dirty="0"/>
          </a:p>
        </p:txBody>
      </p:sp>
    </p:spTree>
    <p:extLst>
      <p:ext uri="{BB962C8B-B14F-4D97-AF65-F5344CB8AC3E}">
        <p14:creationId xmlns:p14="http://schemas.microsoft.com/office/powerpoint/2010/main" val="14538598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“The horseless carriage was just arriving in San Francisco, and its debut was turning into one of those colorfully unmitigated disasters that bring misery to everyone but historians. Consumers were staying away from the “devilish contraptions” in droves. In San Francisco in 1903, the horse and buggy was not going the way of the horse and buggy.” </a:t>
            </a:r>
          </a:p>
        </p:txBody>
      </p:sp>
    </p:spTree>
    <p:extLst>
      <p:ext uri="{BB962C8B-B14F-4D97-AF65-F5344CB8AC3E}">
        <p14:creationId xmlns:p14="http://schemas.microsoft.com/office/powerpoint/2010/main" val="29493849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Identify first term worth tracking:</a:t>
            </a:r>
          </a:p>
          <a:p>
            <a:pPr marL="0" indent="0">
              <a:buNone/>
            </a:pPr>
            <a:endParaRPr lang="en-US" dirty="0"/>
          </a:p>
          <a:p>
            <a:pPr marL="0" indent="0">
              <a:buNone/>
            </a:pPr>
            <a:r>
              <a:rPr lang="en-US" dirty="0"/>
              <a:t>“The horseless carriage was just arriving in San Francisco, and its debut was turning into one of those colorfully unmitigated disasters that bring misery to everyone but historians. Consumers were staying away from the “devilish contraptions” in droves. In San Francisco in 1903, the horse and buggy was not going the way of the horse and buggy.” </a:t>
            </a:r>
          </a:p>
        </p:txBody>
      </p:sp>
    </p:spTree>
    <p:extLst>
      <p:ext uri="{BB962C8B-B14F-4D97-AF65-F5344CB8AC3E}">
        <p14:creationId xmlns:p14="http://schemas.microsoft.com/office/powerpoint/2010/main" val="29429130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Identify first term worth tracking:</a:t>
            </a:r>
          </a:p>
          <a:p>
            <a:pPr marL="0" indent="0">
              <a:buNone/>
            </a:pPr>
            <a:endParaRPr lang="en-US" dirty="0"/>
          </a:p>
          <a:p>
            <a:pPr marL="0" indent="0">
              <a:buNone/>
            </a:pPr>
            <a:r>
              <a:rPr lang="en-US" dirty="0"/>
              <a:t>“The </a:t>
            </a:r>
            <a:r>
              <a:rPr lang="en-US" dirty="0">
                <a:solidFill>
                  <a:schemeClr val="tx2"/>
                </a:solidFill>
              </a:rPr>
              <a:t>horseless carriage </a:t>
            </a:r>
            <a:r>
              <a:rPr lang="en-US" dirty="0"/>
              <a:t>was just arriving in San Francisco, and its debut was turning into one of those colorfully unmitigated disasters that bring misery to everyone but historians. Consumers were staying away from the “devilish contraptions” in droves. In San Francisco in 1903, the horse and buggy was not going the way of the horse and buggy.” </a:t>
            </a:r>
          </a:p>
        </p:txBody>
      </p:sp>
    </p:spTree>
    <p:extLst>
      <p:ext uri="{BB962C8B-B14F-4D97-AF65-F5344CB8AC3E}">
        <p14:creationId xmlns:p14="http://schemas.microsoft.com/office/powerpoint/2010/main" val="21260484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Then find all its references:</a:t>
            </a:r>
          </a:p>
          <a:p>
            <a:pPr marL="0" indent="0">
              <a:buNone/>
            </a:pPr>
            <a:endParaRPr lang="en-US" dirty="0"/>
          </a:p>
          <a:p>
            <a:pPr marL="0" indent="0">
              <a:buNone/>
            </a:pPr>
            <a:r>
              <a:rPr lang="en-US" dirty="0"/>
              <a:t>“The </a:t>
            </a:r>
            <a:r>
              <a:rPr lang="en-US" dirty="0">
                <a:solidFill>
                  <a:schemeClr val="tx2"/>
                </a:solidFill>
              </a:rPr>
              <a:t>horseless carriage </a:t>
            </a:r>
            <a:r>
              <a:rPr lang="en-US" dirty="0"/>
              <a:t>was just arriving in San Francisco, and its debut was turning into one of those colorfully unmitigated disasters that bring misery to everyone but historians. Consumers were staying away from the “devilish contraptions” in droves. In San Francisco in 1903, the horse and buggy was not going the way of the horse and buggy.” </a:t>
            </a:r>
          </a:p>
        </p:txBody>
      </p:sp>
    </p:spTree>
    <p:extLst>
      <p:ext uri="{BB962C8B-B14F-4D97-AF65-F5344CB8AC3E}">
        <p14:creationId xmlns:p14="http://schemas.microsoft.com/office/powerpoint/2010/main" val="4082943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61963" y="1828800"/>
            <a:ext cx="8529637" cy="4879975"/>
          </a:xfrm>
        </p:spPr>
      </p:pic>
      <p:sp>
        <p:nvSpPr>
          <p:cNvPr id="2" name="TextBox 1"/>
          <p:cNvSpPr txBox="1"/>
          <p:nvPr/>
        </p:nvSpPr>
        <p:spPr>
          <a:xfrm>
            <a:off x="914400" y="609600"/>
            <a:ext cx="6629400" cy="1200329"/>
          </a:xfrm>
          <a:prstGeom prst="rect">
            <a:avLst/>
          </a:prstGeom>
          <a:noFill/>
        </p:spPr>
        <p:txBody>
          <a:bodyPr wrap="square" rtlCol="0">
            <a:spAutoFit/>
          </a:bodyPr>
          <a:lstStyle/>
          <a:p>
            <a:r>
              <a:rPr lang="en-US" sz="3600" dirty="0">
                <a:solidFill>
                  <a:srgbClr val="D2533C"/>
                </a:solidFill>
              </a:rPr>
              <a:t>Text differences affect reading performance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Then find all its references:</a:t>
            </a:r>
          </a:p>
          <a:p>
            <a:pPr marL="0" indent="0">
              <a:buNone/>
            </a:pPr>
            <a:endParaRPr lang="en-US" dirty="0"/>
          </a:p>
          <a:p>
            <a:pPr marL="0" indent="0">
              <a:buNone/>
            </a:pPr>
            <a:r>
              <a:rPr lang="en-US" dirty="0"/>
              <a:t>“The </a:t>
            </a:r>
            <a:r>
              <a:rPr lang="en-US" dirty="0">
                <a:solidFill>
                  <a:schemeClr val="tx2"/>
                </a:solidFill>
              </a:rPr>
              <a:t>horseless carriage </a:t>
            </a:r>
            <a:r>
              <a:rPr lang="en-US" dirty="0"/>
              <a:t>was just arriving in San Francisco, and </a:t>
            </a:r>
            <a:r>
              <a:rPr lang="en-US" dirty="0">
                <a:solidFill>
                  <a:schemeClr val="tx2"/>
                </a:solidFill>
              </a:rPr>
              <a:t>its</a:t>
            </a:r>
            <a:r>
              <a:rPr lang="en-US" dirty="0"/>
              <a:t> debut was turning into one of those colorfully unmitigated disasters that bring misery to everyone but historians. Consumers were staying away from the </a:t>
            </a:r>
            <a:r>
              <a:rPr lang="en-US" dirty="0">
                <a:solidFill>
                  <a:schemeClr val="tx2"/>
                </a:solidFill>
              </a:rPr>
              <a:t>“devilish contraptions” </a:t>
            </a:r>
            <a:r>
              <a:rPr lang="en-US" dirty="0"/>
              <a:t>in droves. In San Francisco in 1903, the horse and buggy was not going the way of the horse and buggy.” </a:t>
            </a:r>
          </a:p>
        </p:txBody>
      </p:sp>
    </p:spTree>
    <p:extLst>
      <p:ext uri="{BB962C8B-B14F-4D97-AF65-F5344CB8AC3E}">
        <p14:creationId xmlns:p14="http://schemas.microsoft.com/office/powerpoint/2010/main" val="31884835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And so on:</a:t>
            </a:r>
          </a:p>
          <a:p>
            <a:pPr marL="0" indent="0">
              <a:buNone/>
            </a:pPr>
            <a:endParaRPr lang="en-US" dirty="0"/>
          </a:p>
          <a:p>
            <a:pPr marL="0" indent="0">
              <a:buNone/>
            </a:pPr>
            <a:r>
              <a:rPr lang="en-US" dirty="0"/>
              <a:t>“The </a:t>
            </a:r>
            <a:r>
              <a:rPr lang="en-US" dirty="0">
                <a:solidFill>
                  <a:schemeClr val="tx2"/>
                </a:solidFill>
              </a:rPr>
              <a:t>horseless carriage </a:t>
            </a:r>
            <a:r>
              <a:rPr lang="en-US" dirty="0"/>
              <a:t>was just arriving in San Francisco, and </a:t>
            </a:r>
            <a:r>
              <a:rPr lang="en-US" dirty="0">
                <a:solidFill>
                  <a:schemeClr val="tx2"/>
                </a:solidFill>
              </a:rPr>
              <a:t>its</a:t>
            </a:r>
            <a:r>
              <a:rPr lang="en-US" dirty="0"/>
              <a:t> debut was turning into one of those colorfully unmitigated disasters that bring misery to everyone but historians. Consumers were staying away from the </a:t>
            </a:r>
            <a:r>
              <a:rPr lang="en-US" dirty="0">
                <a:solidFill>
                  <a:schemeClr val="tx2"/>
                </a:solidFill>
              </a:rPr>
              <a:t>“devilish contraptions” </a:t>
            </a:r>
            <a:r>
              <a:rPr lang="en-US" dirty="0"/>
              <a:t>in droves. In San Francisco in 1903, the horse and buggy was not going the way of the horse and buggy.” </a:t>
            </a:r>
          </a:p>
        </p:txBody>
      </p:sp>
    </p:spTree>
    <p:extLst>
      <p:ext uri="{BB962C8B-B14F-4D97-AF65-F5344CB8AC3E}">
        <p14:creationId xmlns:p14="http://schemas.microsoft.com/office/powerpoint/2010/main" val="18427298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And so on:</a:t>
            </a:r>
          </a:p>
          <a:p>
            <a:pPr marL="0" indent="0">
              <a:buNone/>
            </a:pPr>
            <a:endParaRPr lang="en-US" dirty="0"/>
          </a:p>
          <a:p>
            <a:pPr marL="0" indent="0">
              <a:buNone/>
            </a:pPr>
            <a:r>
              <a:rPr lang="en-US" dirty="0"/>
              <a:t>“The </a:t>
            </a:r>
            <a:r>
              <a:rPr lang="en-US" dirty="0">
                <a:solidFill>
                  <a:schemeClr val="tx2"/>
                </a:solidFill>
              </a:rPr>
              <a:t>horseless carriage </a:t>
            </a:r>
            <a:r>
              <a:rPr lang="en-US" dirty="0">
                <a:solidFill>
                  <a:srgbClr val="00B050"/>
                </a:solidFill>
              </a:rPr>
              <a:t>was just arriving </a:t>
            </a:r>
            <a:r>
              <a:rPr lang="en-US" dirty="0"/>
              <a:t>in San Francisco, and </a:t>
            </a:r>
            <a:r>
              <a:rPr lang="en-US" dirty="0">
                <a:solidFill>
                  <a:schemeClr val="tx2"/>
                </a:solidFill>
              </a:rPr>
              <a:t>its</a:t>
            </a:r>
            <a:r>
              <a:rPr lang="en-US" dirty="0"/>
              <a:t> </a:t>
            </a:r>
            <a:r>
              <a:rPr lang="en-US" dirty="0">
                <a:solidFill>
                  <a:srgbClr val="00B050"/>
                </a:solidFill>
              </a:rPr>
              <a:t>debut</a:t>
            </a:r>
            <a:r>
              <a:rPr lang="en-US" dirty="0"/>
              <a:t> was turning into one of those </a:t>
            </a:r>
            <a:r>
              <a:rPr lang="en-US" dirty="0">
                <a:solidFill>
                  <a:srgbClr val="00B050"/>
                </a:solidFill>
              </a:rPr>
              <a:t>colorfully unmitigated disasters </a:t>
            </a:r>
            <a:r>
              <a:rPr lang="en-US" dirty="0"/>
              <a:t>that </a:t>
            </a:r>
            <a:r>
              <a:rPr lang="en-US" dirty="0">
                <a:solidFill>
                  <a:srgbClr val="00B050"/>
                </a:solidFill>
              </a:rPr>
              <a:t>bring misery</a:t>
            </a:r>
            <a:r>
              <a:rPr lang="en-US" dirty="0"/>
              <a:t> to everyone but historians. Consumers were staying away from the </a:t>
            </a:r>
            <a:r>
              <a:rPr lang="en-US" dirty="0">
                <a:solidFill>
                  <a:schemeClr val="tx2"/>
                </a:solidFill>
              </a:rPr>
              <a:t>“devilish contraptions” </a:t>
            </a:r>
            <a:r>
              <a:rPr lang="en-US" dirty="0"/>
              <a:t>in droves. In San Francisco in 1903, the horse and buggy was not going the way of the horse and buggy.” </a:t>
            </a:r>
          </a:p>
        </p:txBody>
      </p:sp>
    </p:spTree>
    <p:extLst>
      <p:ext uri="{BB962C8B-B14F-4D97-AF65-F5344CB8AC3E}">
        <p14:creationId xmlns:p14="http://schemas.microsoft.com/office/powerpoint/2010/main" val="2056000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And so on:</a:t>
            </a:r>
          </a:p>
          <a:p>
            <a:pPr marL="0" indent="0">
              <a:buNone/>
            </a:pPr>
            <a:endParaRPr lang="en-US" dirty="0"/>
          </a:p>
          <a:p>
            <a:pPr marL="0" indent="0">
              <a:buNone/>
            </a:pPr>
            <a:r>
              <a:rPr lang="en-US" dirty="0"/>
              <a:t>“The </a:t>
            </a:r>
            <a:r>
              <a:rPr lang="en-US" dirty="0">
                <a:solidFill>
                  <a:schemeClr val="tx2"/>
                </a:solidFill>
              </a:rPr>
              <a:t>horseless carriage </a:t>
            </a:r>
            <a:r>
              <a:rPr lang="en-US" dirty="0">
                <a:solidFill>
                  <a:srgbClr val="00B050"/>
                </a:solidFill>
              </a:rPr>
              <a:t>was just arriving </a:t>
            </a:r>
            <a:r>
              <a:rPr lang="en-US" dirty="0"/>
              <a:t>in San Francisco, and </a:t>
            </a:r>
            <a:r>
              <a:rPr lang="en-US" dirty="0">
                <a:solidFill>
                  <a:schemeClr val="tx2"/>
                </a:solidFill>
              </a:rPr>
              <a:t>its</a:t>
            </a:r>
            <a:r>
              <a:rPr lang="en-US" dirty="0"/>
              <a:t> </a:t>
            </a:r>
            <a:r>
              <a:rPr lang="en-US" dirty="0">
                <a:solidFill>
                  <a:srgbClr val="00B050"/>
                </a:solidFill>
              </a:rPr>
              <a:t>debut</a:t>
            </a:r>
            <a:r>
              <a:rPr lang="en-US" dirty="0"/>
              <a:t> was turning into one of those </a:t>
            </a:r>
            <a:r>
              <a:rPr lang="en-US" dirty="0">
                <a:solidFill>
                  <a:srgbClr val="00B050"/>
                </a:solidFill>
              </a:rPr>
              <a:t>colorfully unmitigated disasters </a:t>
            </a:r>
            <a:r>
              <a:rPr lang="en-US" dirty="0"/>
              <a:t>that bring </a:t>
            </a:r>
            <a:r>
              <a:rPr lang="en-US" dirty="0">
                <a:solidFill>
                  <a:srgbClr val="00B050"/>
                </a:solidFill>
              </a:rPr>
              <a:t>misery</a:t>
            </a:r>
            <a:r>
              <a:rPr lang="en-US" dirty="0"/>
              <a:t> to everyone but historians. Consumers were staying away from the </a:t>
            </a:r>
            <a:r>
              <a:rPr lang="en-US" dirty="0">
                <a:solidFill>
                  <a:schemeClr val="tx2"/>
                </a:solidFill>
              </a:rPr>
              <a:t>“devilish contraptions” </a:t>
            </a:r>
            <a:r>
              <a:rPr lang="en-US" dirty="0"/>
              <a:t>in droves. In San Francisco in 1903, the </a:t>
            </a:r>
            <a:r>
              <a:rPr lang="en-US" dirty="0">
                <a:solidFill>
                  <a:srgbClr val="0070C0"/>
                </a:solidFill>
              </a:rPr>
              <a:t>horse and buggy </a:t>
            </a:r>
            <a:r>
              <a:rPr lang="en-US" dirty="0"/>
              <a:t>was not going the way of the </a:t>
            </a:r>
            <a:r>
              <a:rPr lang="en-US" dirty="0">
                <a:solidFill>
                  <a:srgbClr val="0070C0"/>
                </a:solidFill>
              </a:rPr>
              <a:t>horse and buggy.” </a:t>
            </a:r>
          </a:p>
        </p:txBody>
      </p:sp>
    </p:spTree>
    <p:extLst>
      <p:ext uri="{BB962C8B-B14F-4D97-AF65-F5344CB8AC3E}">
        <p14:creationId xmlns:p14="http://schemas.microsoft.com/office/powerpoint/2010/main" val="22512449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Be open to antithesis (opposite or contrast):</a:t>
            </a:r>
          </a:p>
          <a:p>
            <a:pPr marL="0" indent="0">
              <a:buNone/>
            </a:pPr>
            <a:endParaRPr lang="en-US" dirty="0"/>
          </a:p>
          <a:p>
            <a:pPr marL="0" indent="0">
              <a:buNone/>
            </a:pPr>
            <a:r>
              <a:rPr lang="en-US" dirty="0"/>
              <a:t>“The </a:t>
            </a:r>
            <a:r>
              <a:rPr lang="en-US" dirty="0">
                <a:solidFill>
                  <a:schemeClr val="tx2"/>
                </a:solidFill>
              </a:rPr>
              <a:t>horseless carriage </a:t>
            </a:r>
            <a:r>
              <a:rPr lang="en-US" dirty="0">
                <a:solidFill>
                  <a:srgbClr val="00B050"/>
                </a:solidFill>
              </a:rPr>
              <a:t>was just arriving </a:t>
            </a:r>
            <a:r>
              <a:rPr lang="en-US" dirty="0"/>
              <a:t>in San Francisco, and </a:t>
            </a:r>
            <a:r>
              <a:rPr lang="en-US" dirty="0">
                <a:solidFill>
                  <a:schemeClr val="tx2"/>
                </a:solidFill>
              </a:rPr>
              <a:t>its</a:t>
            </a:r>
            <a:r>
              <a:rPr lang="en-US" dirty="0"/>
              <a:t> </a:t>
            </a:r>
            <a:r>
              <a:rPr lang="en-US" dirty="0">
                <a:solidFill>
                  <a:srgbClr val="00B050"/>
                </a:solidFill>
              </a:rPr>
              <a:t>debut</a:t>
            </a:r>
            <a:r>
              <a:rPr lang="en-US" dirty="0"/>
              <a:t> was turning into one of those </a:t>
            </a:r>
            <a:r>
              <a:rPr lang="en-US" dirty="0">
                <a:solidFill>
                  <a:srgbClr val="00B050"/>
                </a:solidFill>
              </a:rPr>
              <a:t>colorfully unmitigated disasters </a:t>
            </a:r>
            <a:r>
              <a:rPr lang="en-US" dirty="0"/>
              <a:t>that bring </a:t>
            </a:r>
            <a:r>
              <a:rPr lang="en-US" dirty="0">
                <a:solidFill>
                  <a:srgbClr val="00B050"/>
                </a:solidFill>
              </a:rPr>
              <a:t>misery</a:t>
            </a:r>
            <a:r>
              <a:rPr lang="en-US" dirty="0"/>
              <a:t> to everyone but historians. Consumers were staying away from the </a:t>
            </a:r>
            <a:r>
              <a:rPr lang="en-US" dirty="0">
                <a:solidFill>
                  <a:schemeClr val="tx2"/>
                </a:solidFill>
              </a:rPr>
              <a:t>“devilish contraptions” </a:t>
            </a:r>
            <a:r>
              <a:rPr lang="en-US" dirty="0"/>
              <a:t>in droves. In San Francisco in 1903, the </a:t>
            </a:r>
            <a:r>
              <a:rPr lang="en-US" dirty="0">
                <a:solidFill>
                  <a:srgbClr val="0070C0"/>
                </a:solidFill>
              </a:rPr>
              <a:t>horse and buggy </a:t>
            </a:r>
            <a:r>
              <a:rPr lang="en-US" dirty="0"/>
              <a:t>was not going the way of the </a:t>
            </a:r>
            <a:r>
              <a:rPr lang="en-US" dirty="0">
                <a:solidFill>
                  <a:srgbClr val="0070C0"/>
                </a:solidFill>
              </a:rPr>
              <a:t>horse and buggy.” </a:t>
            </a:r>
          </a:p>
        </p:txBody>
      </p:sp>
    </p:spTree>
    <p:extLst>
      <p:ext uri="{BB962C8B-B14F-4D97-AF65-F5344CB8AC3E}">
        <p14:creationId xmlns:p14="http://schemas.microsoft.com/office/powerpoint/2010/main" val="29409668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Be open to antithesis (opposite or contrast):</a:t>
            </a:r>
          </a:p>
          <a:p>
            <a:pPr marL="0" indent="0">
              <a:buNone/>
            </a:pPr>
            <a:endParaRPr lang="en-US" dirty="0"/>
          </a:p>
          <a:p>
            <a:pPr marL="0" indent="0">
              <a:buNone/>
            </a:pPr>
            <a:r>
              <a:rPr lang="en-US" dirty="0"/>
              <a:t>“The </a:t>
            </a:r>
            <a:r>
              <a:rPr lang="en-US" dirty="0">
                <a:solidFill>
                  <a:schemeClr val="tx2"/>
                </a:solidFill>
              </a:rPr>
              <a:t>horseless carriage </a:t>
            </a:r>
            <a:r>
              <a:rPr lang="en-US" dirty="0">
                <a:solidFill>
                  <a:srgbClr val="00B050"/>
                </a:solidFill>
              </a:rPr>
              <a:t>was just arriving </a:t>
            </a:r>
            <a:r>
              <a:rPr lang="en-US" dirty="0"/>
              <a:t>in San Francisco, and </a:t>
            </a:r>
            <a:r>
              <a:rPr lang="en-US" dirty="0">
                <a:solidFill>
                  <a:schemeClr val="tx2"/>
                </a:solidFill>
              </a:rPr>
              <a:t>its</a:t>
            </a:r>
            <a:r>
              <a:rPr lang="en-US" dirty="0"/>
              <a:t> </a:t>
            </a:r>
            <a:r>
              <a:rPr lang="en-US" dirty="0">
                <a:solidFill>
                  <a:srgbClr val="00B050"/>
                </a:solidFill>
              </a:rPr>
              <a:t>debut</a:t>
            </a:r>
            <a:r>
              <a:rPr lang="en-US" dirty="0"/>
              <a:t> was turning into one of those </a:t>
            </a:r>
            <a:r>
              <a:rPr lang="en-US" dirty="0">
                <a:solidFill>
                  <a:srgbClr val="00B050"/>
                </a:solidFill>
              </a:rPr>
              <a:t>colorfully unmitigated disasters </a:t>
            </a:r>
            <a:r>
              <a:rPr lang="en-US" dirty="0"/>
              <a:t>that bring </a:t>
            </a:r>
            <a:r>
              <a:rPr lang="en-US" dirty="0">
                <a:solidFill>
                  <a:srgbClr val="00B050"/>
                </a:solidFill>
              </a:rPr>
              <a:t>misery</a:t>
            </a:r>
            <a:r>
              <a:rPr lang="en-US" dirty="0"/>
              <a:t> to everyone but historians. Consumers were staying away from the </a:t>
            </a:r>
            <a:r>
              <a:rPr lang="en-US" dirty="0">
                <a:solidFill>
                  <a:schemeClr val="tx2"/>
                </a:solidFill>
              </a:rPr>
              <a:t>“devilish contraptions” </a:t>
            </a:r>
            <a:r>
              <a:rPr lang="en-US" dirty="0"/>
              <a:t>in droves. In San Francisco in 1903, the </a:t>
            </a:r>
            <a:r>
              <a:rPr lang="en-US" dirty="0">
                <a:solidFill>
                  <a:srgbClr val="0070C0"/>
                </a:solidFill>
              </a:rPr>
              <a:t>horse and buggy </a:t>
            </a:r>
            <a:r>
              <a:rPr lang="en-US" dirty="0"/>
              <a:t>was not going the way of the </a:t>
            </a:r>
            <a:r>
              <a:rPr lang="en-US" dirty="0">
                <a:solidFill>
                  <a:srgbClr val="0070C0"/>
                </a:solidFill>
              </a:rPr>
              <a:t>horse and buggy.” </a:t>
            </a:r>
          </a:p>
          <a:p>
            <a:pPr marL="0" indent="0">
              <a:buNone/>
            </a:pPr>
            <a:endParaRPr lang="en-US" dirty="0">
              <a:solidFill>
                <a:srgbClr val="0070C0"/>
              </a:solidFill>
            </a:endParaRPr>
          </a:p>
          <a:p>
            <a:pPr marL="0" indent="0">
              <a:buNone/>
            </a:pPr>
            <a:r>
              <a:rPr lang="en-US" dirty="0">
                <a:solidFill>
                  <a:schemeClr val="tx2"/>
                </a:solidFill>
              </a:rPr>
              <a:t>        horseless carriage  </a:t>
            </a:r>
            <a:r>
              <a:rPr lang="en-US" dirty="0">
                <a:solidFill>
                  <a:srgbClr val="0070C0"/>
                </a:solidFill>
              </a:rPr>
              <a:t>⍯  horse and buggy</a:t>
            </a:r>
            <a:endParaRPr lang="en-US" dirty="0">
              <a:solidFill>
                <a:schemeClr val="tx2"/>
              </a:solidFill>
            </a:endParaRPr>
          </a:p>
        </p:txBody>
      </p:sp>
    </p:spTree>
    <p:extLst>
      <p:ext uri="{BB962C8B-B14F-4D97-AF65-F5344CB8AC3E}">
        <p14:creationId xmlns:p14="http://schemas.microsoft.com/office/powerpoint/2010/main" val="28364214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Let’s continue:</a:t>
            </a:r>
          </a:p>
          <a:p>
            <a:pPr marL="0" indent="0">
              <a:buNone/>
            </a:pPr>
            <a:r>
              <a:rPr lang="en-US" dirty="0"/>
              <a:t>For good reason. The automobile, so sleekly efficient on paper, was in practice a civic menace, belching out exhaust, kicking up storms of dust, becoming hopelessly mired in the most innocuous-looking puddles, and tying up horse traffic. Incensed local lawmakers responded with monuments to legislative creativity. The laws of at least one town required automobile drivers to stop, get out, and fire off Roman candles every time horse-drawn vehicles came into view. Massachusetts tried and, fortunately, failed to mandate that cars be equipped with bells that would ring with each revolution of the wheels. In some towns police were authorized to disable passing cars with ropes, chains, and wires. San Francisco didn’t escape the legislative wave. Bitter local officials pushed through an ordinance banning automobiles from all tourist areas, effectively exiling them from the city. </a:t>
            </a:r>
            <a:endParaRPr lang="en-US" dirty="0">
              <a:solidFill>
                <a:schemeClr val="tx2"/>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6587939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Let’s continue:</a:t>
            </a:r>
          </a:p>
          <a:p>
            <a:pPr marL="0" indent="0">
              <a:buNone/>
            </a:pPr>
            <a:r>
              <a:rPr lang="en-US" dirty="0">
                <a:solidFill>
                  <a:srgbClr val="7030A0"/>
                </a:solidFill>
              </a:rPr>
              <a:t>For good reason. </a:t>
            </a:r>
            <a:r>
              <a:rPr lang="en-US" dirty="0"/>
              <a:t>The automobile, so sleekly efficient on paper, was in practice a civic menace, belching out exhaust, kicking up storms of dust, becoming hopelessly mired in the most innocuous-looking puddles, and tying up horse traffic. Incensed local lawmakers responded with monuments to legislative creativity. The laws of at least one town required automobile drivers to stop, get out, and fire off Roman candles every time horse-drawn vehicles came into view. Massachusetts tried and, fortunately, failed to mandate that cars be equipped with bells that would ring with each revolution of the wheels. In some towns police were authorized to disable passing cars with ropes, chains, and wires. San Francisco didn’t escape the legislative wave. Bitter local officials pushed through an ordinance banning automobiles from all tourist areas, effectively exiling them from the city. </a:t>
            </a:r>
            <a:endParaRPr lang="en-US" dirty="0">
              <a:solidFill>
                <a:schemeClr val="tx2"/>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2674389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“The </a:t>
            </a:r>
            <a:r>
              <a:rPr lang="en-US" dirty="0">
                <a:solidFill>
                  <a:schemeClr val="tx2"/>
                </a:solidFill>
              </a:rPr>
              <a:t>horseless carriage </a:t>
            </a:r>
            <a:r>
              <a:rPr lang="en-US" dirty="0">
                <a:solidFill>
                  <a:srgbClr val="00B050"/>
                </a:solidFill>
              </a:rPr>
              <a:t>was just arriving </a:t>
            </a:r>
            <a:r>
              <a:rPr lang="en-US" dirty="0"/>
              <a:t>in San Francisco, and </a:t>
            </a:r>
            <a:r>
              <a:rPr lang="en-US" dirty="0">
                <a:solidFill>
                  <a:schemeClr val="tx2"/>
                </a:solidFill>
              </a:rPr>
              <a:t>its</a:t>
            </a:r>
            <a:r>
              <a:rPr lang="en-US" dirty="0"/>
              <a:t> </a:t>
            </a:r>
            <a:r>
              <a:rPr lang="en-US" dirty="0">
                <a:solidFill>
                  <a:srgbClr val="00B050"/>
                </a:solidFill>
              </a:rPr>
              <a:t>debut</a:t>
            </a:r>
            <a:r>
              <a:rPr lang="en-US" dirty="0"/>
              <a:t> was turning into one of those </a:t>
            </a:r>
            <a:r>
              <a:rPr lang="en-US" dirty="0">
                <a:solidFill>
                  <a:srgbClr val="00B050"/>
                </a:solidFill>
              </a:rPr>
              <a:t>colorfully unmitigated disasters </a:t>
            </a:r>
            <a:r>
              <a:rPr lang="en-US" dirty="0"/>
              <a:t>that bring </a:t>
            </a:r>
            <a:r>
              <a:rPr lang="en-US" dirty="0">
                <a:solidFill>
                  <a:srgbClr val="00B050"/>
                </a:solidFill>
              </a:rPr>
              <a:t>misery</a:t>
            </a:r>
            <a:r>
              <a:rPr lang="en-US" dirty="0"/>
              <a:t> to everyone but historians. Consumers were staying away from the </a:t>
            </a:r>
            <a:r>
              <a:rPr lang="en-US" dirty="0">
                <a:solidFill>
                  <a:schemeClr val="tx2"/>
                </a:solidFill>
              </a:rPr>
              <a:t>“devilish contraptions” </a:t>
            </a:r>
            <a:r>
              <a:rPr lang="en-US" dirty="0"/>
              <a:t>in droves. In San Francisco in 1903, the </a:t>
            </a:r>
            <a:r>
              <a:rPr lang="en-US" dirty="0">
                <a:solidFill>
                  <a:srgbClr val="0070C0"/>
                </a:solidFill>
              </a:rPr>
              <a:t>horse and buggy </a:t>
            </a:r>
            <a:r>
              <a:rPr lang="en-US" dirty="0"/>
              <a:t>was not going the way of the </a:t>
            </a:r>
            <a:r>
              <a:rPr lang="en-US" dirty="0">
                <a:solidFill>
                  <a:srgbClr val="0070C0"/>
                </a:solidFill>
              </a:rPr>
              <a:t>horse and buggy.” </a:t>
            </a:r>
          </a:p>
        </p:txBody>
      </p:sp>
    </p:spTree>
    <p:extLst>
      <p:ext uri="{BB962C8B-B14F-4D97-AF65-F5344CB8AC3E}">
        <p14:creationId xmlns:p14="http://schemas.microsoft.com/office/powerpoint/2010/main" val="2961581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Be open to antithesis (opposite or contrast):</a:t>
            </a:r>
          </a:p>
          <a:p>
            <a:pPr marL="0" indent="0">
              <a:buNone/>
            </a:pPr>
            <a:endParaRPr lang="en-US" dirty="0"/>
          </a:p>
          <a:p>
            <a:pPr marL="0" indent="0">
              <a:buNone/>
            </a:pPr>
            <a:r>
              <a:rPr lang="en-US" dirty="0"/>
              <a:t>“The </a:t>
            </a:r>
            <a:r>
              <a:rPr lang="en-US" dirty="0">
                <a:solidFill>
                  <a:schemeClr val="tx2"/>
                </a:solidFill>
              </a:rPr>
              <a:t>horseless carriage </a:t>
            </a:r>
            <a:r>
              <a:rPr lang="en-US" dirty="0">
                <a:solidFill>
                  <a:srgbClr val="00B050"/>
                </a:solidFill>
              </a:rPr>
              <a:t>was just arriving </a:t>
            </a:r>
            <a:r>
              <a:rPr lang="en-US" dirty="0"/>
              <a:t>in San Francisco, and </a:t>
            </a:r>
            <a:r>
              <a:rPr lang="en-US" dirty="0">
                <a:solidFill>
                  <a:schemeClr val="tx2"/>
                </a:solidFill>
              </a:rPr>
              <a:t>its</a:t>
            </a:r>
            <a:r>
              <a:rPr lang="en-US" dirty="0"/>
              <a:t> </a:t>
            </a:r>
            <a:r>
              <a:rPr lang="en-US" dirty="0">
                <a:solidFill>
                  <a:srgbClr val="00B050"/>
                </a:solidFill>
              </a:rPr>
              <a:t>debut</a:t>
            </a:r>
            <a:r>
              <a:rPr lang="en-US" dirty="0"/>
              <a:t> was turning into one of those </a:t>
            </a:r>
            <a:r>
              <a:rPr lang="en-US" dirty="0">
                <a:solidFill>
                  <a:srgbClr val="00B050"/>
                </a:solidFill>
              </a:rPr>
              <a:t>colorfully unmitigated disasters </a:t>
            </a:r>
            <a:r>
              <a:rPr lang="en-US" dirty="0"/>
              <a:t>that bring </a:t>
            </a:r>
            <a:r>
              <a:rPr lang="en-US" dirty="0">
                <a:solidFill>
                  <a:srgbClr val="00B050"/>
                </a:solidFill>
              </a:rPr>
              <a:t>misery</a:t>
            </a:r>
            <a:r>
              <a:rPr lang="en-US" dirty="0"/>
              <a:t> to everyone but historians. Consumers were staying away from the </a:t>
            </a:r>
            <a:r>
              <a:rPr lang="en-US" dirty="0">
                <a:solidFill>
                  <a:schemeClr val="tx2"/>
                </a:solidFill>
              </a:rPr>
              <a:t>“devilish contraptions” </a:t>
            </a:r>
            <a:r>
              <a:rPr lang="en-US" dirty="0"/>
              <a:t>in droves. In San Francisco in 1903, </a:t>
            </a:r>
            <a:r>
              <a:rPr lang="en-US" dirty="0">
                <a:solidFill>
                  <a:srgbClr val="7030A0"/>
                </a:solidFill>
              </a:rPr>
              <a:t>the horse and buggy was not going the way of the horse and buggy.” </a:t>
            </a:r>
          </a:p>
        </p:txBody>
      </p:sp>
    </p:spTree>
    <p:extLst>
      <p:ext uri="{BB962C8B-B14F-4D97-AF65-F5344CB8AC3E}">
        <p14:creationId xmlns:p14="http://schemas.microsoft.com/office/powerpoint/2010/main" val="341571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sz="3600" dirty="0"/>
              <a:t>Reconceptualizing Reading</a:t>
            </a:r>
            <a:endParaRPr lang="zh-CN" altLang="en-US" sz="3600" dirty="0"/>
          </a:p>
        </p:txBody>
      </p:sp>
      <p:sp>
        <p:nvSpPr>
          <p:cNvPr id="3" name="TextBox 2"/>
          <p:cNvSpPr txBox="1"/>
          <p:nvPr/>
        </p:nvSpPr>
        <p:spPr>
          <a:xfrm>
            <a:off x="381000" y="1600200"/>
            <a:ext cx="6279232" cy="2308324"/>
          </a:xfrm>
          <a:prstGeom prst="rect">
            <a:avLst/>
          </a:prstGeom>
          <a:noFill/>
        </p:spPr>
        <p:txBody>
          <a:bodyPr wrap="square" rtlCol="0">
            <a:spAutoFit/>
          </a:bodyPr>
          <a:lstStyle/>
          <a:p>
            <a:pPr marL="342900" indent="-342900">
              <a:buFont typeface="Arial"/>
              <a:buChar char="•"/>
            </a:pPr>
            <a:r>
              <a:rPr lang="en-US" sz="2400" dirty="0"/>
              <a:t>Reading is not the ability to answer certain kinds of questions</a:t>
            </a:r>
          </a:p>
          <a:p>
            <a:pPr marL="342900" indent="-342900">
              <a:buFont typeface="Arial"/>
              <a:buChar char="•"/>
            </a:pPr>
            <a:r>
              <a:rPr lang="en-US" sz="2400" dirty="0"/>
              <a:t>Reading is the ability to make sense of ideas expressed in text—the ability to negotiate the linguistic and conceptual barriers or affordances of a text</a:t>
            </a:r>
          </a:p>
        </p:txBody>
      </p:sp>
    </p:spTree>
    <p:extLst>
      <p:ext uri="{BB962C8B-B14F-4D97-AF65-F5344CB8AC3E}">
        <p14:creationId xmlns:p14="http://schemas.microsoft.com/office/powerpoint/2010/main" val="3816289979"/>
      </p:ext>
    </p:extLst>
  </p:cSld>
  <p:clrMapOvr>
    <a:masterClrMapping/>
  </p:clrMapOvr>
  <p:transition>
    <p:comb/>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a:xfrm>
            <a:off x="533400" y="1600200"/>
            <a:ext cx="8229600" cy="4876800"/>
          </a:xfrm>
        </p:spPr>
        <p:txBody>
          <a:bodyPr>
            <a:normAutofit fontScale="92500" lnSpcReduction="20000"/>
          </a:bodyPr>
          <a:lstStyle/>
          <a:p>
            <a:pPr marL="0" indent="0">
              <a:buNone/>
            </a:pPr>
            <a:r>
              <a:rPr lang="en-US" dirty="0"/>
              <a:t>Let’s continue:</a:t>
            </a:r>
          </a:p>
          <a:p>
            <a:pPr marL="0" indent="0">
              <a:buNone/>
            </a:pPr>
            <a:r>
              <a:rPr lang="en-US" dirty="0">
                <a:solidFill>
                  <a:srgbClr val="7030A0"/>
                </a:solidFill>
              </a:rPr>
              <a:t>For good reason. </a:t>
            </a:r>
            <a:r>
              <a:rPr lang="en-US" dirty="0"/>
              <a:t>The </a:t>
            </a:r>
            <a:r>
              <a:rPr lang="en-US" dirty="0">
                <a:solidFill>
                  <a:srgbClr val="FF0000"/>
                </a:solidFill>
              </a:rPr>
              <a:t>automobile, </a:t>
            </a:r>
            <a:r>
              <a:rPr lang="en-US" dirty="0"/>
              <a:t>so sleekly efficient on paper, was in practice a </a:t>
            </a:r>
            <a:r>
              <a:rPr lang="en-US" dirty="0">
                <a:solidFill>
                  <a:srgbClr val="FF0000"/>
                </a:solidFill>
              </a:rPr>
              <a:t>civic menace, </a:t>
            </a:r>
            <a:r>
              <a:rPr lang="en-US" dirty="0"/>
              <a:t>belching out exhaust, kicking up storms of dust, becoming hopelessly mired in the most innocuous-looking puddles, and tying up horse traffic. Incensed local lawmakers responded with monuments to legislative creativity. The laws of at least one town required </a:t>
            </a:r>
            <a:r>
              <a:rPr lang="en-US" dirty="0">
                <a:solidFill>
                  <a:schemeClr val="tx2"/>
                </a:solidFill>
              </a:rPr>
              <a:t>automobile</a:t>
            </a:r>
            <a:r>
              <a:rPr lang="en-US" dirty="0"/>
              <a:t> drivers to stop, get out, and fire off Roman candles every time horse-drawn vehicles came into view. Massachusetts tried and, fortunately, failed to mandate that </a:t>
            </a:r>
            <a:r>
              <a:rPr lang="en-US" dirty="0">
                <a:solidFill>
                  <a:schemeClr val="tx2"/>
                </a:solidFill>
              </a:rPr>
              <a:t>cars</a:t>
            </a:r>
            <a:r>
              <a:rPr lang="en-US" dirty="0"/>
              <a:t> be equipped with bells that would ring with each revolution of the wheels. In some towns police were authorized to disable </a:t>
            </a:r>
            <a:r>
              <a:rPr lang="en-US" dirty="0">
                <a:solidFill>
                  <a:schemeClr val="tx2"/>
                </a:solidFill>
              </a:rPr>
              <a:t>passing cars </a:t>
            </a:r>
            <a:r>
              <a:rPr lang="en-US" dirty="0"/>
              <a:t>with ropes, chains, and wires. San Francisco didn’t escape the legislative wave. Bitter local officials pushed through an ordinance banning </a:t>
            </a:r>
            <a:r>
              <a:rPr lang="en-US" dirty="0">
                <a:solidFill>
                  <a:schemeClr val="tx2"/>
                </a:solidFill>
              </a:rPr>
              <a:t>automobiles</a:t>
            </a:r>
            <a:r>
              <a:rPr lang="en-US" dirty="0"/>
              <a:t> from all tourist areas, effectively exiling </a:t>
            </a:r>
            <a:r>
              <a:rPr lang="en-US" dirty="0">
                <a:solidFill>
                  <a:srgbClr val="FF0000"/>
                </a:solidFill>
              </a:rPr>
              <a:t>them</a:t>
            </a:r>
            <a:r>
              <a:rPr lang="en-US" dirty="0"/>
              <a:t> from the city. </a:t>
            </a:r>
            <a:endParaRPr lang="en-US" dirty="0">
              <a:solidFill>
                <a:schemeClr val="tx2"/>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27956292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a:xfrm>
            <a:off x="533400" y="1600200"/>
            <a:ext cx="8229600" cy="4876800"/>
          </a:xfrm>
        </p:spPr>
        <p:txBody>
          <a:bodyPr>
            <a:normAutofit fontScale="92500" lnSpcReduction="20000"/>
          </a:bodyPr>
          <a:lstStyle/>
          <a:p>
            <a:pPr marL="0" indent="0">
              <a:buNone/>
            </a:pPr>
            <a:r>
              <a:rPr lang="en-US" dirty="0"/>
              <a:t>Let’s continue:</a:t>
            </a:r>
          </a:p>
          <a:p>
            <a:pPr marL="0" indent="0">
              <a:buNone/>
            </a:pPr>
            <a:r>
              <a:rPr lang="en-US" dirty="0">
                <a:solidFill>
                  <a:srgbClr val="7030A0"/>
                </a:solidFill>
              </a:rPr>
              <a:t>For good reason. </a:t>
            </a:r>
            <a:r>
              <a:rPr lang="en-US" dirty="0"/>
              <a:t>The </a:t>
            </a:r>
            <a:r>
              <a:rPr lang="en-US" dirty="0">
                <a:solidFill>
                  <a:srgbClr val="FF0000"/>
                </a:solidFill>
              </a:rPr>
              <a:t>automobile, </a:t>
            </a:r>
            <a:r>
              <a:rPr lang="en-US" dirty="0"/>
              <a:t>so sleekly efficient on paper, was in practice a </a:t>
            </a:r>
            <a:r>
              <a:rPr lang="en-US" dirty="0">
                <a:solidFill>
                  <a:srgbClr val="FF0000"/>
                </a:solidFill>
              </a:rPr>
              <a:t>civic menace, </a:t>
            </a:r>
            <a:r>
              <a:rPr lang="en-US" dirty="0"/>
              <a:t>belching out exhaust, kicking up storms of dust, becoming hopelessly mired in the most innocuous-looking puddles, and tying up </a:t>
            </a:r>
            <a:r>
              <a:rPr lang="en-US" dirty="0">
                <a:solidFill>
                  <a:srgbClr val="0070C0"/>
                </a:solidFill>
              </a:rPr>
              <a:t>horse traffic. </a:t>
            </a:r>
            <a:r>
              <a:rPr lang="en-US" dirty="0"/>
              <a:t>Incensed local lawmakers responded with monuments to legislative creativity. The laws of at least one town required </a:t>
            </a:r>
            <a:r>
              <a:rPr lang="en-US" dirty="0">
                <a:solidFill>
                  <a:schemeClr val="tx2"/>
                </a:solidFill>
              </a:rPr>
              <a:t>automobile</a:t>
            </a:r>
            <a:r>
              <a:rPr lang="en-US" dirty="0"/>
              <a:t> drivers to stop, get out, and fire off Roman candles every time </a:t>
            </a:r>
            <a:r>
              <a:rPr lang="en-US" dirty="0">
                <a:solidFill>
                  <a:srgbClr val="0070C0"/>
                </a:solidFill>
              </a:rPr>
              <a:t>horse-drawn vehicles </a:t>
            </a:r>
            <a:r>
              <a:rPr lang="en-US" dirty="0"/>
              <a:t>came into view. Massachusetts tried and, fortunately, failed to mandate that </a:t>
            </a:r>
            <a:r>
              <a:rPr lang="en-US" dirty="0">
                <a:solidFill>
                  <a:schemeClr val="tx2"/>
                </a:solidFill>
              </a:rPr>
              <a:t>cars</a:t>
            </a:r>
            <a:r>
              <a:rPr lang="en-US" dirty="0"/>
              <a:t> be equipped with bells that would ring with each revolution of the wheels. In some towns police were authorized to disable </a:t>
            </a:r>
            <a:r>
              <a:rPr lang="en-US" dirty="0">
                <a:solidFill>
                  <a:schemeClr val="tx2"/>
                </a:solidFill>
              </a:rPr>
              <a:t>passing cars </a:t>
            </a:r>
            <a:r>
              <a:rPr lang="en-US" dirty="0"/>
              <a:t>with ropes, chains, and wires. San Francisco didn’t escape the legislative wave. Bitter local officials pushed through an ordinance banning </a:t>
            </a:r>
            <a:r>
              <a:rPr lang="en-US" dirty="0">
                <a:solidFill>
                  <a:schemeClr val="tx2"/>
                </a:solidFill>
              </a:rPr>
              <a:t>automobiles</a:t>
            </a:r>
            <a:r>
              <a:rPr lang="en-US" dirty="0"/>
              <a:t> from all tourist areas, effectively exiling </a:t>
            </a:r>
            <a:r>
              <a:rPr lang="en-US" dirty="0">
                <a:solidFill>
                  <a:srgbClr val="FF0000"/>
                </a:solidFill>
              </a:rPr>
              <a:t>them</a:t>
            </a:r>
            <a:r>
              <a:rPr lang="en-US" dirty="0"/>
              <a:t> from the city. </a:t>
            </a:r>
            <a:endParaRPr lang="en-US" dirty="0">
              <a:solidFill>
                <a:schemeClr val="tx2"/>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32346928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Let’s continue:</a:t>
            </a:r>
          </a:p>
          <a:p>
            <a:pPr marL="0" indent="0">
              <a:buNone/>
            </a:pPr>
            <a:r>
              <a:rPr lang="en-US" dirty="0">
                <a:solidFill>
                  <a:srgbClr val="7030A0"/>
                </a:solidFill>
              </a:rPr>
              <a:t>For good reason. </a:t>
            </a:r>
            <a:r>
              <a:rPr lang="en-US" dirty="0"/>
              <a:t>The </a:t>
            </a:r>
            <a:r>
              <a:rPr lang="en-US" dirty="0">
                <a:solidFill>
                  <a:schemeClr val="tx2"/>
                </a:solidFill>
              </a:rPr>
              <a:t>automobile, </a:t>
            </a:r>
            <a:r>
              <a:rPr lang="en-US" dirty="0"/>
              <a:t>so sleekly efficient on paper, was in practice a </a:t>
            </a:r>
            <a:r>
              <a:rPr lang="en-US" dirty="0">
                <a:solidFill>
                  <a:schemeClr val="tx2"/>
                </a:solidFill>
              </a:rPr>
              <a:t>civic menace, </a:t>
            </a:r>
            <a:r>
              <a:rPr lang="en-US" dirty="0"/>
              <a:t>belching out exhaust, kicking up storms of dust, becoming hopelessly mired in the most innocuous-looking puddles, and tying up </a:t>
            </a:r>
            <a:r>
              <a:rPr lang="en-US" dirty="0">
                <a:solidFill>
                  <a:srgbClr val="0070C0"/>
                </a:solidFill>
              </a:rPr>
              <a:t>horse traffic. </a:t>
            </a:r>
            <a:r>
              <a:rPr lang="en-US" dirty="0"/>
              <a:t>Incensed local lawmakers responded with </a:t>
            </a:r>
            <a:r>
              <a:rPr lang="en-US" dirty="0">
                <a:solidFill>
                  <a:srgbClr val="00B050"/>
                </a:solidFill>
              </a:rPr>
              <a:t>monuments to legislative creativity. </a:t>
            </a:r>
            <a:r>
              <a:rPr lang="en-US" dirty="0"/>
              <a:t>The </a:t>
            </a:r>
            <a:r>
              <a:rPr lang="en-US" dirty="0">
                <a:solidFill>
                  <a:srgbClr val="00B050"/>
                </a:solidFill>
              </a:rPr>
              <a:t>laws of at least one town </a:t>
            </a:r>
            <a:r>
              <a:rPr lang="en-US" dirty="0"/>
              <a:t>required </a:t>
            </a:r>
            <a:r>
              <a:rPr lang="en-US" dirty="0">
                <a:solidFill>
                  <a:schemeClr val="tx2"/>
                </a:solidFill>
              </a:rPr>
              <a:t>automobile</a:t>
            </a:r>
            <a:r>
              <a:rPr lang="en-US" dirty="0"/>
              <a:t> drivers to stop, get out, and fire off Roman candles every time </a:t>
            </a:r>
            <a:r>
              <a:rPr lang="en-US" dirty="0">
                <a:solidFill>
                  <a:srgbClr val="0070C0"/>
                </a:solidFill>
              </a:rPr>
              <a:t>horse-drawn vehicles </a:t>
            </a:r>
            <a:r>
              <a:rPr lang="en-US" dirty="0"/>
              <a:t>came into view. Massachusetts tried and, fortunately, failed to </a:t>
            </a:r>
            <a:r>
              <a:rPr lang="en-US" dirty="0">
                <a:solidFill>
                  <a:srgbClr val="00B050"/>
                </a:solidFill>
              </a:rPr>
              <a:t>mandate</a:t>
            </a:r>
            <a:r>
              <a:rPr lang="en-US" dirty="0"/>
              <a:t> that </a:t>
            </a:r>
            <a:r>
              <a:rPr lang="en-US" dirty="0">
                <a:solidFill>
                  <a:schemeClr val="tx2"/>
                </a:solidFill>
              </a:rPr>
              <a:t>cars</a:t>
            </a:r>
            <a:r>
              <a:rPr lang="en-US" dirty="0"/>
              <a:t> be equipped with bells that would ring with each revolution of the wheels. In some towns </a:t>
            </a:r>
            <a:r>
              <a:rPr lang="en-US" dirty="0">
                <a:solidFill>
                  <a:srgbClr val="00B050"/>
                </a:solidFill>
              </a:rPr>
              <a:t>police were authorized </a:t>
            </a:r>
            <a:r>
              <a:rPr lang="en-US" dirty="0"/>
              <a:t>to disable </a:t>
            </a:r>
            <a:r>
              <a:rPr lang="en-US" dirty="0">
                <a:solidFill>
                  <a:schemeClr val="tx2"/>
                </a:solidFill>
              </a:rPr>
              <a:t>passing cars </a:t>
            </a:r>
            <a:r>
              <a:rPr lang="en-US" dirty="0"/>
              <a:t>with ropes, chains, and wires. San Francisco didn’t escape the </a:t>
            </a:r>
            <a:r>
              <a:rPr lang="en-US" dirty="0">
                <a:solidFill>
                  <a:srgbClr val="00B050"/>
                </a:solidFill>
              </a:rPr>
              <a:t>legislative wave. </a:t>
            </a:r>
            <a:r>
              <a:rPr lang="en-US" dirty="0"/>
              <a:t>Bitter local officials pushed through an </a:t>
            </a:r>
            <a:r>
              <a:rPr lang="en-US" dirty="0">
                <a:solidFill>
                  <a:srgbClr val="00B050"/>
                </a:solidFill>
              </a:rPr>
              <a:t>ordinance</a:t>
            </a:r>
            <a:r>
              <a:rPr lang="en-US" dirty="0"/>
              <a:t> banning </a:t>
            </a:r>
            <a:r>
              <a:rPr lang="en-US" dirty="0">
                <a:solidFill>
                  <a:schemeClr val="tx2"/>
                </a:solidFill>
              </a:rPr>
              <a:t>automobiles</a:t>
            </a:r>
            <a:r>
              <a:rPr lang="en-US" dirty="0"/>
              <a:t> from all tourist areas, effectively exiling </a:t>
            </a:r>
            <a:r>
              <a:rPr lang="en-US" dirty="0">
                <a:solidFill>
                  <a:srgbClr val="FF0000"/>
                </a:solidFill>
              </a:rPr>
              <a:t>them</a:t>
            </a:r>
            <a:r>
              <a:rPr lang="en-US" dirty="0"/>
              <a:t> from the city. </a:t>
            </a:r>
            <a:endParaRPr lang="en-US" dirty="0">
              <a:solidFill>
                <a:schemeClr val="tx2"/>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30229708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Let’s continue:</a:t>
            </a:r>
          </a:p>
          <a:p>
            <a:pPr marL="0" indent="0">
              <a:buNone/>
            </a:pPr>
            <a:r>
              <a:rPr lang="en-US" dirty="0">
                <a:solidFill>
                  <a:srgbClr val="7030A0"/>
                </a:solidFill>
              </a:rPr>
              <a:t>For good reason. </a:t>
            </a:r>
            <a:r>
              <a:rPr lang="en-US" dirty="0"/>
              <a:t>The </a:t>
            </a:r>
            <a:r>
              <a:rPr lang="en-US" dirty="0">
                <a:solidFill>
                  <a:schemeClr val="tx2"/>
                </a:solidFill>
              </a:rPr>
              <a:t>automobile, </a:t>
            </a:r>
            <a:r>
              <a:rPr lang="en-US" dirty="0"/>
              <a:t>so sleekly efficient on paper, was in practice a </a:t>
            </a:r>
            <a:r>
              <a:rPr lang="en-US" dirty="0">
                <a:solidFill>
                  <a:schemeClr val="tx2"/>
                </a:solidFill>
              </a:rPr>
              <a:t>civic menace, </a:t>
            </a:r>
            <a:r>
              <a:rPr lang="en-US" dirty="0"/>
              <a:t>belching out exhaust, kicking up storms of dust, becoming hopelessly mired in the most innocuous-looking puddles, and tying up </a:t>
            </a:r>
            <a:r>
              <a:rPr lang="en-US" dirty="0">
                <a:solidFill>
                  <a:srgbClr val="0070C0"/>
                </a:solidFill>
              </a:rPr>
              <a:t>horse traffic. </a:t>
            </a:r>
            <a:r>
              <a:rPr lang="en-US" dirty="0"/>
              <a:t>Incensed local </a:t>
            </a:r>
            <a:r>
              <a:rPr lang="en-US" dirty="0">
                <a:solidFill>
                  <a:srgbClr val="FFC000"/>
                </a:solidFill>
              </a:rPr>
              <a:t>lawmakers </a:t>
            </a:r>
            <a:r>
              <a:rPr lang="en-US" dirty="0"/>
              <a:t>responded with </a:t>
            </a:r>
            <a:r>
              <a:rPr lang="en-US" dirty="0">
                <a:solidFill>
                  <a:srgbClr val="00B050"/>
                </a:solidFill>
              </a:rPr>
              <a:t>monuments to legislative creativity. </a:t>
            </a:r>
            <a:r>
              <a:rPr lang="en-US" dirty="0"/>
              <a:t>The </a:t>
            </a:r>
            <a:r>
              <a:rPr lang="en-US" dirty="0">
                <a:solidFill>
                  <a:srgbClr val="00B050"/>
                </a:solidFill>
              </a:rPr>
              <a:t>laws of at least one town </a:t>
            </a:r>
            <a:r>
              <a:rPr lang="en-US" dirty="0"/>
              <a:t>required </a:t>
            </a:r>
            <a:r>
              <a:rPr lang="en-US" dirty="0">
                <a:solidFill>
                  <a:schemeClr val="tx2"/>
                </a:solidFill>
              </a:rPr>
              <a:t>automobile</a:t>
            </a:r>
            <a:r>
              <a:rPr lang="en-US" dirty="0"/>
              <a:t> drivers to stop, get out, and fire off Roman candles every time </a:t>
            </a:r>
            <a:r>
              <a:rPr lang="en-US" dirty="0">
                <a:solidFill>
                  <a:srgbClr val="0070C0"/>
                </a:solidFill>
              </a:rPr>
              <a:t>horse-drawn vehicles </a:t>
            </a:r>
            <a:r>
              <a:rPr lang="en-US" dirty="0"/>
              <a:t>came into view. </a:t>
            </a:r>
            <a:r>
              <a:rPr lang="en-US" dirty="0">
                <a:solidFill>
                  <a:srgbClr val="FFC000"/>
                </a:solidFill>
              </a:rPr>
              <a:t>Massachusetts</a:t>
            </a:r>
            <a:r>
              <a:rPr lang="en-US" dirty="0"/>
              <a:t> tried and, fortunately, failed to </a:t>
            </a:r>
            <a:r>
              <a:rPr lang="en-US" dirty="0">
                <a:solidFill>
                  <a:srgbClr val="00B050"/>
                </a:solidFill>
              </a:rPr>
              <a:t>mandate</a:t>
            </a:r>
            <a:r>
              <a:rPr lang="en-US" dirty="0"/>
              <a:t> that </a:t>
            </a:r>
            <a:r>
              <a:rPr lang="en-US" dirty="0">
                <a:solidFill>
                  <a:schemeClr val="tx2"/>
                </a:solidFill>
              </a:rPr>
              <a:t>cars</a:t>
            </a:r>
            <a:r>
              <a:rPr lang="en-US" dirty="0"/>
              <a:t> be equipped with bells that would ring with each revolution of the wheels. In some towns </a:t>
            </a:r>
            <a:r>
              <a:rPr lang="en-US" dirty="0">
                <a:solidFill>
                  <a:srgbClr val="00B050"/>
                </a:solidFill>
              </a:rPr>
              <a:t>police were authorized </a:t>
            </a:r>
            <a:r>
              <a:rPr lang="en-US" dirty="0"/>
              <a:t>to disable </a:t>
            </a:r>
            <a:r>
              <a:rPr lang="en-US" dirty="0">
                <a:solidFill>
                  <a:schemeClr val="tx2"/>
                </a:solidFill>
              </a:rPr>
              <a:t>passing cars </a:t>
            </a:r>
            <a:r>
              <a:rPr lang="en-US" dirty="0"/>
              <a:t>with ropes, chains, and wires. </a:t>
            </a:r>
            <a:r>
              <a:rPr lang="en-US" dirty="0">
                <a:solidFill>
                  <a:srgbClr val="FFC000"/>
                </a:solidFill>
              </a:rPr>
              <a:t>San Francisco </a:t>
            </a:r>
            <a:r>
              <a:rPr lang="en-US" dirty="0"/>
              <a:t>didn’t escape the </a:t>
            </a:r>
            <a:r>
              <a:rPr lang="en-US" dirty="0">
                <a:solidFill>
                  <a:srgbClr val="00B050"/>
                </a:solidFill>
              </a:rPr>
              <a:t>legislative wave. </a:t>
            </a:r>
            <a:r>
              <a:rPr lang="en-US" dirty="0">
                <a:solidFill>
                  <a:srgbClr val="FFC000"/>
                </a:solidFill>
              </a:rPr>
              <a:t>Bitter local officials </a:t>
            </a:r>
            <a:r>
              <a:rPr lang="en-US" dirty="0"/>
              <a:t>pushed through an </a:t>
            </a:r>
            <a:r>
              <a:rPr lang="en-US" dirty="0">
                <a:solidFill>
                  <a:srgbClr val="00B050"/>
                </a:solidFill>
              </a:rPr>
              <a:t>ordinance</a:t>
            </a:r>
            <a:r>
              <a:rPr lang="en-US" dirty="0"/>
              <a:t> banning </a:t>
            </a:r>
            <a:r>
              <a:rPr lang="en-US" dirty="0">
                <a:solidFill>
                  <a:schemeClr val="tx2"/>
                </a:solidFill>
              </a:rPr>
              <a:t>automobiles</a:t>
            </a:r>
            <a:r>
              <a:rPr lang="en-US" dirty="0"/>
              <a:t> from all tourist areas, effectively exiling </a:t>
            </a:r>
            <a:r>
              <a:rPr lang="en-US" dirty="0">
                <a:solidFill>
                  <a:srgbClr val="FF0000"/>
                </a:solidFill>
              </a:rPr>
              <a:t>them</a:t>
            </a:r>
            <a:r>
              <a:rPr lang="en-US" dirty="0"/>
              <a:t> from the city. </a:t>
            </a:r>
            <a:endParaRPr lang="en-US" dirty="0">
              <a:solidFill>
                <a:schemeClr val="tx2"/>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24407304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cohesion scaffolding </a:t>
            </a:r>
          </a:p>
        </p:txBody>
      </p:sp>
      <p:sp>
        <p:nvSpPr>
          <p:cNvPr id="3" name="Content Placeholder 2"/>
          <p:cNvSpPr>
            <a:spLocks noGrp="1"/>
          </p:cNvSpPr>
          <p:nvPr>
            <p:ph idx="1"/>
          </p:nvPr>
        </p:nvSpPr>
        <p:spPr/>
        <p:txBody>
          <a:bodyPr/>
          <a:lstStyle/>
          <a:p>
            <a:r>
              <a:rPr lang="en-US" dirty="0"/>
              <a:t>Identify the repetitions, synonyms, pronouns (mark the text to show the connections)</a:t>
            </a:r>
          </a:p>
          <a:p>
            <a:r>
              <a:rPr lang="en-US" dirty="0"/>
              <a:t>Identify the conjunctions (and, moreover, however, but, consequently, etc.)</a:t>
            </a:r>
          </a:p>
          <a:p>
            <a:r>
              <a:rPr lang="en-US" dirty="0"/>
              <a:t>Identify antithesis</a:t>
            </a:r>
          </a:p>
          <a:p>
            <a:endParaRPr lang="en-US" dirty="0"/>
          </a:p>
          <a:p>
            <a:endParaRPr lang="en-US" dirty="0"/>
          </a:p>
        </p:txBody>
      </p:sp>
    </p:spTree>
    <p:extLst>
      <p:ext uri="{BB962C8B-B14F-4D97-AF65-F5344CB8AC3E}">
        <p14:creationId xmlns:p14="http://schemas.microsoft.com/office/powerpoint/2010/main" val="21114703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77A2-7449-0542-A947-8930D6FC72C8}"/>
              </a:ext>
            </a:extLst>
          </p:cNvPr>
          <p:cNvSpPr>
            <a:spLocks noGrp="1"/>
          </p:cNvSpPr>
          <p:nvPr>
            <p:ph type="title"/>
          </p:nvPr>
        </p:nvSpPr>
        <p:spPr/>
        <p:txBody>
          <a:bodyPr/>
          <a:lstStyle/>
          <a:p>
            <a:r>
              <a:rPr lang="en-US" dirty="0"/>
              <a:t>Text Structure</a:t>
            </a:r>
          </a:p>
        </p:txBody>
      </p:sp>
      <p:sp>
        <p:nvSpPr>
          <p:cNvPr id="3" name="Content Placeholder 2">
            <a:extLst>
              <a:ext uri="{FF2B5EF4-FFF2-40B4-BE49-F238E27FC236}">
                <a16:creationId xmlns:a16="http://schemas.microsoft.com/office/drawing/2014/main" id="{8C203BB2-F877-6441-A1D9-18D25CEE4C7A}"/>
              </a:ext>
            </a:extLst>
          </p:cNvPr>
          <p:cNvSpPr>
            <a:spLocks noGrp="1"/>
          </p:cNvSpPr>
          <p:nvPr>
            <p:ph idx="1"/>
          </p:nvPr>
        </p:nvSpPr>
        <p:spPr/>
        <p:txBody>
          <a:bodyPr>
            <a:normAutofit lnSpcReduction="10000"/>
          </a:bodyPr>
          <a:lstStyle/>
          <a:p>
            <a:r>
              <a:rPr lang="en-US" dirty="0"/>
              <a:t>Authors organize their ideas</a:t>
            </a:r>
          </a:p>
          <a:p>
            <a:r>
              <a:rPr lang="en-US" dirty="0"/>
              <a:t>Some structures are used by many authors</a:t>
            </a:r>
          </a:p>
          <a:p>
            <a:r>
              <a:rPr lang="en-US" dirty="0"/>
              <a:t>Widely used structures:</a:t>
            </a:r>
          </a:p>
          <a:p>
            <a:pPr>
              <a:buFont typeface="Wingdings" pitchFamily="2" charset="2"/>
              <a:buChar char="q"/>
            </a:pPr>
            <a:r>
              <a:rPr lang="en-US" dirty="0"/>
              <a:t>	Description/enumeration</a:t>
            </a:r>
          </a:p>
          <a:p>
            <a:pPr>
              <a:buFont typeface="Wingdings" pitchFamily="2" charset="2"/>
              <a:buChar char="q"/>
            </a:pPr>
            <a:r>
              <a:rPr lang="en-US" dirty="0"/>
              <a:t>        Sequence/chronological order</a:t>
            </a:r>
          </a:p>
          <a:p>
            <a:pPr>
              <a:buFont typeface="Wingdings" pitchFamily="2" charset="2"/>
              <a:buChar char="q"/>
            </a:pPr>
            <a:r>
              <a:rPr lang="en-US" dirty="0"/>
              <a:t>  	Comparison/contrast</a:t>
            </a:r>
          </a:p>
          <a:p>
            <a:pPr>
              <a:buFont typeface="Wingdings" pitchFamily="2" charset="2"/>
              <a:buChar char="q"/>
            </a:pPr>
            <a:r>
              <a:rPr lang="en-US" dirty="0"/>
              <a:t>  	Problem/solution</a:t>
            </a:r>
          </a:p>
          <a:p>
            <a:pPr>
              <a:buFont typeface="Wingdings" pitchFamily="2" charset="2"/>
              <a:buChar char="q"/>
            </a:pPr>
            <a:r>
              <a:rPr lang="en-US" dirty="0"/>
              <a:t>        Cause/effect </a:t>
            </a:r>
          </a:p>
          <a:p>
            <a:pPr>
              <a:buFont typeface="Wingdings" pitchFamily="2" charset="2"/>
              <a:buChar char="q"/>
            </a:pPr>
            <a:r>
              <a:rPr lang="en-US" dirty="0"/>
              <a:t>        Argument</a:t>
            </a:r>
          </a:p>
          <a:p>
            <a:pPr>
              <a:buFont typeface="Wingdings" pitchFamily="2" charset="2"/>
              <a:buChar char="q"/>
            </a:pPr>
            <a:endParaRPr lang="en-US" dirty="0"/>
          </a:p>
          <a:p>
            <a:pPr>
              <a:buFont typeface="Wingdings" pitchFamily="2" charset="2"/>
              <a:buChar char="q"/>
            </a:pPr>
            <a:endParaRPr lang="en-US" dirty="0"/>
          </a:p>
          <a:p>
            <a:pPr marL="274320" lvl="1" indent="0">
              <a:buNone/>
            </a:pP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13460741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77A2-7449-0542-A947-8930D6FC72C8}"/>
              </a:ext>
            </a:extLst>
          </p:cNvPr>
          <p:cNvSpPr>
            <a:spLocks noGrp="1"/>
          </p:cNvSpPr>
          <p:nvPr>
            <p:ph type="title"/>
          </p:nvPr>
        </p:nvSpPr>
        <p:spPr/>
        <p:txBody>
          <a:bodyPr/>
          <a:lstStyle/>
          <a:p>
            <a:r>
              <a:rPr lang="en-US" dirty="0"/>
              <a:t>Text Structure (cont.)</a:t>
            </a:r>
          </a:p>
        </p:txBody>
      </p:sp>
      <p:sp>
        <p:nvSpPr>
          <p:cNvPr id="3" name="Content Placeholder 2">
            <a:extLst>
              <a:ext uri="{FF2B5EF4-FFF2-40B4-BE49-F238E27FC236}">
                <a16:creationId xmlns:a16="http://schemas.microsoft.com/office/drawing/2014/main" id="{8C203BB2-F877-6441-A1D9-18D25CEE4C7A}"/>
              </a:ext>
            </a:extLst>
          </p:cNvPr>
          <p:cNvSpPr>
            <a:spLocks noGrp="1"/>
          </p:cNvSpPr>
          <p:nvPr>
            <p:ph idx="1"/>
          </p:nvPr>
        </p:nvSpPr>
        <p:spPr/>
        <p:txBody>
          <a:bodyPr>
            <a:normAutofit lnSpcReduction="10000"/>
          </a:bodyPr>
          <a:lstStyle/>
          <a:p>
            <a:r>
              <a:rPr lang="en-US" dirty="0"/>
              <a:t>Readers use the authors structure to guide their understanding and recall</a:t>
            </a:r>
          </a:p>
          <a:p>
            <a:r>
              <a:rPr lang="en-US" dirty="0"/>
              <a:t>If the reader is able to recognize the organizational plan, then this can be used to remember the text</a:t>
            </a:r>
          </a:p>
          <a:p>
            <a:r>
              <a:rPr lang="en-US" dirty="0"/>
              <a:t>If the reader does not recognize a common organizational plan, it helps to impose one </a:t>
            </a:r>
          </a:p>
          <a:p>
            <a:r>
              <a:rPr lang="en-US" dirty="0"/>
              <a:t>This often can be done by briefly identifying the main point of each paragraph or section</a:t>
            </a:r>
          </a:p>
          <a:p>
            <a:endParaRPr lang="en-US" dirty="0"/>
          </a:p>
          <a:p>
            <a:pPr>
              <a:buFont typeface="Wingdings" pitchFamily="2" charset="2"/>
              <a:buChar char="q"/>
            </a:pPr>
            <a:endParaRPr lang="en-US" dirty="0"/>
          </a:p>
          <a:p>
            <a:pPr>
              <a:buFont typeface="Wingdings" pitchFamily="2" charset="2"/>
              <a:buChar char="q"/>
            </a:pPr>
            <a:endParaRPr lang="en-US" dirty="0"/>
          </a:p>
          <a:p>
            <a:pPr marL="274320" lvl="1" indent="0">
              <a:buNone/>
            </a:pP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10416693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lstStyle/>
          <a:p>
            <a:pPr marL="0" indent="0">
              <a:buNone/>
            </a:pPr>
            <a:r>
              <a:rPr lang="en-US" dirty="0"/>
              <a:t>“The horseless carriage was just arriving in San Francisco, and its debut was turning into one of those colorfully unmitigated disasters that bring misery to everyone but historians. Consumers were staying away from the “devilish contraptions” in droves. In San Francisco in 1903, the horse and buggy was not going the way of the horse and buggy.” </a:t>
            </a:r>
          </a:p>
        </p:txBody>
      </p:sp>
    </p:spTree>
    <p:extLst>
      <p:ext uri="{BB962C8B-B14F-4D97-AF65-F5344CB8AC3E}">
        <p14:creationId xmlns:p14="http://schemas.microsoft.com/office/powerpoint/2010/main" val="35266244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lstStyle/>
          <a:p>
            <a:pPr marL="0" indent="0">
              <a:buNone/>
            </a:pPr>
            <a:r>
              <a:rPr lang="en-US" dirty="0"/>
              <a:t>What is the purpose of this paragraph or what is it about?</a:t>
            </a:r>
          </a:p>
          <a:p>
            <a:pPr marL="0" indent="0">
              <a:buNone/>
            </a:pPr>
            <a:endParaRPr lang="en-US" dirty="0"/>
          </a:p>
          <a:p>
            <a:pPr marL="0" indent="0">
              <a:buNone/>
            </a:pPr>
            <a:r>
              <a:rPr lang="en-US" dirty="0"/>
              <a:t>“The horseless carriage was just arriving in San Francisco, and its debut was turning into one of those colorfully unmitigated disasters that bring misery to everyone but historians. Consumers were staying away from the “devilish contraptions” in droves. In San Francisco in 1903, the horse and buggy was not going the way of the horse and buggy.” </a:t>
            </a:r>
          </a:p>
        </p:txBody>
      </p:sp>
    </p:spTree>
    <p:extLst>
      <p:ext uri="{BB962C8B-B14F-4D97-AF65-F5344CB8AC3E}">
        <p14:creationId xmlns:p14="http://schemas.microsoft.com/office/powerpoint/2010/main" val="40496398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lstStyle/>
          <a:p>
            <a:pPr marL="0" indent="0">
              <a:buNone/>
            </a:pPr>
            <a:r>
              <a:rPr lang="en-US" dirty="0"/>
              <a:t>What is the purpose of this paragraph or what is it about?</a:t>
            </a:r>
          </a:p>
          <a:p>
            <a:pPr marL="0" indent="0">
              <a:buNone/>
            </a:pPr>
            <a:endParaRPr lang="en-US" dirty="0"/>
          </a:p>
          <a:p>
            <a:pPr marL="0" indent="0">
              <a:buNone/>
            </a:pPr>
            <a:r>
              <a:rPr lang="en-US" dirty="0"/>
              <a:t>“The horseless carriage was just arriving in San Francisco, and its debut was turning into one of those colorfully unmitigated disasters that bring misery to everyone but historians. Consumers were staying away from the “devilish contraptions” in droves. In San Francisco in 1903, the horse and buggy was not going the way of the horse and buggy.” </a:t>
            </a:r>
          </a:p>
          <a:p>
            <a:pPr marL="0" indent="0">
              <a:buNone/>
            </a:pPr>
            <a:endParaRPr lang="en-US" dirty="0"/>
          </a:p>
          <a:p>
            <a:pPr marL="0" indent="0">
              <a:buNone/>
            </a:pPr>
            <a:r>
              <a:rPr lang="en-US" dirty="0">
                <a:solidFill>
                  <a:srgbClr val="FF0000"/>
                </a:solidFill>
                <a:latin typeface="Bradley Hand" pitchFamily="2" charset="77"/>
                <a:cs typeface="Phosphate Solid" panose="02000506050000020004" pitchFamily="2" charset="77"/>
              </a:rPr>
              <a:t>The “horseless carriage” was unpopular in San Francisco.</a:t>
            </a:r>
          </a:p>
        </p:txBody>
      </p:sp>
    </p:spTree>
    <p:extLst>
      <p:ext uri="{BB962C8B-B14F-4D97-AF65-F5344CB8AC3E}">
        <p14:creationId xmlns:p14="http://schemas.microsoft.com/office/powerpoint/2010/main" val="3628397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14120</TotalTime>
  <Words>7678</Words>
  <Application>Microsoft Macintosh PowerPoint</Application>
  <PresentationFormat>On-screen Show (4:3)</PresentationFormat>
  <Paragraphs>870</Paragraphs>
  <Slides>115</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115</vt:i4>
      </vt:variant>
    </vt:vector>
  </HeadingPairs>
  <TitlesOfParts>
    <vt:vector size="123" baseType="lpstr">
      <vt:lpstr>Arial</vt:lpstr>
      <vt:lpstr>Bradley Hand</vt:lpstr>
      <vt:lpstr>Calibri</vt:lpstr>
      <vt:lpstr>Times</vt:lpstr>
      <vt:lpstr>Times New Roman</vt:lpstr>
      <vt:lpstr>Verdana</vt:lpstr>
      <vt:lpstr>Wingdings</vt:lpstr>
      <vt:lpstr>Clarity</vt:lpstr>
      <vt:lpstr>PowerPoint Presentation</vt:lpstr>
      <vt:lpstr>PowerPoint Presentation</vt:lpstr>
      <vt:lpstr>PowerPoint Presentation</vt:lpstr>
      <vt:lpstr>PowerPoint Presentation</vt:lpstr>
      <vt:lpstr>PowerPoint Presentation</vt:lpstr>
      <vt:lpstr>No performance differences due to question types (skills)</vt:lpstr>
      <vt:lpstr>No performance differences due to question types (cont.)</vt:lpstr>
      <vt:lpstr>PowerPoint Presentation</vt:lpstr>
      <vt:lpstr>PowerPoint Presentation</vt:lpstr>
      <vt:lpstr>PowerPoint Presentation</vt:lpstr>
      <vt:lpstr>Standards assign higher difficulty levels in grades 2-12</vt:lpstr>
      <vt:lpstr>Standards assign higher difficulty levels in grades 2-12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 of Vocabulary</vt:lpstr>
      <vt:lpstr>Vocabulary: Morphology</vt:lpstr>
      <vt:lpstr>Vocabulary: Using context</vt:lpstr>
      <vt:lpstr>Vocabulary: Using context</vt:lpstr>
      <vt:lpstr>Vocabulary: Using context</vt:lpstr>
      <vt:lpstr>Which words would you teach?</vt:lpstr>
      <vt:lpstr>Which words would you teach?</vt:lpstr>
      <vt:lpstr>Which words would you teach?</vt:lpstr>
      <vt:lpstr>Guidelines for vocabulary scaffold</vt:lpstr>
      <vt:lpstr>   Help with Sentence Structure</vt:lpstr>
      <vt:lpstr>   Help with Sentence Structure</vt:lpstr>
      <vt:lpstr>PowerPoint Presentation</vt:lpstr>
      <vt:lpstr>PowerPoint Presentation</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Identify challenging sentences?</vt:lpstr>
      <vt:lpstr>    Help with Cohesion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Guidelines for cohesion scaffolding </vt:lpstr>
      <vt:lpstr>Text Structure</vt:lpstr>
      <vt:lpstr>Text Structure (cont.)</vt:lpstr>
      <vt:lpstr>Text structure example</vt:lpstr>
      <vt:lpstr>Text structure example</vt:lpstr>
      <vt:lpstr>Text structure example</vt:lpstr>
      <vt:lpstr>Text structure example:</vt:lpstr>
      <vt:lpstr>Text structure example:</vt:lpstr>
      <vt:lpstr>Text structure example:</vt:lpstr>
      <vt:lpstr>Text structure example:</vt:lpstr>
      <vt:lpstr>Text structure example:</vt:lpstr>
      <vt:lpstr>Text structure example:</vt:lpstr>
      <vt:lpstr>Text structure example:</vt:lpstr>
      <vt:lpstr>Text structure example:</vt:lpstr>
      <vt:lpstr>Resources</vt:lpstr>
      <vt:lpstr>    Build Text Reading Fluency</vt:lpstr>
      <vt:lpstr>Provide Stair-step Texts</vt:lpstr>
      <vt:lpstr>Repetition</vt:lpstr>
      <vt:lpstr>Comprehension strategies</vt:lpstr>
      <vt:lpstr>Motivation</vt:lpstr>
      <vt:lpstr>The physical fitness metaphor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from Challenging Text</dc:title>
  <dc:creator>Shanahan</dc:creator>
  <cp:lastModifiedBy>Shanahan, Timothy E</cp:lastModifiedBy>
  <cp:revision>193</cp:revision>
  <dcterms:created xsi:type="dcterms:W3CDTF">2012-06-17T22:50:28Z</dcterms:created>
  <dcterms:modified xsi:type="dcterms:W3CDTF">2019-01-17T18:18:16Z</dcterms:modified>
</cp:coreProperties>
</file>