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87"/>
  </p:notesMasterIdLst>
  <p:sldIdLst>
    <p:sldId id="256" r:id="rId2"/>
    <p:sldId id="257" r:id="rId3"/>
    <p:sldId id="6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672" r:id="rId22"/>
    <p:sldId id="277" r:id="rId23"/>
    <p:sldId id="278" r:id="rId24"/>
    <p:sldId id="279" r:id="rId25"/>
    <p:sldId id="280" r:id="rId26"/>
    <p:sldId id="644" r:id="rId27"/>
    <p:sldId id="574" r:id="rId28"/>
    <p:sldId id="645" r:id="rId29"/>
    <p:sldId id="575" r:id="rId30"/>
    <p:sldId id="576" r:id="rId31"/>
    <p:sldId id="577" r:id="rId32"/>
    <p:sldId id="579" r:id="rId33"/>
    <p:sldId id="646" r:id="rId34"/>
    <p:sldId id="647" r:id="rId35"/>
    <p:sldId id="648" r:id="rId36"/>
    <p:sldId id="649" r:id="rId37"/>
    <p:sldId id="650" r:id="rId38"/>
    <p:sldId id="673" r:id="rId39"/>
    <p:sldId id="651" r:id="rId40"/>
    <p:sldId id="652" r:id="rId41"/>
    <p:sldId id="653" r:id="rId42"/>
    <p:sldId id="654" r:id="rId43"/>
    <p:sldId id="655" r:id="rId44"/>
    <p:sldId id="656" r:id="rId45"/>
    <p:sldId id="657" r:id="rId46"/>
    <p:sldId id="658" r:id="rId47"/>
    <p:sldId id="659" r:id="rId48"/>
    <p:sldId id="660" r:id="rId49"/>
    <p:sldId id="604" r:id="rId50"/>
    <p:sldId id="661" r:id="rId51"/>
    <p:sldId id="662" r:id="rId52"/>
    <p:sldId id="663" r:id="rId53"/>
    <p:sldId id="664" r:id="rId54"/>
    <p:sldId id="665" r:id="rId55"/>
    <p:sldId id="666" r:id="rId56"/>
    <p:sldId id="667" r:id="rId57"/>
    <p:sldId id="602" r:id="rId58"/>
    <p:sldId id="464" r:id="rId59"/>
    <p:sldId id="603" r:id="rId60"/>
    <p:sldId id="605" r:id="rId61"/>
    <p:sldId id="612" r:id="rId62"/>
    <p:sldId id="613" r:id="rId63"/>
    <p:sldId id="615" r:id="rId64"/>
    <p:sldId id="616" r:id="rId65"/>
    <p:sldId id="617" r:id="rId66"/>
    <p:sldId id="618" r:id="rId67"/>
    <p:sldId id="619" r:id="rId68"/>
    <p:sldId id="620" r:id="rId69"/>
    <p:sldId id="621" r:id="rId70"/>
    <p:sldId id="622" r:id="rId71"/>
    <p:sldId id="623" r:id="rId72"/>
    <p:sldId id="624" r:id="rId73"/>
    <p:sldId id="626" r:id="rId74"/>
    <p:sldId id="627" r:id="rId75"/>
    <p:sldId id="628" r:id="rId76"/>
    <p:sldId id="625" r:id="rId77"/>
    <p:sldId id="668" r:id="rId78"/>
    <p:sldId id="388" r:id="rId79"/>
    <p:sldId id="674" r:id="rId80"/>
    <p:sldId id="393" r:id="rId81"/>
    <p:sldId id="670" r:id="rId82"/>
    <p:sldId id="528" r:id="rId83"/>
    <p:sldId id="669" r:id="rId84"/>
    <p:sldId id="529" r:id="rId85"/>
    <p:sldId id="455"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0"/>
  </p:normalViewPr>
  <p:slideViewPr>
    <p:cSldViewPr snapToGrid="0" snapToObjects="1">
      <p:cViewPr varScale="1">
        <p:scale>
          <a:sx n="105" d="100"/>
          <a:sy n="105" d="100"/>
        </p:scale>
        <p:origin x="1840" y="200"/>
      </p:cViewPr>
      <p:guideLst/>
    </p:cSldViewPr>
  </p:slideViewPr>
  <p:notesTextViewPr>
    <p:cViewPr>
      <p:scale>
        <a:sx n="1" d="1"/>
        <a:sy n="1" d="1"/>
      </p:scale>
      <p:origin x="0" y="0"/>
    </p:cViewPr>
  </p:notesText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5DBA4-D41B-F84F-994E-E316ACFC6DC9}" type="datetimeFigureOut">
              <a:rPr lang="en-US" smtClean="0"/>
              <a:t>1/15/19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D72A3-CE92-CC47-8459-81178789E03F}" type="slidenum">
              <a:rPr lang="en-US" smtClean="0"/>
              <a:t>‹#›</a:t>
            </a:fld>
            <a:endParaRPr lang="en-US"/>
          </a:p>
        </p:txBody>
      </p:sp>
    </p:spTree>
    <p:extLst>
      <p:ext uri="{BB962C8B-B14F-4D97-AF65-F5344CB8AC3E}">
        <p14:creationId xmlns:p14="http://schemas.microsoft.com/office/powerpoint/2010/main" val="259354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Haploid: cell with a single</a:t>
            </a:r>
            <a:r>
              <a:rPr lang="en-US" baseline="0" dirty="0"/>
              <a:t> set of unpaired chromosomes (half the normal number, not from both parents)</a:t>
            </a:r>
            <a:endParaRPr lang="en-US" dirty="0"/>
          </a:p>
          <a:p>
            <a:r>
              <a:rPr lang="en-US" dirty="0"/>
              <a:t>Diploid: cell with two complete sets of chromosomes, one from each parent</a:t>
            </a:r>
          </a:p>
          <a:p>
            <a:endParaRPr lang="en-US" dirty="0"/>
          </a:p>
          <a:p>
            <a:r>
              <a:rPr lang="en-US" dirty="0"/>
              <a:t>Meiosis: cell division in which the new cells are not identical to the parent cells   </a:t>
            </a:r>
            <a:r>
              <a:rPr lang="en-US" dirty="0" err="1"/>
              <a:t>osis</a:t>
            </a:r>
            <a:r>
              <a:rPr lang="en-US" dirty="0"/>
              <a:t> (less process or action)</a:t>
            </a:r>
          </a:p>
          <a:p>
            <a:r>
              <a:rPr lang="en-US" dirty="0"/>
              <a:t>Mitosis: cell division in which the new cells are identical to the parent cells     (thread process)</a:t>
            </a:r>
          </a:p>
          <a:p>
            <a:endParaRPr lang="en-US" dirty="0"/>
          </a:p>
          <a:p>
            <a:r>
              <a:rPr lang="en-US" dirty="0"/>
              <a:t>Allopatric: non overlapping distribution</a:t>
            </a:r>
            <a:r>
              <a:rPr lang="en-US" baseline="0" dirty="0"/>
              <a:t> of species  (</a:t>
            </a:r>
            <a:r>
              <a:rPr lang="en-US" baseline="0" dirty="0" err="1"/>
              <a:t>allo</a:t>
            </a:r>
            <a:r>
              <a:rPr lang="en-US" baseline="0" dirty="0"/>
              <a:t> other / </a:t>
            </a:r>
            <a:r>
              <a:rPr lang="en-US" baseline="0" dirty="0" err="1"/>
              <a:t>patric</a:t>
            </a:r>
            <a:r>
              <a:rPr lang="en-US" baseline="0" dirty="0"/>
              <a:t> father/</a:t>
            </a:r>
            <a:r>
              <a:rPr lang="en-US" baseline="0" dirty="0" err="1"/>
              <a:t>patrilinial</a:t>
            </a:r>
            <a:r>
              <a:rPr lang="en-US" baseline="0" dirty="0"/>
              <a:t>)</a:t>
            </a:r>
            <a:endParaRPr lang="en-US" dirty="0"/>
          </a:p>
          <a:p>
            <a:r>
              <a:rPr lang="en-US" dirty="0"/>
              <a:t>Sympatric:</a:t>
            </a:r>
            <a:r>
              <a:rPr lang="en-US" baseline="0" dirty="0"/>
              <a:t> overlapping distribution of species  (</a:t>
            </a:r>
            <a:r>
              <a:rPr lang="en-US" baseline="0" dirty="0" err="1"/>
              <a:t>sym</a:t>
            </a:r>
            <a:r>
              <a:rPr lang="en-US" baseline="0" dirty="0"/>
              <a:t> together or the same</a:t>
            </a:r>
            <a:endParaRPr lang="en-US" dirty="0"/>
          </a:p>
        </p:txBody>
      </p:sp>
      <p:sp>
        <p:nvSpPr>
          <p:cNvPr id="4" name="Slide Number Placeholder 3"/>
          <p:cNvSpPr>
            <a:spLocks noGrp="1"/>
          </p:cNvSpPr>
          <p:nvPr>
            <p:ph type="sldNum" sz="quarter" idx="5"/>
          </p:nvPr>
        </p:nvSpPr>
        <p:spPr/>
        <p:txBody>
          <a:bodyPr/>
          <a:lstStyle/>
          <a:p>
            <a:fld id="{5BCD72A3-CE92-CC47-8459-81178789E03F}" type="slidenum">
              <a:rPr lang="en-US" smtClean="0"/>
              <a:t>23</a:t>
            </a:fld>
            <a:endParaRPr lang="en-US"/>
          </a:p>
        </p:txBody>
      </p:sp>
    </p:spTree>
    <p:extLst>
      <p:ext uri="{BB962C8B-B14F-4D97-AF65-F5344CB8AC3E}">
        <p14:creationId xmlns:p14="http://schemas.microsoft.com/office/powerpoint/2010/main" val="36131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Comparison of different graphics of water molecule– the purpose here is to show that these graphics, though they look quite different are actually the same thing (though they might be emphasizing different aspects of this molecule.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49</a:t>
            </a:fld>
            <a:endParaRPr lang="en-US"/>
          </a:p>
        </p:txBody>
      </p:sp>
    </p:spTree>
    <p:extLst>
      <p:ext uri="{BB962C8B-B14F-4D97-AF65-F5344CB8AC3E}">
        <p14:creationId xmlns:p14="http://schemas.microsoft.com/office/powerpoint/2010/main" val="248311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Comparison of different graphics of sugar (glucose) molecule.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50</a:t>
            </a:fld>
            <a:endParaRPr lang="en-US"/>
          </a:p>
        </p:txBody>
      </p:sp>
    </p:spTree>
    <p:extLst>
      <p:ext uri="{BB962C8B-B14F-4D97-AF65-F5344CB8AC3E}">
        <p14:creationId xmlns:p14="http://schemas.microsoft.com/office/powerpoint/2010/main" val="48310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Most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consist of a flat, rotating disk containing stars, gas and dust, and a central concentration of stars known as the bulge. ... Together with irregular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make up approximately 60% of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in </a:t>
            </a:r>
            <a:r>
              <a:rPr lang="en-US" sz="1200" b="0" i="0" kern="1200" dirty="0" err="1">
                <a:solidFill>
                  <a:schemeClr val="tx1"/>
                </a:solidFill>
                <a:effectLst/>
                <a:latin typeface="Arial" charset="0"/>
                <a:ea typeface="+mn-ea"/>
                <a:cs typeface="+mn-cs"/>
              </a:rPr>
              <a:t>today's</a:t>
            </a:r>
            <a:r>
              <a:rPr lang="en-US" sz="1200" b="1" i="0" kern="1200" dirty="0" err="1">
                <a:solidFill>
                  <a:schemeClr val="tx1"/>
                </a:solidFill>
                <a:effectLst/>
                <a:latin typeface="Arial" charset="0"/>
                <a:ea typeface="+mn-ea"/>
                <a:cs typeface="+mn-cs"/>
              </a:rPr>
              <a:t>universe</a:t>
            </a:r>
            <a:r>
              <a:rPr lang="en-US" sz="1200" b="0" i="0" kern="1200" dirty="0">
                <a:solidFill>
                  <a:schemeClr val="tx1"/>
                </a:solidFill>
                <a:effectLst/>
                <a:latin typeface="Arial" charset="0"/>
                <a:ea typeface="+mn-ea"/>
                <a:cs typeface="+mn-cs"/>
              </a:rPr>
              <a:t>.</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NOUN</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SPATIAL</a:t>
            </a:r>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57</a:t>
            </a:fld>
            <a:endParaRPr lang="en-US"/>
          </a:p>
        </p:txBody>
      </p:sp>
    </p:spTree>
    <p:extLst>
      <p:ext uri="{BB962C8B-B14F-4D97-AF65-F5344CB8AC3E}">
        <p14:creationId xmlns:p14="http://schemas.microsoft.com/office/powerpoint/2010/main" val="347671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Process/verb: Water cycle </a:t>
            </a:r>
          </a:p>
          <a:p>
            <a:pPr fontAlgn="t"/>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water </a:t>
            </a:r>
            <a:r>
              <a:rPr lang="en-US" sz="1200" b="1" i="0" kern="1200" dirty="0">
                <a:solidFill>
                  <a:schemeClr val="tx1"/>
                </a:solidFill>
                <a:effectLst/>
                <a:latin typeface="Arial" charset="0"/>
                <a:ea typeface="+mn-ea"/>
                <a:cs typeface="+mn-cs"/>
              </a:rPr>
              <a:t>cycle</a:t>
            </a:r>
            <a:r>
              <a:rPr lang="en-US" sz="1200" b="0" i="0" kern="1200" dirty="0">
                <a:solidFill>
                  <a:schemeClr val="tx1"/>
                </a:solidFill>
                <a:effectLst/>
                <a:latin typeface="Arial" charset="0"/>
                <a:ea typeface="+mn-ea"/>
                <a:cs typeface="+mn-cs"/>
              </a:rPr>
              <a:t> describes how water </a:t>
            </a:r>
            <a:r>
              <a:rPr lang="en-US" sz="1200" b="1" i="0" kern="1200" dirty="0">
                <a:solidFill>
                  <a:schemeClr val="tx1"/>
                </a:solidFill>
                <a:effectLst/>
                <a:latin typeface="Arial" charset="0"/>
                <a:ea typeface="+mn-ea"/>
                <a:cs typeface="+mn-cs"/>
              </a:rPr>
              <a:t>evaporates </a:t>
            </a:r>
            <a:r>
              <a:rPr lang="en-US" sz="1200" b="0" i="0" kern="1200" dirty="0">
                <a:solidFill>
                  <a:schemeClr val="tx1"/>
                </a:solidFill>
                <a:effectLst/>
                <a:latin typeface="Arial" charset="0"/>
                <a:ea typeface="+mn-ea"/>
                <a:cs typeface="+mn-cs"/>
              </a:rPr>
              <a:t>from the surface of the earth, rises into the atmosphere, cools and condenses into </a:t>
            </a:r>
            <a:r>
              <a:rPr lang="en-US" sz="1200" b="1" i="0" kern="1200" dirty="0">
                <a:solidFill>
                  <a:schemeClr val="tx1"/>
                </a:solidFill>
                <a:effectLst/>
                <a:latin typeface="Arial" charset="0"/>
                <a:ea typeface="+mn-ea"/>
                <a:cs typeface="+mn-cs"/>
              </a:rPr>
              <a:t>rain</a:t>
            </a:r>
            <a:r>
              <a:rPr lang="en-US" sz="1200" b="0" i="0" kern="1200" dirty="0">
                <a:solidFill>
                  <a:schemeClr val="tx1"/>
                </a:solidFill>
                <a:effectLst/>
                <a:latin typeface="Arial" charset="0"/>
                <a:ea typeface="+mn-ea"/>
                <a:cs typeface="+mn-cs"/>
              </a:rPr>
              <a:t> or snow in clouds, and falls again to the surface as precipitation.</a:t>
            </a:r>
          </a:p>
          <a:p>
            <a:r>
              <a:rPr lang="en-US" dirty="0"/>
              <a:t>Transpiration: plants give off water through their pores </a:t>
            </a:r>
          </a:p>
          <a:p>
            <a:r>
              <a:rPr lang="en-US" dirty="0"/>
              <a:t>Infiltration: water seeping through the soil to the water table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58</a:t>
            </a:fld>
            <a:endParaRPr lang="en-US"/>
          </a:p>
        </p:txBody>
      </p:sp>
    </p:spTree>
    <p:extLst>
      <p:ext uri="{BB962C8B-B14F-4D97-AF65-F5344CB8AC3E}">
        <p14:creationId xmlns:p14="http://schemas.microsoft.com/office/powerpoint/2010/main" val="99624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a comparison… it allows one to compare how much atmospheric carbon dioxide there was each decade since 1960</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59</a:t>
            </a:fld>
            <a:endParaRPr lang="en-US"/>
          </a:p>
        </p:txBody>
      </p:sp>
    </p:spTree>
    <p:extLst>
      <p:ext uri="{BB962C8B-B14F-4D97-AF65-F5344CB8AC3E}">
        <p14:creationId xmlns:p14="http://schemas.microsoft.com/office/powerpoint/2010/main" val="406311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Classification and Comparison</a:t>
            </a:r>
          </a:p>
          <a:p>
            <a:r>
              <a:rPr lang="en-US" dirty="0"/>
              <a:t>Classification of </a:t>
            </a:r>
            <a:r>
              <a:rPr lang="en-US" dirty="0" err="1"/>
              <a:t>hom</a:t>
            </a:r>
            <a:r>
              <a:rPr lang="en-US" dirty="0"/>
              <a:t>-in-</a:t>
            </a:r>
            <a:r>
              <a:rPr lang="en-US" dirty="0" err="1"/>
              <a:t>oid</a:t>
            </a:r>
            <a:r>
              <a:rPr lang="en-US" dirty="0"/>
              <a:t>-</a:t>
            </a:r>
            <a:r>
              <a:rPr lang="en-US" dirty="0" err="1"/>
              <a:t>ea</a:t>
            </a:r>
            <a:r>
              <a:rPr lang="en-US" dirty="0"/>
              <a:t>; </a:t>
            </a:r>
          </a:p>
          <a:p>
            <a:endParaRPr lang="en-US" dirty="0"/>
          </a:p>
          <a:p>
            <a:r>
              <a:rPr lang="en-US" dirty="0"/>
              <a:t>We used to think man was a distinct or unique member of the </a:t>
            </a:r>
            <a:r>
              <a:rPr lang="en-US" dirty="0" err="1"/>
              <a:t>hominoidea</a:t>
            </a:r>
            <a:r>
              <a:rPr lang="en-US" dirty="0"/>
              <a:t> family… newer classification schemes recognize more fine grained distinctions and closer connections with some other members of the family.</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60</a:t>
            </a:fld>
            <a:endParaRPr lang="en-US"/>
          </a:p>
        </p:txBody>
      </p:sp>
    </p:spTree>
    <p:extLst>
      <p:ext uri="{BB962C8B-B14F-4D97-AF65-F5344CB8AC3E}">
        <p14:creationId xmlns:p14="http://schemas.microsoft.com/office/powerpoint/2010/main" val="723090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Spatial / </a:t>
            </a:r>
            <a:r>
              <a:rPr lang="en-US" dirty="0" err="1"/>
              <a:t>Comaprative</a:t>
            </a:r>
            <a:endParaRPr lang="en-US" dirty="0"/>
          </a:p>
          <a:p>
            <a:r>
              <a:rPr lang="en-US" dirty="0"/>
              <a:t>Shows temperature locations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61</a:t>
            </a:fld>
            <a:endParaRPr lang="en-US"/>
          </a:p>
        </p:txBody>
      </p:sp>
    </p:spTree>
    <p:extLst>
      <p:ext uri="{BB962C8B-B14F-4D97-AF65-F5344CB8AC3E}">
        <p14:creationId xmlns:p14="http://schemas.microsoft.com/office/powerpoint/2010/main" val="213152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Classification (taxonomy) in hierarchical tree form (general to specific)</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62</a:t>
            </a:fld>
            <a:endParaRPr lang="en-US"/>
          </a:p>
        </p:txBody>
      </p:sp>
    </p:spTree>
    <p:extLst>
      <p:ext uri="{BB962C8B-B14F-4D97-AF65-F5344CB8AC3E}">
        <p14:creationId xmlns:p14="http://schemas.microsoft.com/office/powerpoint/2010/main" val="3685301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Sequential—illustrates the digestion process</a:t>
            </a:r>
          </a:p>
          <a:p>
            <a:r>
              <a:rPr lang="en-US" dirty="0"/>
              <a:t>Spatial—shows the placement of the digestion system</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63</a:t>
            </a:fld>
            <a:endParaRPr lang="en-US"/>
          </a:p>
        </p:txBody>
      </p:sp>
    </p:spTree>
    <p:extLst>
      <p:ext uri="{BB962C8B-B14F-4D97-AF65-F5344CB8AC3E}">
        <p14:creationId xmlns:p14="http://schemas.microsoft.com/office/powerpoint/2010/main" val="3216731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Shows iron rusting</a:t>
            </a:r>
          </a:p>
          <a:p>
            <a:endParaRPr lang="en-US" dirty="0"/>
          </a:p>
          <a:p>
            <a:r>
              <a:rPr lang="en-US" dirty="0"/>
              <a:t>Causal– shows how Oxygen merges into water and how the oxygen from water bonds with iron to create rust</a:t>
            </a:r>
          </a:p>
          <a:p>
            <a:r>
              <a:rPr lang="en-US" dirty="0"/>
              <a:t>Sequential—it is a process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64</a:t>
            </a:fld>
            <a:endParaRPr lang="en-US"/>
          </a:p>
        </p:txBody>
      </p:sp>
    </p:spTree>
    <p:extLst>
      <p:ext uri="{BB962C8B-B14F-4D97-AF65-F5344CB8AC3E}">
        <p14:creationId xmlns:p14="http://schemas.microsoft.com/office/powerpoint/2010/main" val="378425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Haploid: cell with a single</a:t>
            </a:r>
            <a:r>
              <a:rPr lang="en-US" baseline="0" dirty="0"/>
              <a:t> set of unpaired chromosomes (half the normal number, not from both parents)</a:t>
            </a:r>
            <a:endParaRPr lang="en-US" dirty="0"/>
          </a:p>
          <a:p>
            <a:r>
              <a:rPr lang="en-US" dirty="0"/>
              <a:t>Diploid: cell with two complete sets of chromosomes, one from each parent</a:t>
            </a:r>
          </a:p>
          <a:p>
            <a:endParaRPr lang="en-US" dirty="0"/>
          </a:p>
          <a:p>
            <a:r>
              <a:rPr lang="en-US" dirty="0"/>
              <a:t>Meiosis: cell division in which the new cells are not identical to the parent cells   </a:t>
            </a:r>
            <a:r>
              <a:rPr lang="en-US" dirty="0" err="1"/>
              <a:t>osis</a:t>
            </a:r>
            <a:r>
              <a:rPr lang="en-US" dirty="0"/>
              <a:t> (less process or action)</a:t>
            </a:r>
          </a:p>
          <a:p>
            <a:r>
              <a:rPr lang="en-US" dirty="0"/>
              <a:t>Mitosis: cell division in which the new cells are identical to the parent cells     (thread process)</a:t>
            </a:r>
          </a:p>
          <a:p>
            <a:endParaRPr lang="en-US" dirty="0"/>
          </a:p>
          <a:p>
            <a:r>
              <a:rPr lang="en-US" dirty="0"/>
              <a:t>Allopatric: non overlapping distribution</a:t>
            </a:r>
            <a:r>
              <a:rPr lang="en-US" baseline="0" dirty="0"/>
              <a:t> of species  (</a:t>
            </a:r>
            <a:r>
              <a:rPr lang="en-US" baseline="0" dirty="0" err="1"/>
              <a:t>allo</a:t>
            </a:r>
            <a:r>
              <a:rPr lang="en-US" baseline="0" dirty="0"/>
              <a:t> other / </a:t>
            </a:r>
            <a:r>
              <a:rPr lang="en-US" baseline="0" dirty="0" err="1"/>
              <a:t>patric</a:t>
            </a:r>
            <a:r>
              <a:rPr lang="en-US" baseline="0" dirty="0"/>
              <a:t> father/</a:t>
            </a:r>
            <a:r>
              <a:rPr lang="en-US" baseline="0" dirty="0" err="1"/>
              <a:t>patrilinial</a:t>
            </a:r>
            <a:r>
              <a:rPr lang="en-US" baseline="0" dirty="0"/>
              <a:t>)</a:t>
            </a:r>
            <a:endParaRPr lang="en-US" dirty="0"/>
          </a:p>
          <a:p>
            <a:r>
              <a:rPr lang="en-US" dirty="0"/>
              <a:t>Sympatric:</a:t>
            </a:r>
            <a:r>
              <a:rPr lang="en-US" baseline="0" dirty="0"/>
              <a:t> overlapping distribution of species  (</a:t>
            </a:r>
            <a:r>
              <a:rPr lang="en-US" baseline="0" dirty="0" err="1"/>
              <a:t>sym</a:t>
            </a:r>
            <a:r>
              <a:rPr lang="en-US" baseline="0" dirty="0"/>
              <a:t> together or the same)     </a:t>
            </a:r>
            <a:endParaRPr lang="en-US" dirty="0"/>
          </a:p>
          <a:p>
            <a:endParaRPr lang="en-US" dirty="0"/>
          </a:p>
        </p:txBody>
      </p:sp>
      <p:sp>
        <p:nvSpPr>
          <p:cNvPr id="4" name="Slide Number Placeholder 3"/>
          <p:cNvSpPr>
            <a:spLocks noGrp="1"/>
          </p:cNvSpPr>
          <p:nvPr>
            <p:ph type="sldNum" sz="quarter" idx="5"/>
          </p:nvPr>
        </p:nvSpPr>
        <p:spPr/>
        <p:txBody>
          <a:bodyPr/>
          <a:lstStyle/>
          <a:p>
            <a:fld id="{5BCD72A3-CE92-CC47-8459-81178789E03F}" type="slidenum">
              <a:rPr lang="en-US" smtClean="0"/>
              <a:t>24</a:t>
            </a:fld>
            <a:endParaRPr lang="en-US"/>
          </a:p>
        </p:txBody>
      </p:sp>
    </p:spTree>
    <p:extLst>
      <p:ext uri="{BB962C8B-B14F-4D97-AF65-F5344CB8AC3E}">
        <p14:creationId xmlns:p14="http://schemas.microsoft.com/office/powerpoint/2010/main" val="540765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Comparison of different forms of H2O</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65</a:t>
            </a:fld>
            <a:endParaRPr lang="en-US"/>
          </a:p>
        </p:txBody>
      </p:sp>
    </p:spTree>
    <p:extLst>
      <p:ext uri="{BB962C8B-B14F-4D97-AF65-F5344CB8AC3E}">
        <p14:creationId xmlns:p14="http://schemas.microsoft.com/office/powerpoint/2010/main" val="1695991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Causation—the areas show how the state of matter is changed by heat</a:t>
            </a:r>
          </a:p>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66</a:t>
            </a:fld>
            <a:endParaRPr lang="en-US"/>
          </a:p>
        </p:txBody>
      </p:sp>
    </p:spTree>
    <p:extLst>
      <p:ext uri="{BB962C8B-B14F-4D97-AF65-F5344CB8AC3E}">
        <p14:creationId xmlns:p14="http://schemas.microsoft.com/office/powerpoint/2010/main" val="202433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Sequence process flowchart</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67</a:t>
            </a:fld>
            <a:endParaRPr lang="en-US"/>
          </a:p>
        </p:txBody>
      </p:sp>
    </p:spTree>
    <p:extLst>
      <p:ext uri="{BB962C8B-B14F-4D97-AF65-F5344CB8AC3E}">
        <p14:creationId xmlns:p14="http://schemas.microsoft.com/office/powerpoint/2010/main" val="81269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Causal relationships</a:t>
            </a:r>
          </a:p>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68</a:t>
            </a:fld>
            <a:endParaRPr lang="en-US"/>
          </a:p>
        </p:txBody>
      </p:sp>
    </p:spTree>
    <p:extLst>
      <p:ext uri="{BB962C8B-B14F-4D97-AF65-F5344CB8AC3E}">
        <p14:creationId xmlns:p14="http://schemas.microsoft.com/office/powerpoint/2010/main" val="4263632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Spatial, classification </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69</a:t>
            </a:fld>
            <a:endParaRPr lang="en-US"/>
          </a:p>
        </p:txBody>
      </p:sp>
    </p:spTree>
    <p:extLst>
      <p:ext uri="{BB962C8B-B14F-4D97-AF65-F5344CB8AC3E}">
        <p14:creationId xmlns:p14="http://schemas.microsoft.com/office/powerpoint/2010/main" val="2645486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Comparison of ozone layer at two different times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70</a:t>
            </a:fld>
            <a:endParaRPr lang="en-US"/>
          </a:p>
        </p:txBody>
      </p:sp>
    </p:spTree>
    <p:extLst>
      <p:ext uri="{BB962C8B-B14F-4D97-AF65-F5344CB8AC3E}">
        <p14:creationId xmlns:p14="http://schemas.microsoft.com/office/powerpoint/2010/main" val="56444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71</a:t>
            </a:fld>
            <a:endParaRPr lang="en-US"/>
          </a:p>
        </p:txBody>
      </p:sp>
    </p:spTree>
    <p:extLst>
      <p:ext uri="{BB962C8B-B14F-4D97-AF65-F5344CB8AC3E}">
        <p14:creationId xmlns:p14="http://schemas.microsoft.com/office/powerpoint/2010/main" val="1486910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Spatial structure of human brain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72</a:t>
            </a:fld>
            <a:endParaRPr lang="en-US"/>
          </a:p>
        </p:txBody>
      </p:sp>
    </p:spTree>
    <p:extLst>
      <p:ext uri="{BB962C8B-B14F-4D97-AF65-F5344CB8AC3E}">
        <p14:creationId xmlns:p14="http://schemas.microsoft.com/office/powerpoint/2010/main" val="1447501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Spatial – engineering blueprint… showing circuits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73</a:t>
            </a:fld>
            <a:endParaRPr lang="en-US"/>
          </a:p>
        </p:txBody>
      </p:sp>
    </p:spTree>
    <p:extLst>
      <p:ext uri="{BB962C8B-B14F-4D97-AF65-F5344CB8AC3E}">
        <p14:creationId xmlns:p14="http://schemas.microsoft.com/office/powerpoint/2010/main" val="1837950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Causal—relationship of growth rates in an experiment (crowding impact on growth)</a:t>
            </a:r>
          </a:p>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74</a:t>
            </a:fld>
            <a:endParaRPr lang="en-US"/>
          </a:p>
        </p:txBody>
      </p:sp>
    </p:spTree>
    <p:extLst>
      <p:ext uri="{BB962C8B-B14F-4D97-AF65-F5344CB8AC3E}">
        <p14:creationId xmlns:p14="http://schemas.microsoft.com/office/powerpoint/2010/main" val="338951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Trans – through or beyond</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26</a:t>
            </a:fld>
            <a:endParaRPr lang="en-US"/>
          </a:p>
        </p:txBody>
      </p:sp>
    </p:spTree>
    <p:extLst>
      <p:ext uri="{BB962C8B-B14F-4D97-AF65-F5344CB8AC3E}">
        <p14:creationId xmlns:p14="http://schemas.microsoft.com/office/powerpoint/2010/main" val="2800045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Comparison of lunar soil elements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75</a:t>
            </a:fld>
            <a:endParaRPr lang="en-US"/>
          </a:p>
        </p:txBody>
      </p:sp>
    </p:spTree>
    <p:extLst>
      <p:ext uri="{BB962C8B-B14F-4D97-AF65-F5344CB8AC3E}">
        <p14:creationId xmlns:p14="http://schemas.microsoft.com/office/powerpoint/2010/main" val="4006129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Classification – Classifying where the American black bear fits in biological classification system (taxonomy ranks)</a:t>
            </a:r>
          </a:p>
          <a:p>
            <a:r>
              <a:rPr lang="en-US" dirty="0"/>
              <a:t>Comparative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76</a:t>
            </a:fld>
            <a:endParaRPr lang="en-US"/>
          </a:p>
        </p:txBody>
      </p:sp>
    </p:spTree>
    <p:extLst>
      <p:ext uri="{BB962C8B-B14F-4D97-AF65-F5344CB8AC3E}">
        <p14:creationId xmlns:p14="http://schemas.microsoft.com/office/powerpoint/2010/main" val="120167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27</a:t>
            </a:fld>
            <a:endParaRPr lang="en-US"/>
          </a:p>
        </p:txBody>
      </p:sp>
    </p:spTree>
    <p:extLst>
      <p:ext uri="{BB962C8B-B14F-4D97-AF65-F5344CB8AC3E}">
        <p14:creationId xmlns:p14="http://schemas.microsoft.com/office/powerpoint/2010/main" val="220687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28</a:t>
            </a:fld>
            <a:endParaRPr lang="en-US"/>
          </a:p>
        </p:txBody>
      </p:sp>
    </p:spTree>
    <p:extLst>
      <p:ext uri="{BB962C8B-B14F-4D97-AF65-F5344CB8AC3E}">
        <p14:creationId xmlns:p14="http://schemas.microsoft.com/office/powerpoint/2010/main" val="385653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Arch: initial, beginning, original</a:t>
            </a:r>
          </a:p>
          <a:p>
            <a:r>
              <a:rPr lang="en-US" dirty="0"/>
              <a:t>Auto:: self</a:t>
            </a:r>
          </a:p>
          <a:p>
            <a:r>
              <a:rPr lang="en-US" dirty="0" err="1"/>
              <a:t>Cracy</a:t>
            </a:r>
            <a:r>
              <a:rPr lang="en-US" dirty="0"/>
              <a:t>: denoting a particular kind of government or influence</a:t>
            </a:r>
          </a:p>
          <a:p>
            <a:r>
              <a:rPr lang="en-US" dirty="0"/>
              <a:t>Demo: people, population</a:t>
            </a:r>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30</a:t>
            </a:fld>
            <a:endParaRPr lang="en-US"/>
          </a:p>
        </p:txBody>
      </p:sp>
    </p:spTree>
    <p:extLst>
      <p:ext uri="{BB962C8B-B14F-4D97-AF65-F5344CB8AC3E}">
        <p14:creationId xmlns:p14="http://schemas.microsoft.com/office/powerpoint/2010/main" val="261033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31</a:t>
            </a:fld>
            <a:endParaRPr lang="en-US"/>
          </a:p>
        </p:txBody>
      </p:sp>
    </p:spTree>
    <p:extLst>
      <p:ext uri="{BB962C8B-B14F-4D97-AF65-F5344CB8AC3E}">
        <p14:creationId xmlns:p14="http://schemas.microsoft.com/office/powerpoint/2010/main" val="270370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32</a:t>
            </a:fld>
            <a:endParaRPr lang="en-US"/>
          </a:p>
        </p:txBody>
      </p:sp>
    </p:spTree>
    <p:extLst>
      <p:ext uri="{BB962C8B-B14F-4D97-AF65-F5344CB8AC3E}">
        <p14:creationId xmlns:p14="http://schemas.microsoft.com/office/powerpoint/2010/main" val="124858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De- 	less or FROM</a:t>
            </a:r>
          </a:p>
          <a:p>
            <a:r>
              <a:rPr lang="en-US" dirty="0"/>
              <a:t>Oxy-	sugar</a:t>
            </a:r>
          </a:p>
          <a:p>
            <a:r>
              <a:rPr lang="en-US" dirty="0" err="1"/>
              <a:t>Ribo</a:t>
            </a:r>
            <a:r>
              <a:rPr lang="en-US" dirty="0"/>
              <a:t>-	structurally related to ribose</a:t>
            </a:r>
          </a:p>
          <a:p>
            <a:r>
              <a:rPr lang="en-US" dirty="0"/>
              <a:t>Nucleus	nucleic acid –substance basic to life</a:t>
            </a:r>
          </a:p>
          <a:p>
            <a:endParaRPr lang="en-US" dirty="0"/>
          </a:p>
          <a:p>
            <a:r>
              <a:rPr lang="en-US" dirty="0"/>
              <a:t>A sugar derived from ribose in the form of a deoxyribose (structure) that is basic to life DNA</a:t>
            </a:r>
          </a:p>
          <a:p>
            <a:endParaRPr lang="en-US" dirty="0"/>
          </a:p>
        </p:txBody>
      </p:sp>
      <p:sp>
        <p:nvSpPr>
          <p:cNvPr id="4" name="Slide Number Placeholder 3"/>
          <p:cNvSpPr>
            <a:spLocks noGrp="1"/>
          </p:cNvSpPr>
          <p:nvPr>
            <p:ph type="sldNum" sz="quarter" idx="5"/>
          </p:nvPr>
        </p:nvSpPr>
        <p:spPr/>
        <p:txBody>
          <a:bodyPr/>
          <a:lstStyle/>
          <a:p>
            <a:fld id="{5BCD72A3-CE92-CC47-8459-81178789E03F}" type="slidenum">
              <a:rPr lang="en-US" smtClean="0"/>
              <a:t>35</a:t>
            </a:fld>
            <a:endParaRPr lang="en-US"/>
          </a:p>
        </p:txBody>
      </p:sp>
    </p:spTree>
    <p:extLst>
      <p:ext uri="{BB962C8B-B14F-4D97-AF65-F5344CB8AC3E}">
        <p14:creationId xmlns:p14="http://schemas.microsoft.com/office/powerpoint/2010/main" val="746944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410925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143F5A-19E2-6445-A4C2-B4A5AF289C1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199595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3293728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209854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57620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2118340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2964545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8570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341034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156974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143F5A-19E2-6445-A4C2-B4A5AF289C10}"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152437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143F5A-19E2-6445-A4C2-B4A5AF289C1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201278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143F5A-19E2-6445-A4C2-B4A5AF289C10}"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230262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143F5A-19E2-6445-A4C2-B4A5AF289C10}"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69033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08143F5A-19E2-6445-A4C2-B4A5AF289C10}"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173014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143F5A-19E2-6445-A4C2-B4A5AF289C1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184658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143F5A-19E2-6445-A4C2-B4A5AF289C10}"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145FB-04EA-534C-B73D-A54274769464}" type="slidenum">
              <a:rPr lang="en-US" smtClean="0"/>
              <a:t>‹#›</a:t>
            </a:fld>
            <a:endParaRPr lang="en-US"/>
          </a:p>
        </p:txBody>
      </p:sp>
    </p:spTree>
    <p:extLst>
      <p:ext uri="{BB962C8B-B14F-4D97-AF65-F5344CB8AC3E}">
        <p14:creationId xmlns:p14="http://schemas.microsoft.com/office/powerpoint/2010/main" val="235283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143F5A-19E2-6445-A4C2-B4A5AF289C10}" type="datetimeFigureOut">
              <a:rPr lang="en-US" smtClean="0"/>
              <a:t>1/15/19</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D145FB-04EA-534C-B73D-A54274769464}" type="slidenum">
              <a:rPr lang="en-US" smtClean="0"/>
              <a:t>‹#›</a:t>
            </a:fld>
            <a:endParaRPr lang="en-US"/>
          </a:p>
        </p:txBody>
      </p:sp>
    </p:spTree>
    <p:extLst>
      <p:ext uri="{BB962C8B-B14F-4D97-AF65-F5344CB8AC3E}">
        <p14:creationId xmlns:p14="http://schemas.microsoft.com/office/powerpoint/2010/main" val="83800703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projectreadi.org/readi-science-materials/" TargetMode="External"/><Relationship Id="rId2" Type="http://schemas.openxmlformats.org/officeDocument/2006/relationships/hyperlink" Target="https://www.projectreadi.org/" TargetMode="External"/><Relationship Id="rId1" Type="http://schemas.openxmlformats.org/officeDocument/2006/relationships/slideLayout" Target="../slideLayouts/slideLayout2.xml"/><Relationship Id="rId6" Type="http://schemas.openxmlformats.org/officeDocument/2006/relationships/hyperlink" Target="http://sciencearguments.weebly.com/" TargetMode="External"/><Relationship Id="rId5" Type="http://schemas.openxmlformats.org/officeDocument/2006/relationships/hyperlink" Target="http://www.argumentationtoolkit.org/" TargetMode="External"/><Relationship Id="rId4" Type="http://schemas.openxmlformats.org/officeDocument/2006/relationships/hyperlink" Target="http://www.scienceandliteracy.or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rit.edu/studentaffairs/asc/sites/rit.edu.studentaffairs.asc/files/docs/services/resources/How%20to%20Read%20a%20Math%20Textbook%20.pdf" TargetMode="External"/><Relationship Id="rId2" Type="http://schemas.openxmlformats.org/officeDocument/2006/relationships/hyperlink" Target="https://www.math.uh.edu/~tomforde/MathReadingTips.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5F1E-97DB-B14D-9BFF-C98656205030}"/>
              </a:ext>
            </a:extLst>
          </p:cNvPr>
          <p:cNvSpPr>
            <a:spLocks noGrp="1"/>
          </p:cNvSpPr>
          <p:nvPr>
            <p:ph type="ctrTitle"/>
          </p:nvPr>
        </p:nvSpPr>
        <p:spPr>
          <a:xfrm>
            <a:off x="1143000" y="1699022"/>
            <a:ext cx="7206615" cy="1790700"/>
          </a:xfrm>
        </p:spPr>
        <p:txBody>
          <a:bodyPr>
            <a:normAutofit fontScale="90000"/>
          </a:bodyPr>
          <a:lstStyle/>
          <a:p>
            <a:r>
              <a:rPr lang="en-US" dirty="0"/>
              <a:t>Teaching Disciplinary Literacy:</a:t>
            </a:r>
            <a:br>
              <a:rPr lang="en-US" dirty="0"/>
            </a:br>
            <a:r>
              <a:rPr lang="en-US" dirty="0"/>
              <a:t>Science, Math, Technical Subjects</a:t>
            </a:r>
          </a:p>
        </p:txBody>
      </p:sp>
      <p:sp>
        <p:nvSpPr>
          <p:cNvPr id="3" name="Subtitle 2">
            <a:extLst>
              <a:ext uri="{FF2B5EF4-FFF2-40B4-BE49-F238E27FC236}">
                <a16:creationId xmlns:a16="http://schemas.microsoft.com/office/drawing/2014/main" id="{361D6DBE-4AAC-B046-859C-7534D13F0FFF}"/>
              </a:ext>
            </a:extLst>
          </p:cNvPr>
          <p:cNvSpPr>
            <a:spLocks noGrp="1"/>
          </p:cNvSpPr>
          <p:nvPr>
            <p:ph type="subTitle" idx="1"/>
          </p:nvPr>
        </p:nvSpPr>
        <p:spPr/>
        <p:txBody>
          <a:bodyPr>
            <a:normAutofit fontScale="85000" lnSpcReduction="20000"/>
          </a:bodyPr>
          <a:lstStyle/>
          <a:p>
            <a:endParaRPr lang="en-US" dirty="0"/>
          </a:p>
          <a:p>
            <a:r>
              <a:rPr lang="en-US" dirty="0"/>
              <a:t>Timothy Shanahan</a:t>
            </a:r>
          </a:p>
          <a:p>
            <a:r>
              <a:rPr lang="en-US" dirty="0"/>
              <a:t>University of Illinois at Chicago</a:t>
            </a:r>
          </a:p>
          <a:p>
            <a:r>
              <a:rPr lang="en-US" dirty="0">
                <a:hlinkClick r:id="rId2"/>
              </a:rPr>
              <a:t>www.shanahanonliteracy.com</a:t>
            </a:r>
            <a:endParaRPr lang="en-US" dirty="0"/>
          </a:p>
          <a:p>
            <a:endParaRPr lang="en-US" dirty="0"/>
          </a:p>
        </p:txBody>
      </p:sp>
    </p:spTree>
    <p:extLst>
      <p:ext uri="{BB962C8B-B14F-4D97-AF65-F5344CB8AC3E}">
        <p14:creationId xmlns:p14="http://schemas.microsoft.com/office/powerpoint/2010/main" val="79857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D4CB-C525-844B-AF11-87D099D77A01}"/>
              </a:ext>
            </a:extLst>
          </p:cNvPr>
          <p:cNvSpPr>
            <a:spLocks noGrp="1"/>
          </p:cNvSpPr>
          <p:nvPr>
            <p:ph type="title"/>
          </p:nvPr>
        </p:nvSpPr>
        <p:spPr/>
        <p:txBody>
          <a:bodyPr/>
          <a:lstStyle/>
          <a:p>
            <a:r>
              <a:rPr lang="en-US" dirty="0"/>
              <a:t>5. Using Mathematical and Computational   </a:t>
            </a:r>
            <a:br>
              <a:rPr lang="en-US" dirty="0"/>
            </a:br>
            <a:r>
              <a:rPr lang="en-US" dirty="0"/>
              <a:t>     Thinking</a:t>
            </a:r>
          </a:p>
        </p:txBody>
      </p:sp>
      <p:sp>
        <p:nvSpPr>
          <p:cNvPr id="3" name="Content Placeholder 2">
            <a:extLst>
              <a:ext uri="{FF2B5EF4-FFF2-40B4-BE49-F238E27FC236}">
                <a16:creationId xmlns:a16="http://schemas.microsoft.com/office/drawing/2014/main" id="{466F40DC-C0F3-C04F-84DE-369988377124}"/>
              </a:ext>
            </a:extLst>
          </p:cNvPr>
          <p:cNvSpPr>
            <a:spLocks noGrp="1"/>
          </p:cNvSpPr>
          <p:nvPr>
            <p:ph idx="1"/>
          </p:nvPr>
        </p:nvSpPr>
        <p:spPr/>
        <p:txBody>
          <a:bodyPr/>
          <a:lstStyle/>
          <a:p>
            <a:pPr>
              <a:buClr>
                <a:schemeClr val="tx1"/>
              </a:buClr>
            </a:pPr>
            <a:r>
              <a:rPr lang="en-US" sz="2400" dirty="0"/>
              <a:t>Math is used to represent physical variables, their relationships, and phenomena like growth or change or development</a:t>
            </a:r>
          </a:p>
          <a:p>
            <a:pPr>
              <a:buClr>
                <a:schemeClr val="tx1"/>
              </a:buClr>
            </a:pPr>
            <a:r>
              <a:rPr lang="en-US" sz="2400" dirty="0"/>
              <a:t>Mathematical approaches allow for predictions of future behavior of physical systems</a:t>
            </a:r>
          </a:p>
          <a:p>
            <a:endParaRPr lang="en-US" dirty="0"/>
          </a:p>
        </p:txBody>
      </p:sp>
    </p:spTree>
    <p:extLst>
      <p:ext uri="{BB962C8B-B14F-4D97-AF65-F5344CB8AC3E}">
        <p14:creationId xmlns:p14="http://schemas.microsoft.com/office/powerpoint/2010/main" val="40429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4AF2-26C4-6446-B07C-4E51C50B875B}"/>
              </a:ext>
            </a:extLst>
          </p:cNvPr>
          <p:cNvSpPr>
            <a:spLocks noGrp="1"/>
          </p:cNvSpPr>
          <p:nvPr>
            <p:ph type="title"/>
          </p:nvPr>
        </p:nvSpPr>
        <p:spPr/>
        <p:txBody>
          <a:bodyPr/>
          <a:lstStyle/>
          <a:p>
            <a:r>
              <a:rPr lang="en-US" dirty="0"/>
              <a:t>6. Constructing Explanations and Designing </a:t>
            </a:r>
            <a:br>
              <a:rPr lang="en-US" dirty="0"/>
            </a:br>
            <a:r>
              <a:rPr lang="en-US" dirty="0"/>
              <a:t>     Solutions</a:t>
            </a:r>
          </a:p>
        </p:txBody>
      </p:sp>
      <p:sp>
        <p:nvSpPr>
          <p:cNvPr id="3" name="Content Placeholder 2">
            <a:extLst>
              <a:ext uri="{FF2B5EF4-FFF2-40B4-BE49-F238E27FC236}">
                <a16:creationId xmlns:a16="http://schemas.microsoft.com/office/drawing/2014/main" id="{3BBB7885-2CCC-0344-81B4-B5F5AD61D2BB}"/>
              </a:ext>
            </a:extLst>
          </p:cNvPr>
          <p:cNvSpPr>
            <a:spLocks noGrp="1"/>
          </p:cNvSpPr>
          <p:nvPr>
            <p:ph idx="1"/>
          </p:nvPr>
        </p:nvSpPr>
        <p:spPr/>
        <p:txBody>
          <a:bodyPr/>
          <a:lstStyle/>
          <a:p>
            <a:r>
              <a:rPr lang="en-US" sz="2400" dirty="0">
                <a:solidFill>
                  <a:srgbClr val="FF0000"/>
                </a:solidFill>
              </a:rPr>
              <a:t>Construct logically coherent explanations of phenomena that incorporate explanations that are consistent with available evidence</a:t>
            </a:r>
          </a:p>
          <a:p>
            <a:endParaRPr lang="en-US" dirty="0"/>
          </a:p>
        </p:txBody>
      </p:sp>
    </p:spTree>
    <p:extLst>
      <p:ext uri="{BB962C8B-B14F-4D97-AF65-F5344CB8AC3E}">
        <p14:creationId xmlns:p14="http://schemas.microsoft.com/office/powerpoint/2010/main" val="9591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E7F1-A74F-4148-8139-E6BBF7F47FFA}"/>
              </a:ext>
            </a:extLst>
          </p:cNvPr>
          <p:cNvSpPr>
            <a:spLocks noGrp="1"/>
          </p:cNvSpPr>
          <p:nvPr>
            <p:ph type="title"/>
          </p:nvPr>
        </p:nvSpPr>
        <p:spPr/>
        <p:txBody>
          <a:bodyPr/>
          <a:lstStyle/>
          <a:p>
            <a:r>
              <a:rPr lang="en-US" dirty="0"/>
              <a:t>7. Engaging in Argument from Evidence</a:t>
            </a:r>
          </a:p>
        </p:txBody>
      </p:sp>
      <p:sp>
        <p:nvSpPr>
          <p:cNvPr id="3" name="Content Placeholder 2">
            <a:extLst>
              <a:ext uri="{FF2B5EF4-FFF2-40B4-BE49-F238E27FC236}">
                <a16:creationId xmlns:a16="http://schemas.microsoft.com/office/drawing/2014/main" id="{0D108092-B742-044F-A547-0036EB80B319}"/>
              </a:ext>
            </a:extLst>
          </p:cNvPr>
          <p:cNvSpPr>
            <a:spLocks noGrp="1"/>
          </p:cNvSpPr>
          <p:nvPr>
            <p:ph idx="1"/>
          </p:nvPr>
        </p:nvSpPr>
        <p:spPr/>
        <p:txBody>
          <a:bodyPr/>
          <a:lstStyle/>
          <a:p>
            <a:pPr>
              <a:buClr>
                <a:schemeClr val="tx1"/>
              </a:buClr>
            </a:pPr>
            <a:r>
              <a:rPr lang="en-US" sz="2400" dirty="0"/>
              <a:t>Reasoning and argument are essential or identifying strengths and weaknesses of a line of reasoning for finding the best explanation</a:t>
            </a:r>
          </a:p>
          <a:p>
            <a:pPr>
              <a:buClr>
                <a:schemeClr val="tx1"/>
              </a:buClr>
            </a:pPr>
            <a:r>
              <a:rPr lang="en-US" sz="2400" dirty="0">
                <a:solidFill>
                  <a:srgbClr val="FF0000"/>
                </a:solidFill>
              </a:rPr>
              <a:t>Scientists must defend their explanations through the use of evidence</a:t>
            </a:r>
          </a:p>
          <a:p>
            <a:endParaRPr lang="en-US" dirty="0"/>
          </a:p>
        </p:txBody>
      </p:sp>
    </p:spTree>
    <p:extLst>
      <p:ext uri="{BB962C8B-B14F-4D97-AF65-F5344CB8AC3E}">
        <p14:creationId xmlns:p14="http://schemas.microsoft.com/office/powerpoint/2010/main" val="291125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E0CB-194C-724A-B84F-656A8ADD1CDF}"/>
              </a:ext>
            </a:extLst>
          </p:cNvPr>
          <p:cNvSpPr>
            <a:spLocks noGrp="1"/>
          </p:cNvSpPr>
          <p:nvPr>
            <p:ph type="title"/>
          </p:nvPr>
        </p:nvSpPr>
        <p:spPr/>
        <p:txBody>
          <a:bodyPr/>
          <a:lstStyle/>
          <a:p>
            <a:r>
              <a:rPr lang="en-US" dirty="0"/>
              <a:t>8. Obtaining, Evaluating, and Communicating </a:t>
            </a:r>
            <a:br>
              <a:rPr lang="en-US" dirty="0"/>
            </a:br>
            <a:r>
              <a:rPr lang="en-US" dirty="0"/>
              <a:t>     Information</a:t>
            </a:r>
          </a:p>
        </p:txBody>
      </p:sp>
      <p:sp>
        <p:nvSpPr>
          <p:cNvPr id="3" name="Content Placeholder 2">
            <a:extLst>
              <a:ext uri="{FF2B5EF4-FFF2-40B4-BE49-F238E27FC236}">
                <a16:creationId xmlns:a16="http://schemas.microsoft.com/office/drawing/2014/main" id="{F9B6F54D-4A96-F34A-A9F5-B61810B4BFAF}"/>
              </a:ext>
            </a:extLst>
          </p:cNvPr>
          <p:cNvSpPr>
            <a:spLocks noGrp="1"/>
          </p:cNvSpPr>
          <p:nvPr>
            <p:ph idx="1"/>
          </p:nvPr>
        </p:nvSpPr>
        <p:spPr/>
        <p:txBody>
          <a:bodyPr/>
          <a:lstStyle/>
          <a:p>
            <a:pPr>
              <a:buClr>
                <a:schemeClr val="tx1"/>
              </a:buClr>
              <a:buFont typeface="Wingdings" charset="2"/>
              <a:buChar char="§"/>
            </a:pPr>
            <a:r>
              <a:rPr lang="en-US" sz="2400" dirty="0">
                <a:solidFill>
                  <a:srgbClr val="FF0000"/>
                </a:solidFill>
              </a:rPr>
              <a:t>Science cannot advance if scientists can’t communicate their findings clearly and persuasively</a:t>
            </a:r>
          </a:p>
          <a:p>
            <a:pPr>
              <a:buClr>
                <a:schemeClr val="tx1"/>
              </a:buClr>
              <a:buFont typeface="Wingdings" charset="2"/>
              <a:buChar char="§"/>
            </a:pPr>
            <a:r>
              <a:rPr lang="en-US" sz="2400" dirty="0">
                <a:solidFill>
                  <a:srgbClr val="FF0000"/>
                </a:solidFill>
              </a:rPr>
              <a:t>A major practice of science is communicating explanations orally and through writing (including graphical information)</a:t>
            </a:r>
          </a:p>
          <a:p>
            <a:pPr>
              <a:buClr>
                <a:schemeClr val="tx1"/>
              </a:buClr>
              <a:buFont typeface="Wingdings" charset="2"/>
              <a:buChar char="§"/>
            </a:pPr>
            <a:r>
              <a:rPr lang="en-US" sz="2400" dirty="0">
                <a:solidFill>
                  <a:srgbClr val="FF0000"/>
                </a:solidFill>
              </a:rPr>
              <a:t>Science requires the ability to derive meaning from scientific texts</a:t>
            </a:r>
          </a:p>
          <a:p>
            <a:endParaRPr lang="en-US" dirty="0"/>
          </a:p>
        </p:txBody>
      </p:sp>
    </p:spTree>
    <p:extLst>
      <p:ext uri="{BB962C8B-B14F-4D97-AF65-F5344CB8AC3E}">
        <p14:creationId xmlns:p14="http://schemas.microsoft.com/office/powerpoint/2010/main" val="126085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4040-945D-8B4A-B719-CB7D489D47FB}"/>
              </a:ext>
            </a:extLst>
          </p:cNvPr>
          <p:cNvSpPr>
            <a:spLocks noGrp="1"/>
          </p:cNvSpPr>
          <p:nvPr>
            <p:ph type="title"/>
          </p:nvPr>
        </p:nvSpPr>
        <p:spPr/>
        <p:txBody>
          <a:bodyPr/>
          <a:lstStyle/>
          <a:p>
            <a:r>
              <a:rPr lang="en-US" dirty="0"/>
              <a:t>The Role of Literacy in Science</a:t>
            </a:r>
          </a:p>
        </p:txBody>
      </p:sp>
      <p:sp>
        <p:nvSpPr>
          <p:cNvPr id="3" name="Content Placeholder 2">
            <a:extLst>
              <a:ext uri="{FF2B5EF4-FFF2-40B4-BE49-F238E27FC236}">
                <a16:creationId xmlns:a16="http://schemas.microsoft.com/office/drawing/2014/main" id="{B40CFA94-7407-C94E-91B2-9B8FA31C6C9C}"/>
              </a:ext>
            </a:extLst>
          </p:cNvPr>
          <p:cNvSpPr>
            <a:spLocks noGrp="1"/>
          </p:cNvSpPr>
          <p:nvPr>
            <p:ph idx="1"/>
          </p:nvPr>
        </p:nvSpPr>
        <p:spPr/>
        <p:txBody>
          <a:bodyPr>
            <a:normAutofit lnSpcReduction="10000"/>
          </a:bodyPr>
          <a:lstStyle/>
          <a:p>
            <a:pPr>
              <a:buClr>
                <a:schemeClr val="tx1"/>
              </a:buClr>
              <a:buFont typeface="Wingdings" charset="2"/>
              <a:buChar char="§"/>
            </a:pPr>
            <a:r>
              <a:rPr lang="en-US" sz="1800" dirty="0">
                <a:solidFill>
                  <a:schemeClr val="tx1">
                    <a:lumMod val="95000"/>
                    <a:lumOff val="5000"/>
                  </a:schemeClr>
                </a:solidFill>
              </a:rPr>
              <a:t>Literacy is essential to recording methods and results of observations and </a:t>
            </a:r>
            <a:r>
              <a:rPr lang="en-US" sz="2400" dirty="0">
                <a:solidFill>
                  <a:schemeClr val="tx1">
                    <a:lumMod val="95000"/>
                    <a:lumOff val="5000"/>
                  </a:schemeClr>
                </a:solidFill>
              </a:rPr>
              <a:t>experiments</a:t>
            </a:r>
          </a:p>
          <a:p>
            <a:pPr>
              <a:buClr>
                <a:schemeClr val="tx1"/>
              </a:buClr>
              <a:buFont typeface="Wingdings" charset="2"/>
              <a:buChar char="§"/>
            </a:pPr>
            <a:r>
              <a:rPr lang="en-US" sz="2400" dirty="0">
                <a:solidFill>
                  <a:schemeClr val="tx1">
                    <a:lumMod val="95000"/>
                    <a:lumOff val="5000"/>
                  </a:schemeClr>
                </a:solidFill>
              </a:rPr>
              <a:t>These texts must be so explicit and complete that they render an  investigation replicable</a:t>
            </a:r>
          </a:p>
          <a:p>
            <a:pPr>
              <a:buClr>
                <a:schemeClr val="tx1"/>
              </a:buClr>
              <a:buFont typeface="Wingdings" charset="2"/>
              <a:buChar char="§"/>
            </a:pPr>
            <a:r>
              <a:rPr lang="en-US" sz="2400" dirty="0">
                <a:solidFill>
                  <a:schemeClr val="tx1">
                    <a:lumMod val="95000"/>
                    <a:lumOff val="5000"/>
                  </a:schemeClr>
                </a:solidFill>
              </a:rPr>
              <a:t>Researchers depend upon this written record for determining what is known and unknown</a:t>
            </a:r>
          </a:p>
          <a:p>
            <a:pPr>
              <a:buClr>
                <a:schemeClr val="tx1"/>
              </a:buClr>
              <a:buFont typeface="Wingdings" charset="2"/>
              <a:buChar char="§"/>
            </a:pPr>
            <a:r>
              <a:rPr lang="en-US" sz="2400" dirty="0">
                <a:solidFill>
                  <a:schemeClr val="tx1">
                    <a:lumMod val="95000"/>
                    <a:lumOff val="5000"/>
                  </a:schemeClr>
                </a:solidFill>
              </a:rPr>
              <a:t>Scientists must be able to locate authoritative text and be able to  access this make sense of that text</a:t>
            </a:r>
          </a:p>
          <a:p>
            <a:pPr marL="0" indent="0">
              <a:buNone/>
            </a:pPr>
            <a:r>
              <a:rPr lang="en-US" b="1" dirty="0">
                <a:solidFill>
                  <a:schemeClr val="bg1"/>
                </a:solidFill>
              </a:rPr>
              <a:t> </a:t>
            </a:r>
          </a:p>
          <a:p>
            <a:endParaRPr lang="en-US" dirty="0"/>
          </a:p>
        </p:txBody>
      </p:sp>
    </p:spTree>
    <p:extLst>
      <p:ext uri="{BB962C8B-B14F-4D97-AF65-F5344CB8AC3E}">
        <p14:creationId xmlns:p14="http://schemas.microsoft.com/office/powerpoint/2010/main" val="395593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4040-945D-8B4A-B719-CB7D489D47FB}"/>
              </a:ext>
            </a:extLst>
          </p:cNvPr>
          <p:cNvSpPr>
            <a:spLocks noGrp="1"/>
          </p:cNvSpPr>
          <p:nvPr>
            <p:ph type="title"/>
          </p:nvPr>
        </p:nvSpPr>
        <p:spPr/>
        <p:txBody>
          <a:bodyPr/>
          <a:lstStyle/>
          <a:p>
            <a:r>
              <a:rPr lang="en-US" dirty="0"/>
              <a:t>The Role of Literacy in Science (cont.)</a:t>
            </a:r>
          </a:p>
        </p:txBody>
      </p:sp>
      <p:sp>
        <p:nvSpPr>
          <p:cNvPr id="3" name="Content Placeholder 2">
            <a:extLst>
              <a:ext uri="{FF2B5EF4-FFF2-40B4-BE49-F238E27FC236}">
                <a16:creationId xmlns:a16="http://schemas.microsoft.com/office/drawing/2014/main" id="{B40CFA94-7407-C94E-91B2-9B8FA31C6C9C}"/>
              </a:ext>
            </a:extLst>
          </p:cNvPr>
          <p:cNvSpPr>
            <a:spLocks noGrp="1"/>
          </p:cNvSpPr>
          <p:nvPr>
            <p:ph idx="1"/>
          </p:nvPr>
        </p:nvSpPr>
        <p:spPr/>
        <p:txBody>
          <a:bodyPr/>
          <a:lstStyle/>
          <a:p>
            <a:r>
              <a:rPr lang="en-US" sz="2400" dirty="0"/>
              <a:t>Science texts are organized in particular ways (such as the                structure of studies)</a:t>
            </a:r>
          </a:p>
          <a:p>
            <a:r>
              <a:rPr lang="en-US" sz="2400" dirty="0"/>
              <a:t>Science texts offer explanations of scientific phenomena…                       such explanations will often be accompanied by a description  of the sources of the information</a:t>
            </a:r>
          </a:p>
          <a:p>
            <a:pPr marL="0" indent="0">
              <a:buNone/>
            </a:pPr>
            <a:r>
              <a:rPr lang="en-US" b="1" dirty="0">
                <a:solidFill>
                  <a:schemeClr val="bg1"/>
                </a:solidFill>
              </a:rPr>
              <a:t> </a:t>
            </a:r>
          </a:p>
          <a:p>
            <a:endParaRPr lang="en-US" dirty="0"/>
          </a:p>
        </p:txBody>
      </p:sp>
    </p:spTree>
    <p:extLst>
      <p:ext uri="{BB962C8B-B14F-4D97-AF65-F5344CB8AC3E}">
        <p14:creationId xmlns:p14="http://schemas.microsoft.com/office/powerpoint/2010/main" val="400133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DFDF-C680-5A49-9341-00DAFFED0E81}"/>
              </a:ext>
            </a:extLst>
          </p:cNvPr>
          <p:cNvSpPr>
            <a:spLocks noGrp="1"/>
          </p:cNvSpPr>
          <p:nvPr>
            <p:ph type="title"/>
          </p:nvPr>
        </p:nvSpPr>
        <p:spPr/>
        <p:txBody>
          <a:bodyPr/>
          <a:lstStyle/>
          <a:p>
            <a:r>
              <a:rPr lang="en-US" dirty="0"/>
              <a:t>Differing Outlooks about Goal of Reading</a:t>
            </a:r>
          </a:p>
        </p:txBody>
      </p:sp>
      <p:graphicFrame>
        <p:nvGraphicFramePr>
          <p:cNvPr id="4" name="Content Placeholder 3">
            <a:extLst>
              <a:ext uri="{FF2B5EF4-FFF2-40B4-BE49-F238E27FC236}">
                <a16:creationId xmlns:a16="http://schemas.microsoft.com/office/drawing/2014/main" id="{2CB100B4-59F7-C245-A0B9-FBB1D4F11B72}"/>
              </a:ext>
            </a:extLst>
          </p:cNvPr>
          <p:cNvGraphicFramePr>
            <a:graphicFrameLocks noGrp="1"/>
          </p:cNvGraphicFramePr>
          <p:nvPr>
            <p:ph idx="1"/>
            <p:extLst>
              <p:ext uri="{D42A27DB-BD31-4B8C-83A1-F6EECF244321}">
                <p14:modId xmlns:p14="http://schemas.microsoft.com/office/powerpoint/2010/main" val="635426732"/>
              </p:ext>
            </p:extLst>
          </p:nvPr>
        </p:nvGraphicFramePr>
        <p:xfrm>
          <a:off x="514350" y="2463404"/>
          <a:ext cx="7598570" cy="1049655"/>
        </p:xfrm>
        <a:graphic>
          <a:graphicData uri="http://schemas.openxmlformats.org/drawingml/2006/table">
            <a:tbl>
              <a:tblPr firstRow="1" bandRow="1">
                <a:tableStyleId>{5C22544A-7EE6-4342-B048-85BDC9FD1C3A}</a:tableStyleId>
              </a:tblPr>
              <a:tblGrid>
                <a:gridCol w="3799285">
                  <a:extLst>
                    <a:ext uri="{9D8B030D-6E8A-4147-A177-3AD203B41FA5}">
                      <a16:colId xmlns:a16="http://schemas.microsoft.com/office/drawing/2014/main" val="99343340"/>
                    </a:ext>
                  </a:extLst>
                </a:gridCol>
                <a:gridCol w="3799285">
                  <a:extLst>
                    <a:ext uri="{9D8B030D-6E8A-4147-A177-3AD203B41FA5}">
                      <a16:colId xmlns:a16="http://schemas.microsoft.com/office/drawing/2014/main" val="293786502"/>
                    </a:ext>
                  </a:extLst>
                </a:gridCol>
              </a:tblGrid>
              <a:tr h="278130">
                <a:tc>
                  <a:txBody>
                    <a:bodyPr/>
                    <a:lstStyle/>
                    <a:p>
                      <a:r>
                        <a:rPr lang="en-US" sz="1000" dirty="0"/>
                        <a:t>Students</a:t>
                      </a:r>
                    </a:p>
                  </a:txBody>
                  <a:tcPr marL="66074" marR="66074" marT="34290" marB="34290"/>
                </a:tc>
                <a:tc>
                  <a:txBody>
                    <a:bodyPr/>
                    <a:lstStyle/>
                    <a:p>
                      <a:r>
                        <a:rPr lang="en-US" sz="1000" dirty="0"/>
                        <a:t>Scientists</a:t>
                      </a:r>
                    </a:p>
                  </a:txBody>
                  <a:tcPr marL="66074" marR="66074" marT="34290" marB="34290"/>
                </a:tc>
                <a:extLst>
                  <a:ext uri="{0D108BD9-81ED-4DB2-BD59-A6C34878D82A}">
                    <a16:rowId xmlns:a16="http://schemas.microsoft.com/office/drawing/2014/main" val="4289494988"/>
                  </a:ext>
                </a:extLst>
              </a:tr>
              <a:tr h="771525">
                <a:tc>
                  <a:txBody>
                    <a:bodyPr/>
                    <a:lstStyle/>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800" baseline="0" dirty="0"/>
                        <a:t>With the goal of absorbing the information</a:t>
                      </a:r>
                    </a:p>
                  </a:txBody>
                  <a:tcPr marL="66074" marR="66074" marT="34290" marB="34290"/>
                </a:tc>
                <a:tc>
                  <a:txBody>
                    <a:bodyPr/>
                    <a:lstStyle/>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800" baseline="0" dirty="0"/>
                        <a:t>With the goal of inquiry</a:t>
                      </a:r>
                    </a:p>
                  </a:txBody>
                  <a:tcPr marL="66074" marR="66074" marT="34290" marB="34290"/>
                </a:tc>
                <a:extLst>
                  <a:ext uri="{0D108BD9-81ED-4DB2-BD59-A6C34878D82A}">
                    <a16:rowId xmlns:a16="http://schemas.microsoft.com/office/drawing/2014/main" val="3914560965"/>
                  </a:ext>
                </a:extLst>
              </a:tr>
            </a:tbl>
          </a:graphicData>
        </a:graphic>
      </p:graphicFrame>
    </p:spTree>
    <p:extLst>
      <p:ext uri="{BB962C8B-B14F-4D97-AF65-F5344CB8AC3E}">
        <p14:creationId xmlns:p14="http://schemas.microsoft.com/office/powerpoint/2010/main" val="419932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DFDF-C680-5A49-9341-00DAFFED0E81}"/>
              </a:ext>
            </a:extLst>
          </p:cNvPr>
          <p:cNvSpPr>
            <a:spLocks noGrp="1"/>
          </p:cNvSpPr>
          <p:nvPr>
            <p:ph type="title"/>
          </p:nvPr>
        </p:nvSpPr>
        <p:spPr/>
        <p:txBody>
          <a:bodyPr/>
          <a:lstStyle/>
          <a:p>
            <a:r>
              <a:rPr lang="en-US" dirty="0"/>
              <a:t>Differing Approaches to Reading</a:t>
            </a:r>
          </a:p>
        </p:txBody>
      </p:sp>
      <p:graphicFrame>
        <p:nvGraphicFramePr>
          <p:cNvPr id="4" name="Content Placeholder 3">
            <a:extLst>
              <a:ext uri="{FF2B5EF4-FFF2-40B4-BE49-F238E27FC236}">
                <a16:creationId xmlns:a16="http://schemas.microsoft.com/office/drawing/2014/main" id="{2CB100B4-59F7-C245-A0B9-FBB1D4F11B72}"/>
              </a:ext>
            </a:extLst>
          </p:cNvPr>
          <p:cNvGraphicFramePr>
            <a:graphicFrameLocks noGrp="1"/>
          </p:cNvGraphicFramePr>
          <p:nvPr>
            <p:ph idx="1"/>
            <p:extLst>
              <p:ext uri="{D42A27DB-BD31-4B8C-83A1-F6EECF244321}">
                <p14:modId xmlns:p14="http://schemas.microsoft.com/office/powerpoint/2010/main" val="727411774"/>
              </p:ext>
            </p:extLst>
          </p:nvPr>
        </p:nvGraphicFramePr>
        <p:xfrm>
          <a:off x="620078" y="2226469"/>
          <a:ext cx="7886700" cy="2146935"/>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99343340"/>
                    </a:ext>
                  </a:extLst>
                </a:gridCol>
                <a:gridCol w="3943350">
                  <a:extLst>
                    <a:ext uri="{9D8B030D-6E8A-4147-A177-3AD203B41FA5}">
                      <a16:colId xmlns:a16="http://schemas.microsoft.com/office/drawing/2014/main" val="293786502"/>
                    </a:ext>
                  </a:extLst>
                </a:gridCol>
              </a:tblGrid>
              <a:tr h="278130">
                <a:tc>
                  <a:txBody>
                    <a:bodyPr/>
                    <a:lstStyle/>
                    <a:p>
                      <a:r>
                        <a:rPr lang="en-US" sz="1000" dirty="0"/>
                        <a:t>How do students read?</a:t>
                      </a:r>
                    </a:p>
                  </a:txBody>
                  <a:tcPr marL="68580" marR="68580" marT="34290" marB="34290"/>
                </a:tc>
                <a:tc>
                  <a:txBody>
                    <a:bodyPr/>
                    <a:lstStyle/>
                    <a:p>
                      <a:r>
                        <a:rPr lang="en-US" sz="1000" dirty="0"/>
                        <a:t>How do scientists read?</a:t>
                      </a:r>
                    </a:p>
                  </a:txBody>
                  <a:tcPr marL="68580" marR="68580" marT="34290" marB="34290"/>
                </a:tc>
                <a:extLst>
                  <a:ext uri="{0D108BD9-81ED-4DB2-BD59-A6C34878D82A}">
                    <a16:rowId xmlns:a16="http://schemas.microsoft.com/office/drawing/2014/main" val="4289494988"/>
                  </a:ext>
                </a:extLst>
              </a:tr>
              <a:tr h="1868805">
                <a:tc>
                  <a:txBody>
                    <a:bodyPr/>
                    <a:lstStyle/>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800" baseline="0" dirty="0"/>
                        <a:t>From beginning to end</a:t>
                      </a:r>
                    </a:p>
                  </a:txBody>
                  <a:tcPr marL="68580" marR="68580" marT="34290" marB="34290"/>
                </a:tc>
                <a:tc>
                  <a:txBody>
                    <a:bodyPr/>
                    <a:lstStyle/>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800" baseline="0" dirty="0"/>
                        <a:t>Skip around</a:t>
                      </a:r>
                    </a:p>
                    <a:p>
                      <a:pPr marL="285750" indent="-285750">
                        <a:buFont typeface="Arial" panose="020B0604020202020204" pitchFamily="34" charset="0"/>
                        <a:buChar char="•"/>
                      </a:pPr>
                      <a:r>
                        <a:rPr lang="en-US" sz="1800" baseline="0" dirty="0"/>
                        <a:t>Use headings</a:t>
                      </a:r>
                    </a:p>
                    <a:p>
                      <a:pPr marL="285750" indent="-285750">
                        <a:buFont typeface="Arial" panose="020B0604020202020204" pitchFamily="34" charset="0"/>
                        <a:buChar char="•"/>
                      </a:pPr>
                      <a:r>
                        <a:rPr lang="en-US" sz="1800" baseline="0" dirty="0"/>
                        <a:t>Read captions</a:t>
                      </a:r>
                    </a:p>
                    <a:p>
                      <a:pPr marL="285750" indent="-285750">
                        <a:buFont typeface="Arial" panose="020B0604020202020204" pitchFamily="34" charset="0"/>
                        <a:buChar char="•"/>
                      </a:pPr>
                      <a:r>
                        <a:rPr lang="en-US" sz="1800" baseline="0" dirty="0"/>
                        <a:t>Compare text descriptions to visual representations</a:t>
                      </a:r>
                    </a:p>
                    <a:p>
                      <a:pPr marL="285750" indent="-285750">
                        <a:buFont typeface="Arial" panose="020B0604020202020204" pitchFamily="34" charset="0"/>
                        <a:buChar char="•"/>
                      </a:pPr>
                      <a:r>
                        <a:rPr lang="en-US" sz="1800" baseline="0" dirty="0"/>
                        <a:t>Check their understanding</a:t>
                      </a:r>
                    </a:p>
                  </a:txBody>
                  <a:tcPr marL="68580" marR="68580" marT="34290" marB="34290"/>
                </a:tc>
                <a:extLst>
                  <a:ext uri="{0D108BD9-81ED-4DB2-BD59-A6C34878D82A}">
                    <a16:rowId xmlns:a16="http://schemas.microsoft.com/office/drawing/2014/main" val="3914560965"/>
                  </a:ext>
                </a:extLst>
              </a:tr>
            </a:tbl>
          </a:graphicData>
        </a:graphic>
      </p:graphicFrame>
    </p:spTree>
    <p:extLst>
      <p:ext uri="{BB962C8B-B14F-4D97-AF65-F5344CB8AC3E}">
        <p14:creationId xmlns:p14="http://schemas.microsoft.com/office/powerpoint/2010/main" val="72945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7C7B-F38F-3A40-B07F-54225F9500A7}"/>
              </a:ext>
            </a:extLst>
          </p:cNvPr>
          <p:cNvSpPr>
            <a:spLocks noGrp="1"/>
          </p:cNvSpPr>
          <p:nvPr>
            <p:ph type="title"/>
          </p:nvPr>
        </p:nvSpPr>
        <p:spPr/>
        <p:txBody>
          <a:bodyPr/>
          <a:lstStyle/>
          <a:p>
            <a:r>
              <a:rPr lang="en-US" dirty="0"/>
              <a:t>Disciplinary Literacy and Text Choice</a:t>
            </a:r>
          </a:p>
        </p:txBody>
      </p:sp>
      <p:sp>
        <p:nvSpPr>
          <p:cNvPr id="3" name="Content Placeholder 2">
            <a:extLst>
              <a:ext uri="{FF2B5EF4-FFF2-40B4-BE49-F238E27FC236}">
                <a16:creationId xmlns:a16="http://schemas.microsoft.com/office/drawing/2014/main" id="{AE6CFDC9-BD6F-E54E-873C-FD65DA5A39F2}"/>
              </a:ext>
            </a:extLst>
          </p:cNvPr>
          <p:cNvSpPr>
            <a:spLocks noGrp="1"/>
          </p:cNvSpPr>
          <p:nvPr>
            <p:ph idx="1"/>
          </p:nvPr>
        </p:nvSpPr>
        <p:spPr/>
        <p:txBody>
          <a:bodyPr/>
          <a:lstStyle/>
          <a:p>
            <a:pPr>
              <a:buClr>
                <a:schemeClr val="tx1"/>
              </a:buClr>
              <a:buFont typeface="Wingdings" charset="2"/>
              <a:buChar char="§"/>
            </a:pPr>
            <a:r>
              <a:rPr lang="en-US" sz="2400" dirty="0"/>
              <a:t>Historians were not anti-textbook—they thought textbooks could play an important role in social studies instruction</a:t>
            </a:r>
          </a:p>
          <a:p>
            <a:pPr>
              <a:buClr>
                <a:schemeClr val="tx1"/>
              </a:buClr>
              <a:buFont typeface="Wingdings" charset="2"/>
              <a:buChar char="§"/>
            </a:pPr>
            <a:r>
              <a:rPr lang="en-US" sz="2400" dirty="0"/>
              <a:t>However, across several studies, the historians are unified in the idea that  history cannot be taught with single texts </a:t>
            </a:r>
          </a:p>
          <a:p>
            <a:pPr>
              <a:buClr>
                <a:schemeClr val="tx1"/>
              </a:buClr>
              <a:buFont typeface="Wingdings" charset="2"/>
              <a:buChar char="§"/>
            </a:pPr>
            <a:r>
              <a:rPr lang="en-US" sz="2400" dirty="0"/>
              <a:t>The nature of history and the major research approaches used in history (i.e., collecting multiple accounts of events) require multiple texts</a:t>
            </a:r>
          </a:p>
          <a:p>
            <a:endParaRPr lang="en-US" dirty="0"/>
          </a:p>
        </p:txBody>
      </p:sp>
    </p:spTree>
    <p:extLst>
      <p:ext uri="{BB962C8B-B14F-4D97-AF65-F5344CB8AC3E}">
        <p14:creationId xmlns:p14="http://schemas.microsoft.com/office/powerpoint/2010/main" val="357697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7C7B-F38F-3A40-B07F-54225F9500A7}"/>
              </a:ext>
            </a:extLst>
          </p:cNvPr>
          <p:cNvSpPr>
            <a:spLocks noGrp="1"/>
          </p:cNvSpPr>
          <p:nvPr>
            <p:ph type="title"/>
          </p:nvPr>
        </p:nvSpPr>
        <p:spPr/>
        <p:txBody>
          <a:bodyPr/>
          <a:lstStyle/>
          <a:p>
            <a:r>
              <a:rPr lang="en-US" dirty="0"/>
              <a:t>Disciplinary Literacy and Text Choice (cont.)</a:t>
            </a:r>
          </a:p>
        </p:txBody>
      </p:sp>
      <p:sp>
        <p:nvSpPr>
          <p:cNvPr id="3" name="Content Placeholder 2">
            <a:extLst>
              <a:ext uri="{FF2B5EF4-FFF2-40B4-BE49-F238E27FC236}">
                <a16:creationId xmlns:a16="http://schemas.microsoft.com/office/drawing/2014/main" id="{AE6CFDC9-BD6F-E54E-873C-FD65DA5A39F2}"/>
              </a:ext>
            </a:extLst>
          </p:cNvPr>
          <p:cNvSpPr>
            <a:spLocks noGrp="1"/>
          </p:cNvSpPr>
          <p:nvPr>
            <p:ph idx="1"/>
          </p:nvPr>
        </p:nvSpPr>
        <p:spPr>
          <a:xfrm>
            <a:off x="620078" y="2226469"/>
            <a:ext cx="7886700" cy="3263504"/>
          </a:xfrm>
        </p:spPr>
        <p:txBody>
          <a:bodyPr>
            <a:normAutofit lnSpcReduction="10000"/>
          </a:bodyPr>
          <a:lstStyle/>
          <a:p>
            <a:pPr>
              <a:buClr>
                <a:schemeClr val="tx1"/>
              </a:buClr>
              <a:buFont typeface="Wingdings" charset="2"/>
              <a:buChar char="§"/>
            </a:pPr>
            <a:r>
              <a:rPr lang="en-US" sz="2400" dirty="0"/>
              <a:t>Scientists were skeptical of the idea of multiple texts</a:t>
            </a:r>
          </a:p>
          <a:p>
            <a:pPr>
              <a:buClr>
                <a:schemeClr val="tx1"/>
              </a:buClr>
              <a:buFont typeface="Wingdings" charset="2"/>
              <a:buChar char="§"/>
            </a:pPr>
            <a:r>
              <a:rPr lang="en-US" sz="2400" dirty="0"/>
              <a:t>In science important to have a single accurate authoritative source</a:t>
            </a:r>
          </a:p>
          <a:p>
            <a:pPr>
              <a:buClr>
                <a:schemeClr val="tx1"/>
              </a:buClr>
              <a:buFont typeface="Wingdings" charset="2"/>
              <a:buChar char="§"/>
            </a:pPr>
            <a:r>
              <a:rPr lang="en-US" sz="2400" dirty="0"/>
              <a:t>Not particularly interested in critical  responses to school text</a:t>
            </a:r>
          </a:p>
          <a:p>
            <a:pPr>
              <a:buClr>
                <a:schemeClr val="tx1"/>
              </a:buClr>
              <a:buFont typeface="Wingdings" charset="2"/>
              <a:buChar char="§"/>
            </a:pPr>
            <a:r>
              <a:rPr lang="en-US" sz="2400" dirty="0"/>
              <a:t>Their own reading procedures emphasize critical response when reading texts  on high knowledge topics and less on other topics (Bazerman, 1985; Shanahan, et al., 2011) </a:t>
            </a:r>
          </a:p>
          <a:p>
            <a:endParaRPr lang="en-US" dirty="0"/>
          </a:p>
        </p:txBody>
      </p:sp>
    </p:spTree>
    <p:extLst>
      <p:ext uri="{BB962C8B-B14F-4D97-AF65-F5344CB8AC3E}">
        <p14:creationId xmlns:p14="http://schemas.microsoft.com/office/powerpoint/2010/main" val="50975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2A73-0ABA-8A47-B225-905D013FEA51}"/>
              </a:ext>
            </a:extLst>
          </p:cNvPr>
          <p:cNvSpPr>
            <a:spLocks noGrp="1"/>
          </p:cNvSpPr>
          <p:nvPr>
            <p:ph type="title"/>
          </p:nvPr>
        </p:nvSpPr>
        <p:spPr/>
        <p:txBody>
          <a:bodyPr/>
          <a:lstStyle/>
          <a:p>
            <a:r>
              <a:rPr lang="en-US" dirty="0"/>
              <a:t>State of the Art</a:t>
            </a:r>
          </a:p>
        </p:txBody>
      </p:sp>
      <p:sp>
        <p:nvSpPr>
          <p:cNvPr id="3" name="Content Placeholder 2">
            <a:extLst>
              <a:ext uri="{FF2B5EF4-FFF2-40B4-BE49-F238E27FC236}">
                <a16:creationId xmlns:a16="http://schemas.microsoft.com/office/drawing/2014/main" id="{1647C86D-6724-6C4D-9648-A8EED464DBCC}"/>
              </a:ext>
            </a:extLst>
          </p:cNvPr>
          <p:cNvSpPr>
            <a:spLocks noGrp="1"/>
          </p:cNvSpPr>
          <p:nvPr>
            <p:ph idx="1"/>
          </p:nvPr>
        </p:nvSpPr>
        <p:spPr/>
        <p:txBody>
          <a:bodyPr>
            <a:noAutofit/>
          </a:bodyPr>
          <a:lstStyle/>
          <a:p>
            <a:r>
              <a:rPr lang="en-US" sz="2400" dirty="0"/>
              <a:t>Most of the work on these issues in the technical subjects has been done in science (e.g., physics, chemistry, botany)</a:t>
            </a:r>
          </a:p>
          <a:p>
            <a:r>
              <a:rPr lang="en-US" sz="2400" dirty="0"/>
              <a:t>There is a very small amount in mathematics</a:t>
            </a:r>
          </a:p>
          <a:p>
            <a:r>
              <a:rPr lang="en-US" sz="2400" dirty="0"/>
              <a:t>And, almost nothing in any of the other related subjects</a:t>
            </a:r>
          </a:p>
          <a:p>
            <a:r>
              <a:rPr lang="en-US" sz="2400" dirty="0"/>
              <a:t>That means my presentation will be unbalanced--there will be more attention to science than to math or vocational education, etc.</a:t>
            </a:r>
          </a:p>
          <a:p>
            <a:r>
              <a:rPr lang="en-US" sz="2400" dirty="0"/>
              <a:t>I’ll have to ask you to do the same thing that I do which is to the use the science information by analogy—think about how your subject differs in these regards and how you would address that similarly or differently</a:t>
            </a:r>
          </a:p>
        </p:txBody>
      </p:sp>
    </p:spTree>
    <p:extLst>
      <p:ext uri="{BB962C8B-B14F-4D97-AF65-F5344CB8AC3E}">
        <p14:creationId xmlns:p14="http://schemas.microsoft.com/office/powerpoint/2010/main" val="177584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3028-4CE2-5540-B376-DF661D3DB50C}"/>
              </a:ext>
            </a:extLst>
          </p:cNvPr>
          <p:cNvSpPr>
            <a:spLocks noGrp="1"/>
          </p:cNvSpPr>
          <p:nvPr>
            <p:ph type="title"/>
          </p:nvPr>
        </p:nvSpPr>
        <p:spPr/>
        <p:txBody>
          <a:bodyPr/>
          <a:lstStyle/>
          <a:p>
            <a:r>
              <a:rPr lang="en-US" dirty="0"/>
              <a:t>Chemistry Note-taking</a:t>
            </a:r>
          </a:p>
        </p:txBody>
      </p:sp>
      <p:graphicFrame>
        <p:nvGraphicFramePr>
          <p:cNvPr id="4" name="Content Placeholder 3">
            <a:extLst>
              <a:ext uri="{FF2B5EF4-FFF2-40B4-BE49-F238E27FC236}">
                <a16:creationId xmlns:a16="http://schemas.microsoft.com/office/drawing/2014/main" id="{022398D2-4905-8C45-89EE-4B5936E9E5D1}"/>
              </a:ext>
            </a:extLst>
          </p:cNvPr>
          <p:cNvGraphicFramePr>
            <a:graphicFrameLocks noGrp="1"/>
          </p:cNvGraphicFramePr>
          <p:nvPr>
            <p:ph idx="1"/>
            <p:extLst>
              <p:ext uri="{D42A27DB-BD31-4B8C-83A1-F6EECF244321}">
                <p14:modId xmlns:p14="http://schemas.microsoft.com/office/powerpoint/2010/main" val="1072342574"/>
              </p:ext>
            </p:extLst>
          </p:nvPr>
        </p:nvGraphicFramePr>
        <p:xfrm>
          <a:off x="514350" y="2463403"/>
          <a:ext cx="7598569" cy="2737247"/>
        </p:xfrm>
        <a:graphic>
          <a:graphicData uri="http://schemas.openxmlformats.org/drawingml/2006/table">
            <a:tbl>
              <a:tblPr firstRow="1" bandRow="1">
                <a:tableStyleId>{5C22544A-7EE6-4342-B048-85BDC9FD1C3A}</a:tableStyleId>
              </a:tblPr>
              <a:tblGrid>
                <a:gridCol w="1519714">
                  <a:extLst>
                    <a:ext uri="{9D8B030D-6E8A-4147-A177-3AD203B41FA5}">
                      <a16:colId xmlns:a16="http://schemas.microsoft.com/office/drawing/2014/main" val="3934143154"/>
                    </a:ext>
                  </a:extLst>
                </a:gridCol>
                <a:gridCol w="1519714">
                  <a:extLst>
                    <a:ext uri="{9D8B030D-6E8A-4147-A177-3AD203B41FA5}">
                      <a16:colId xmlns:a16="http://schemas.microsoft.com/office/drawing/2014/main" val="3747030810"/>
                    </a:ext>
                  </a:extLst>
                </a:gridCol>
                <a:gridCol w="1519714">
                  <a:extLst>
                    <a:ext uri="{9D8B030D-6E8A-4147-A177-3AD203B41FA5}">
                      <a16:colId xmlns:a16="http://schemas.microsoft.com/office/drawing/2014/main" val="332507104"/>
                    </a:ext>
                  </a:extLst>
                </a:gridCol>
                <a:gridCol w="1519714">
                  <a:extLst>
                    <a:ext uri="{9D8B030D-6E8A-4147-A177-3AD203B41FA5}">
                      <a16:colId xmlns:a16="http://schemas.microsoft.com/office/drawing/2014/main" val="2075252387"/>
                    </a:ext>
                  </a:extLst>
                </a:gridCol>
                <a:gridCol w="1519714">
                  <a:extLst>
                    <a:ext uri="{9D8B030D-6E8A-4147-A177-3AD203B41FA5}">
                      <a16:colId xmlns:a16="http://schemas.microsoft.com/office/drawing/2014/main" val="2887225217"/>
                    </a:ext>
                  </a:extLst>
                </a:gridCol>
              </a:tblGrid>
              <a:tr h="278130">
                <a:tc>
                  <a:txBody>
                    <a:bodyPr/>
                    <a:lstStyle/>
                    <a:p>
                      <a:r>
                        <a:rPr lang="en-US" sz="1000" dirty="0"/>
                        <a:t>Substances</a:t>
                      </a:r>
                    </a:p>
                  </a:txBody>
                  <a:tcPr marL="66074" marR="66074" marT="34290" marB="34290"/>
                </a:tc>
                <a:tc>
                  <a:txBody>
                    <a:bodyPr/>
                    <a:lstStyle/>
                    <a:p>
                      <a:r>
                        <a:rPr lang="en-US" sz="1000" dirty="0"/>
                        <a:t>Properties</a:t>
                      </a:r>
                    </a:p>
                  </a:txBody>
                  <a:tcPr marL="66074" marR="66074" marT="34290" marB="34290"/>
                </a:tc>
                <a:tc>
                  <a:txBody>
                    <a:bodyPr/>
                    <a:lstStyle/>
                    <a:p>
                      <a:r>
                        <a:rPr lang="en-US" sz="1000" dirty="0"/>
                        <a:t>Processes</a:t>
                      </a:r>
                    </a:p>
                  </a:txBody>
                  <a:tcPr marL="66074" marR="66074" marT="34290" marB="34290"/>
                </a:tc>
                <a:tc>
                  <a:txBody>
                    <a:bodyPr/>
                    <a:lstStyle/>
                    <a:p>
                      <a:r>
                        <a:rPr lang="en-US" sz="1000" dirty="0"/>
                        <a:t>Interactions</a:t>
                      </a:r>
                    </a:p>
                  </a:txBody>
                  <a:tcPr marL="66074" marR="66074" marT="34290" marB="34290"/>
                </a:tc>
                <a:tc>
                  <a:txBody>
                    <a:bodyPr/>
                    <a:lstStyle/>
                    <a:p>
                      <a:r>
                        <a:rPr lang="en-US" sz="1000" dirty="0"/>
                        <a:t>Atomic Expression</a:t>
                      </a:r>
                    </a:p>
                  </a:txBody>
                  <a:tcPr marL="66074" marR="66074" marT="34290" marB="34290"/>
                </a:tc>
                <a:extLst>
                  <a:ext uri="{0D108BD9-81ED-4DB2-BD59-A6C34878D82A}">
                    <a16:rowId xmlns:a16="http://schemas.microsoft.com/office/drawing/2014/main" val="3291210660"/>
                  </a:ext>
                </a:extLst>
              </a:tr>
              <a:tr h="685800">
                <a:tc>
                  <a:txBody>
                    <a:bodyPr/>
                    <a:lstStyle/>
                    <a:p>
                      <a:endParaRPr lang="en-US" sz="1000" dirty="0"/>
                    </a:p>
                    <a:p>
                      <a:endParaRPr lang="en-US" sz="1000" dirty="0"/>
                    </a:p>
                    <a:p>
                      <a:endParaRPr lang="en-US" sz="1000" dirty="0"/>
                    </a:p>
                    <a:p>
                      <a:endParaRPr lang="en-US" sz="1000" dirty="0"/>
                    </a:p>
                  </a:txBody>
                  <a:tcPr marL="66074" marR="66074" marT="34290" marB="34290"/>
                </a:tc>
                <a:tc>
                  <a:txBody>
                    <a:bodyPr/>
                    <a:lstStyle/>
                    <a:p>
                      <a:endParaRPr lang="en-US" sz="1000"/>
                    </a:p>
                  </a:txBody>
                  <a:tcPr marL="66074" marR="66074" marT="34290" marB="34290"/>
                </a:tc>
                <a:tc>
                  <a:txBody>
                    <a:bodyPr/>
                    <a:lstStyle/>
                    <a:p>
                      <a:endParaRPr lang="en-US" sz="1000"/>
                    </a:p>
                  </a:txBody>
                  <a:tcPr marL="66074" marR="66074" marT="34290" marB="34290"/>
                </a:tc>
                <a:tc>
                  <a:txBody>
                    <a:bodyPr/>
                    <a:lstStyle/>
                    <a:p>
                      <a:endParaRPr lang="en-US" sz="1000"/>
                    </a:p>
                  </a:txBody>
                  <a:tcPr marL="66074" marR="66074" marT="34290" marB="34290"/>
                </a:tc>
                <a:tc>
                  <a:txBody>
                    <a:bodyPr/>
                    <a:lstStyle/>
                    <a:p>
                      <a:endParaRPr lang="en-US" sz="1000" dirty="0"/>
                    </a:p>
                  </a:txBody>
                  <a:tcPr marL="66074" marR="66074" marT="34290" marB="34290"/>
                </a:tc>
                <a:extLst>
                  <a:ext uri="{0D108BD9-81ED-4DB2-BD59-A6C34878D82A}">
                    <a16:rowId xmlns:a16="http://schemas.microsoft.com/office/drawing/2014/main" val="3830463770"/>
                  </a:ext>
                </a:extLst>
              </a:tr>
              <a:tr h="685800">
                <a:tc>
                  <a:txBody>
                    <a:bodyPr/>
                    <a:lstStyle/>
                    <a:p>
                      <a:endParaRPr lang="en-US" sz="1000" dirty="0"/>
                    </a:p>
                    <a:p>
                      <a:endParaRPr lang="en-US" sz="1000" dirty="0"/>
                    </a:p>
                    <a:p>
                      <a:endParaRPr lang="en-US" sz="1000" dirty="0"/>
                    </a:p>
                    <a:p>
                      <a:endParaRPr lang="en-US" sz="1000" dirty="0"/>
                    </a:p>
                  </a:txBody>
                  <a:tcPr marL="66074" marR="66074" marT="34290" marB="34290"/>
                </a:tc>
                <a:tc>
                  <a:txBody>
                    <a:bodyPr/>
                    <a:lstStyle/>
                    <a:p>
                      <a:endParaRPr lang="en-US" sz="1000"/>
                    </a:p>
                  </a:txBody>
                  <a:tcPr marL="66074" marR="66074" marT="34290" marB="34290"/>
                </a:tc>
                <a:tc>
                  <a:txBody>
                    <a:bodyPr/>
                    <a:lstStyle/>
                    <a:p>
                      <a:endParaRPr lang="en-US" sz="1000"/>
                    </a:p>
                  </a:txBody>
                  <a:tcPr marL="66074" marR="66074" marT="34290" marB="34290"/>
                </a:tc>
                <a:tc>
                  <a:txBody>
                    <a:bodyPr/>
                    <a:lstStyle/>
                    <a:p>
                      <a:endParaRPr lang="en-US" sz="1000"/>
                    </a:p>
                  </a:txBody>
                  <a:tcPr marL="66074" marR="66074" marT="34290" marB="34290"/>
                </a:tc>
                <a:tc>
                  <a:txBody>
                    <a:bodyPr/>
                    <a:lstStyle/>
                    <a:p>
                      <a:endParaRPr lang="en-US" sz="1000"/>
                    </a:p>
                  </a:txBody>
                  <a:tcPr marL="66074" marR="66074" marT="34290" marB="34290"/>
                </a:tc>
                <a:extLst>
                  <a:ext uri="{0D108BD9-81ED-4DB2-BD59-A6C34878D82A}">
                    <a16:rowId xmlns:a16="http://schemas.microsoft.com/office/drawing/2014/main" val="3583585082"/>
                  </a:ext>
                </a:extLst>
              </a:tr>
              <a:tr h="840105">
                <a:tc>
                  <a:txBody>
                    <a:bodyPr/>
                    <a:lstStyle/>
                    <a:p>
                      <a:endParaRPr lang="en-US" sz="1000" dirty="0"/>
                    </a:p>
                    <a:p>
                      <a:endParaRPr lang="en-US" sz="1000" dirty="0"/>
                    </a:p>
                    <a:p>
                      <a:endParaRPr lang="en-US" sz="1000" dirty="0"/>
                    </a:p>
                    <a:p>
                      <a:endParaRPr lang="en-US" sz="1000" dirty="0"/>
                    </a:p>
                    <a:p>
                      <a:endParaRPr lang="en-US" sz="1000" dirty="0"/>
                    </a:p>
                  </a:txBody>
                  <a:tcPr marL="66074" marR="66074" marT="34290" marB="34290"/>
                </a:tc>
                <a:tc>
                  <a:txBody>
                    <a:bodyPr/>
                    <a:lstStyle/>
                    <a:p>
                      <a:endParaRPr lang="en-US" sz="1000"/>
                    </a:p>
                  </a:txBody>
                  <a:tcPr marL="66074" marR="66074" marT="34290" marB="34290"/>
                </a:tc>
                <a:tc>
                  <a:txBody>
                    <a:bodyPr/>
                    <a:lstStyle/>
                    <a:p>
                      <a:endParaRPr lang="en-US" sz="1000"/>
                    </a:p>
                  </a:txBody>
                  <a:tcPr marL="66074" marR="66074" marT="34290" marB="34290"/>
                </a:tc>
                <a:tc>
                  <a:txBody>
                    <a:bodyPr/>
                    <a:lstStyle/>
                    <a:p>
                      <a:endParaRPr lang="en-US" sz="1000"/>
                    </a:p>
                  </a:txBody>
                  <a:tcPr marL="66074" marR="66074" marT="34290" marB="34290"/>
                </a:tc>
                <a:tc>
                  <a:txBody>
                    <a:bodyPr/>
                    <a:lstStyle/>
                    <a:p>
                      <a:endParaRPr lang="en-US" sz="1000" dirty="0"/>
                    </a:p>
                  </a:txBody>
                  <a:tcPr marL="66074" marR="66074" marT="34290" marB="34290"/>
                </a:tc>
                <a:extLst>
                  <a:ext uri="{0D108BD9-81ED-4DB2-BD59-A6C34878D82A}">
                    <a16:rowId xmlns:a16="http://schemas.microsoft.com/office/drawing/2014/main" val="310979707"/>
                  </a:ext>
                </a:extLst>
              </a:tr>
            </a:tbl>
          </a:graphicData>
        </a:graphic>
      </p:graphicFrame>
    </p:spTree>
    <p:extLst>
      <p:ext uri="{BB962C8B-B14F-4D97-AF65-F5344CB8AC3E}">
        <p14:creationId xmlns:p14="http://schemas.microsoft.com/office/powerpoint/2010/main" val="159977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EE90-72C4-414C-B528-98D31DADF0E6}"/>
              </a:ext>
            </a:extLst>
          </p:cNvPr>
          <p:cNvSpPr>
            <a:spLocks noGrp="1"/>
          </p:cNvSpPr>
          <p:nvPr>
            <p:ph type="title"/>
          </p:nvPr>
        </p:nvSpPr>
        <p:spPr/>
        <p:txBody>
          <a:bodyPr/>
          <a:lstStyle/>
          <a:p>
            <a:r>
              <a:rPr lang="en-US" dirty="0"/>
              <a:t>How to Read Math</a:t>
            </a:r>
          </a:p>
        </p:txBody>
      </p:sp>
      <p:sp>
        <p:nvSpPr>
          <p:cNvPr id="3" name="Content Placeholder 2">
            <a:extLst>
              <a:ext uri="{FF2B5EF4-FFF2-40B4-BE49-F238E27FC236}">
                <a16:creationId xmlns:a16="http://schemas.microsoft.com/office/drawing/2014/main" id="{2D52D8F8-2E5F-7C4E-B1CC-83011E5FB558}"/>
              </a:ext>
            </a:extLst>
          </p:cNvPr>
          <p:cNvSpPr>
            <a:spLocks noGrp="1"/>
          </p:cNvSpPr>
          <p:nvPr>
            <p:ph idx="1"/>
          </p:nvPr>
        </p:nvSpPr>
        <p:spPr>
          <a:xfrm>
            <a:off x="457200" y="2065868"/>
            <a:ext cx="8229600" cy="3871636"/>
          </a:xfrm>
        </p:spPr>
        <p:txBody>
          <a:bodyPr>
            <a:normAutofit fontScale="92500" lnSpcReduction="10000"/>
          </a:bodyPr>
          <a:lstStyle/>
          <a:p>
            <a:r>
              <a:rPr lang="en-US" sz="2600" dirty="0"/>
              <a:t>Read every word, one word at a time (every word counts)</a:t>
            </a:r>
          </a:p>
          <a:p>
            <a:r>
              <a:rPr lang="en-US" sz="2600" dirty="0"/>
              <a:t>Don’t depend on filling in the gaps with what you read later—you need to understand each line</a:t>
            </a:r>
          </a:p>
          <a:p>
            <a:r>
              <a:rPr lang="en-US" sz="2600" dirty="0"/>
              <a:t>No speed reading</a:t>
            </a:r>
          </a:p>
          <a:p>
            <a:r>
              <a:rPr lang="en-US" sz="2600" dirty="0"/>
              <a:t>Make sure you know the definitions of the terms and the meanings of the symbols</a:t>
            </a:r>
          </a:p>
          <a:p>
            <a:r>
              <a:rPr lang="en-US" sz="2600" dirty="0"/>
              <a:t>Might need to reread several times</a:t>
            </a:r>
          </a:p>
          <a:p>
            <a:r>
              <a:rPr lang="en-US" sz="2600" dirty="0"/>
              <a:t>Read with a pencil and paper (try to work the problems yourself—not just copying it out)</a:t>
            </a:r>
          </a:p>
          <a:p>
            <a:endParaRPr lang="en-US" dirty="0"/>
          </a:p>
        </p:txBody>
      </p:sp>
    </p:spTree>
    <p:extLst>
      <p:ext uri="{BB962C8B-B14F-4D97-AF65-F5344CB8AC3E}">
        <p14:creationId xmlns:p14="http://schemas.microsoft.com/office/powerpoint/2010/main" val="330767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E085-A586-FA4E-986B-38B73F761D16}"/>
              </a:ext>
            </a:extLst>
          </p:cNvPr>
          <p:cNvSpPr>
            <a:spLocks noGrp="1"/>
          </p:cNvSpPr>
          <p:nvPr>
            <p:ph type="title"/>
          </p:nvPr>
        </p:nvSpPr>
        <p:spPr/>
        <p:txBody>
          <a:bodyPr/>
          <a:lstStyle/>
          <a:p>
            <a:r>
              <a:rPr lang="en-US" dirty="0"/>
              <a:t>Content Area Vocabulary</a:t>
            </a:r>
          </a:p>
        </p:txBody>
      </p:sp>
      <p:sp>
        <p:nvSpPr>
          <p:cNvPr id="3" name="Content Placeholder 2">
            <a:extLst>
              <a:ext uri="{FF2B5EF4-FFF2-40B4-BE49-F238E27FC236}">
                <a16:creationId xmlns:a16="http://schemas.microsoft.com/office/drawing/2014/main" id="{2A1D0785-86BF-D840-BDBD-1D869C51D949}"/>
              </a:ext>
            </a:extLst>
          </p:cNvPr>
          <p:cNvSpPr>
            <a:spLocks noGrp="1"/>
          </p:cNvSpPr>
          <p:nvPr>
            <p:ph idx="1"/>
          </p:nvPr>
        </p:nvSpPr>
        <p:spPr/>
        <p:txBody>
          <a:bodyPr/>
          <a:lstStyle/>
          <a:p>
            <a:pPr>
              <a:buClr>
                <a:schemeClr val="tx1"/>
              </a:buClr>
              <a:buFont typeface="Wingdings" charset="2"/>
              <a:buChar char="§"/>
            </a:pPr>
            <a:r>
              <a:rPr lang="en-US" sz="2400" dirty="0"/>
              <a:t>Students need to learn terminology in all fields</a:t>
            </a:r>
          </a:p>
          <a:p>
            <a:pPr>
              <a:buClr>
                <a:schemeClr val="tx1"/>
              </a:buClr>
              <a:buFont typeface="Wingdings" charset="2"/>
              <a:buChar char="§"/>
            </a:pPr>
            <a:r>
              <a:rPr lang="en-US" sz="2400" dirty="0"/>
              <a:t>The same study techniques would accomplish this no matter what the words</a:t>
            </a:r>
          </a:p>
          <a:p>
            <a:pPr>
              <a:buClr>
                <a:schemeClr val="tx1"/>
              </a:buClr>
              <a:buFont typeface="Wingdings" charset="2"/>
              <a:buChar char="§"/>
            </a:pPr>
            <a:r>
              <a:rPr lang="en-US" sz="2400" dirty="0"/>
              <a:t>Graphic organizers, semantic maps, word sorts, rate knowledge of words, analyze semantic features of words, categorizing /mapping words, synonym webs, etc.</a:t>
            </a:r>
          </a:p>
          <a:p>
            <a:endParaRPr lang="en-US" dirty="0"/>
          </a:p>
        </p:txBody>
      </p:sp>
    </p:spTree>
    <p:extLst>
      <p:ext uri="{BB962C8B-B14F-4D97-AF65-F5344CB8AC3E}">
        <p14:creationId xmlns:p14="http://schemas.microsoft.com/office/powerpoint/2010/main" val="207004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125E-A4ED-1540-A6BC-9EC985D85D83}"/>
              </a:ext>
            </a:extLst>
          </p:cNvPr>
          <p:cNvSpPr>
            <a:spLocks noGrp="1"/>
          </p:cNvSpPr>
          <p:nvPr>
            <p:ph type="title"/>
          </p:nvPr>
        </p:nvSpPr>
        <p:spPr/>
        <p:txBody>
          <a:bodyPr/>
          <a:lstStyle/>
          <a:p>
            <a:r>
              <a:rPr lang="en-US" dirty="0"/>
              <a:t>Disciplinary Literacy Vocabulary</a:t>
            </a:r>
          </a:p>
        </p:txBody>
      </p:sp>
      <p:sp>
        <p:nvSpPr>
          <p:cNvPr id="3" name="Content Placeholder 2">
            <a:extLst>
              <a:ext uri="{FF2B5EF4-FFF2-40B4-BE49-F238E27FC236}">
                <a16:creationId xmlns:a16="http://schemas.microsoft.com/office/drawing/2014/main" id="{382C0D93-014D-AC4C-B0E1-95D3C606E9E1}"/>
              </a:ext>
            </a:extLst>
          </p:cNvPr>
          <p:cNvSpPr>
            <a:spLocks noGrp="1"/>
          </p:cNvSpPr>
          <p:nvPr>
            <p:ph idx="1"/>
          </p:nvPr>
        </p:nvSpPr>
        <p:spPr/>
        <p:txBody>
          <a:bodyPr/>
          <a:lstStyle/>
          <a:p>
            <a:r>
              <a:rPr lang="en-US" sz="2400" dirty="0"/>
              <a:t>Focus is on specialized nature of vocabulary of the subjects</a:t>
            </a:r>
          </a:p>
          <a:p>
            <a:r>
              <a:rPr lang="en-US" sz="2400" dirty="0"/>
              <a:t>Science: Greek and Latin roots (precise, dense, relatable, stable meanings that are recoverable)</a:t>
            </a:r>
          </a:p>
          <a:p>
            <a:r>
              <a:rPr lang="en-US" sz="2400" dirty="0"/>
              <a:t>History: metaphorical terms, terms with a political point of view</a:t>
            </a:r>
          </a:p>
          <a:p>
            <a:endParaRPr lang="en-US" dirty="0"/>
          </a:p>
        </p:txBody>
      </p:sp>
    </p:spTree>
    <p:extLst>
      <p:ext uri="{BB962C8B-B14F-4D97-AF65-F5344CB8AC3E}">
        <p14:creationId xmlns:p14="http://schemas.microsoft.com/office/powerpoint/2010/main" val="332550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5639-EA81-3546-9153-59B9DDCD01D2}"/>
              </a:ext>
            </a:extLst>
          </p:cNvPr>
          <p:cNvSpPr>
            <a:spLocks noGrp="1"/>
          </p:cNvSpPr>
          <p:nvPr>
            <p:ph type="title"/>
          </p:nvPr>
        </p:nvSpPr>
        <p:spPr/>
        <p:txBody>
          <a:bodyPr/>
          <a:lstStyle/>
          <a:p>
            <a:r>
              <a:rPr lang="en-US" dirty="0"/>
              <a:t>Disciplinary Literacy Vocabulary</a:t>
            </a:r>
          </a:p>
        </p:txBody>
      </p:sp>
      <p:sp>
        <p:nvSpPr>
          <p:cNvPr id="3" name="Content Placeholder 2">
            <a:extLst>
              <a:ext uri="{FF2B5EF4-FFF2-40B4-BE49-F238E27FC236}">
                <a16:creationId xmlns:a16="http://schemas.microsoft.com/office/drawing/2014/main" id="{2899D2B0-FB3B-484D-811C-4F523FEA86AE}"/>
              </a:ext>
            </a:extLst>
          </p:cNvPr>
          <p:cNvSpPr>
            <a:spLocks noGrp="1"/>
          </p:cNvSpPr>
          <p:nvPr>
            <p:ph idx="1"/>
          </p:nvPr>
        </p:nvSpPr>
        <p:spPr/>
        <p:txBody>
          <a:bodyPr/>
          <a:lstStyle/>
          <a:p>
            <a:r>
              <a:rPr lang="en-US" sz="2400" dirty="0"/>
              <a:t>Learning the nature of disciplinary literacy (science constructs words for precision, maximum interpretability/recoverability, relationships, and stability)</a:t>
            </a:r>
          </a:p>
          <a:p>
            <a:r>
              <a:rPr lang="en-US" sz="2400" dirty="0"/>
              <a:t>How to interpret morphology </a:t>
            </a:r>
          </a:p>
          <a:p>
            <a:r>
              <a:rPr lang="en-US" sz="2400" dirty="0"/>
              <a:t>How to use of context</a:t>
            </a:r>
          </a:p>
          <a:p>
            <a:r>
              <a:rPr lang="en-US" sz="2400" dirty="0"/>
              <a:t>Use of appropriate reference guides</a:t>
            </a:r>
          </a:p>
          <a:p>
            <a:endParaRPr lang="en-US" dirty="0"/>
          </a:p>
        </p:txBody>
      </p:sp>
    </p:spTree>
    <p:extLst>
      <p:ext uri="{BB962C8B-B14F-4D97-AF65-F5344CB8AC3E}">
        <p14:creationId xmlns:p14="http://schemas.microsoft.com/office/powerpoint/2010/main" val="1890858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5775-D968-BB4F-B6E6-4E63D2D28C79}"/>
              </a:ext>
            </a:extLst>
          </p:cNvPr>
          <p:cNvSpPr>
            <a:spLocks noGrp="1"/>
          </p:cNvSpPr>
          <p:nvPr>
            <p:ph type="title"/>
          </p:nvPr>
        </p:nvSpPr>
        <p:spPr/>
        <p:txBody>
          <a:bodyPr/>
          <a:lstStyle/>
          <a:p>
            <a:r>
              <a:rPr lang="en-US" dirty="0"/>
              <a:t>Morphology Differs by Discipline</a:t>
            </a:r>
          </a:p>
        </p:txBody>
      </p:sp>
      <p:sp>
        <p:nvSpPr>
          <p:cNvPr id="3" name="Content Placeholder 2">
            <a:extLst>
              <a:ext uri="{FF2B5EF4-FFF2-40B4-BE49-F238E27FC236}">
                <a16:creationId xmlns:a16="http://schemas.microsoft.com/office/drawing/2014/main" id="{CDAE51C9-027D-194E-BFE7-3232C1B8DAC6}"/>
              </a:ext>
            </a:extLst>
          </p:cNvPr>
          <p:cNvSpPr>
            <a:spLocks noGrp="1"/>
          </p:cNvSpPr>
          <p:nvPr>
            <p:ph idx="1"/>
          </p:nvPr>
        </p:nvSpPr>
        <p:spPr/>
        <p:txBody>
          <a:bodyPr/>
          <a:lstStyle/>
          <a:p>
            <a:r>
              <a:rPr lang="en-US" sz="2400" dirty="0"/>
              <a:t>Of course, different disciplines use different words</a:t>
            </a:r>
          </a:p>
          <a:p>
            <a:r>
              <a:rPr lang="en-US" sz="2400" dirty="0"/>
              <a:t>But the frequency or value of prefixes, suffixes, and (especially) combining forms differs by discipline</a:t>
            </a:r>
          </a:p>
          <a:p>
            <a:r>
              <a:rPr lang="en-US" sz="2400" dirty="0"/>
              <a:t>See: </a:t>
            </a:r>
            <a:r>
              <a:rPr lang="en-US" sz="2400" u="sng" dirty="0"/>
              <a:t>Word ID: Assessment Across the Content Areas </a:t>
            </a:r>
            <a:r>
              <a:rPr lang="en-US" sz="2400" dirty="0"/>
              <a:t>by Linda </a:t>
            </a:r>
            <a:r>
              <a:rPr lang="en-US" sz="2400" dirty="0" err="1"/>
              <a:t>Gutlohn</a:t>
            </a:r>
            <a:r>
              <a:rPr lang="en-US" sz="2400" dirty="0"/>
              <a:t> </a:t>
            </a:r>
          </a:p>
          <a:p>
            <a:pPr marL="0" indent="0">
              <a:buNone/>
            </a:pPr>
            <a:r>
              <a:rPr lang="en-US" sz="2400" dirty="0"/>
              <a:t>    &amp; Frances </a:t>
            </a:r>
            <a:r>
              <a:rPr lang="en-US" sz="2400" dirty="0" err="1"/>
              <a:t>Besselieu</a:t>
            </a:r>
            <a:endParaRPr lang="en-US" sz="2400" dirty="0"/>
          </a:p>
          <a:p>
            <a:endParaRPr lang="en-US" dirty="0"/>
          </a:p>
        </p:txBody>
      </p:sp>
    </p:spTree>
    <p:extLst>
      <p:ext uri="{BB962C8B-B14F-4D97-AF65-F5344CB8AC3E}">
        <p14:creationId xmlns:p14="http://schemas.microsoft.com/office/powerpoint/2010/main" val="168820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9279106"/>
              </p:ext>
            </p:extLst>
          </p:nvPr>
        </p:nvGraphicFramePr>
        <p:xfrm>
          <a:off x="97536" y="1645920"/>
          <a:ext cx="8839200" cy="4986524"/>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260322">
                <a:tc>
                  <a:txBody>
                    <a:bodyPr/>
                    <a:lstStyle/>
                    <a:p>
                      <a:endParaRPr lang="en-US" sz="1000" dirty="0"/>
                    </a:p>
                  </a:txBody>
                  <a:tcPr marL="68580" marR="68580" marT="34290" marB="34290"/>
                </a:tc>
                <a:tc>
                  <a:txBody>
                    <a:bodyPr/>
                    <a:lstStyle/>
                    <a:p>
                      <a:pPr algn="ctr"/>
                      <a:r>
                        <a:rPr lang="en-US" sz="1000" dirty="0"/>
                        <a:t>ELA</a:t>
                      </a:r>
                    </a:p>
                  </a:txBody>
                  <a:tcPr marL="68580" marR="68580" marT="34290" marB="34290"/>
                </a:tc>
                <a:tc>
                  <a:txBody>
                    <a:bodyPr/>
                    <a:lstStyle/>
                    <a:p>
                      <a:pPr algn="ctr"/>
                      <a:r>
                        <a:rPr lang="en-US" sz="1000" dirty="0"/>
                        <a:t>Math</a:t>
                      </a:r>
                    </a:p>
                  </a:txBody>
                  <a:tcPr marL="68580" marR="68580" marT="34290" marB="34290"/>
                </a:tc>
                <a:tc>
                  <a:txBody>
                    <a:bodyPr/>
                    <a:lstStyle/>
                    <a:p>
                      <a:pPr algn="ctr"/>
                      <a:r>
                        <a:rPr lang="en-US" sz="1000" dirty="0"/>
                        <a:t>Science</a:t>
                      </a:r>
                    </a:p>
                  </a:txBody>
                  <a:tcPr marL="68580" marR="68580" marT="34290" marB="34290"/>
                </a:tc>
                <a:tc>
                  <a:txBody>
                    <a:bodyPr/>
                    <a:lstStyle/>
                    <a:p>
                      <a:pPr algn="ctr"/>
                      <a:r>
                        <a:rPr lang="en-US" sz="1000" dirty="0"/>
                        <a:t>Social Studies</a:t>
                      </a:r>
                    </a:p>
                  </a:txBody>
                  <a:tcPr marL="68580" marR="68580" marT="34290" marB="34290"/>
                </a:tc>
                <a:extLst>
                  <a:ext uri="{0D108BD9-81ED-4DB2-BD59-A6C34878D82A}">
                    <a16:rowId xmlns:a16="http://schemas.microsoft.com/office/drawing/2014/main" val="10000"/>
                  </a:ext>
                </a:extLst>
              </a:tr>
              <a:tr h="363554">
                <a:tc>
                  <a:txBody>
                    <a:bodyPr/>
                    <a:lstStyle/>
                    <a:p>
                      <a:r>
                        <a:rPr lang="en-US" sz="1800" dirty="0"/>
                        <a:t>com-</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1"/>
                  </a:ext>
                </a:extLst>
              </a:tr>
              <a:tr h="363554">
                <a:tc>
                  <a:txBody>
                    <a:bodyPr/>
                    <a:lstStyle/>
                    <a:p>
                      <a:r>
                        <a:rPr lang="en-US" sz="1800" dirty="0"/>
                        <a:t>con-</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2"/>
                  </a:ext>
                </a:extLst>
              </a:tr>
              <a:tr h="363554">
                <a:tc>
                  <a:txBody>
                    <a:bodyPr/>
                    <a:lstStyle/>
                    <a:p>
                      <a:r>
                        <a:rPr lang="en-US" sz="1800" dirty="0"/>
                        <a:t>de-</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3"/>
                  </a:ext>
                </a:extLst>
              </a:tr>
              <a:tr h="363554">
                <a:tc>
                  <a:txBody>
                    <a:bodyPr/>
                    <a:lstStyle/>
                    <a:p>
                      <a:r>
                        <a:rPr lang="en-US" sz="1800" dirty="0">
                          <a:solidFill>
                            <a:srgbClr val="FF0000"/>
                          </a:solidFill>
                        </a:rPr>
                        <a:t>dis-</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4"/>
                  </a:ext>
                </a:extLst>
              </a:tr>
              <a:tr h="363554">
                <a:tc>
                  <a:txBody>
                    <a:bodyPr/>
                    <a:lstStyle/>
                    <a:p>
                      <a:r>
                        <a:rPr lang="en-US" sz="1800" dirty="0"/>
                        <a:t>ex-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5"/>
                  </a:ext>
                </a:extLst>
              </a:tr>
              <a:tr h="363554">
                <a:tc>
                  <a:txBody>
                    <a:bodyPr/>
                    <a:lstStyle/>
                    <a:p>
                      <a:r>
                        <a:rPr lang="en-US" sz="1800" dirty="0"/>
                        <a:t>in-</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6"/>
                  </a:ext>
                </a:extLst>
              </a:tr>
              <a:tr h="363554">
                <a:tc>
                  <a:txBody>
                    <a:bodyPr/>
                    <a:lstStyle/>
                    <a:p>
                      <a:r>
                        <a:rPr lang="en-US" sz="1800" dirty="0">
                          <a:solidFill>
                            <a:srgbClr val="FF0000"/>
                          </a:solidFill>
                        </a:rPr>
                        <a:t>inter-</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7"/>
                  </a:ext>
                </a:extLst>
              </a:tr>
              <a:tr h="363554">
                <a:tc>
                  <a:txBody>
                    <a:bodyPr/>
                    <a:lstStyle/>
                    <a:p>
                      <a:r>
                        <a:rPr lang="en-US" sz="1800" dirty="0"/>
                        <a:t>pre-</a:t>
                      </a: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8"/>
                  </a:ext>
                </a:extLst>
              </a:tr>
              <a:tr h="363554">
                <a:tc>
                  <a:txBody>
                    <a:bodyPr/>
                    <a:lstStyle/>
                    <a:p>
                      <a:r>
                        <a:rPr lang="en-US" sz="1800" dirty="0"/>
                        <a:t>pro-</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9"/>
                  </a:ext>
                </a:extLst>
              </a:tr>
              <a:tr h="363554">
                <a:tc>
                  <a:txBody>
                    <a:bodyPr/>
                    <a:lstStyle/>
                    <a:p>
                      <a:r>
                        <a:rPr lang="en-US" sz="1800" dirty="0"/>
                        <a:t>re-</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10"/>
                  </a:ext>
                </a:extLst>
              </a:tr>
              <a:tr h="363554">
                <a:tc>
                  <a:txBody>
                    <a:bodyPr/>
                    <a:lstStyle/>
                    <a:p>
                      <a:r>
                        <a:rPr lang="en-US" sz="1800" dirty="0"/>
                        <a:t>sub-</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11"/>
                  </a:ext>
                </a:extLst>
              </a:tr>
              <a:tr h="363554">
                <a:tc>
                  <a:txBody>
                    <a:bodyPr/>
                    <a:lstStyle/>
                    <a:p>
                      <a:r>
                        <a:rPr lang="en-US" sz="1800" dirty="0">
                          <a:solidFill>
                            <a:srgbClr val="FF0000"/>
                          </a:solidFill>
                        </a:rPr>
                        <a:t>trans-</a:t>
                      </a:r>
                    </a:p>
                  </a:txBody>
                  <a:tcPr marL="68580" marR="68580" marT="34290" marB="34290"/>
                </a:tc>
                <a:tc>
                  <a:txBody>
                    <a:bodyPr/>
                    <a:lstStyle/>
                    <a:p>
                      <a:pPr algn="ctr"/>
                      <a:endParaRPr lang="en-US" sz="180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12"/>
                  </a:ext>
                </a:extLst>
              </a:tr>
              <a:tr h="363554">
                <a:tc>
                  <a:txBody>
                    <a:bodyPr/>
                    <a:lstStyle/>
                    <a:p>
                      <a:r>
                        <a:rPr lang="en-US" sz="1800" dirty="0">
                          <a:solidFill>
                            <a:srgbClr val="FF0000"/>
                          </a:solidFill>
                        </a:rPr>
                        <a:t>un-</a:t>
                      </a:r>
                    </a:p>
                  </a:txBody>
                  <a:tcPr marL="68580" marR="68580" marT="34290" marB="34290"/>
                </a:tc>
                <a:tc>
                  <a:txBody>
                    <a:bodyPr/>
                    <a:lstStyle/>
                    <a:p>
                      <a:pPr algn="ctr"/>
                      <a:endParaRPr lang="en-US" sz="180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83014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5492480"/>
              </p:ext>
            </p:extLst>
          </p:nvPr>
        </p:nvGraphicFramePr>
        <p:xfrm>
          <a:off x="353569" y="1865376"/>
          <a:ext cx="8333232" cy="4620770"/>
        </p:xfrm>
        <a:graphic>
          <a:graphicData uri="http://schemas.openxmlformats.org/drawingml/2006/table">
            <a:tbl>
              <a:tblPr firstRow="1" bandRow="1">
                <a:tableStyleId>{5C22544A-7EE6-4342-B048-85BDC9FD1C3A}</a:tableStyleId>
              </a:tblPr>
              <a:tblGrid>
                <a:gridCol w="1553269">
                  <a:extLst>
                    <a:ext uri="{9D8B030D-6E8A-4147-A177-3AD203B41FA5}">
                      <a16:colId xmlns:a16="http://schemas.microsoft.com/office/drawing/2014/main" val="20000"/>
                    </a:ext>
                  </a:extLst>
                </a:gridCol>
                <a:gridCol w="1485242">
                  <a:extLst>
                    <a:ext uri="{9D8B030D-6E8A-4147-A177-3AD203B41FA5}">
                      <a16:colId xmlns:a16="http://schemas.microsoft.com/office/drawing/2014/main" val="20001"/>
                    </a:ext>
                  </a:extLst>
                </a:gridCol>
                <a:gridCol w="1337852">
                  <a:extLst>
                    <a:ext uri="{9D8B030D-6E8A-4147-A177-3AD203B41FA5}">
                      <a16:colId xmlns:a16="http://schemas.microsoft.com/office/drawing/2014/main" val="20002"/>
                    </a:ext>
                  </a:extLst>
                </a:gridCol>
                <a:gridCol w="1893402">
                  <a:extLst>
                    <a:ext uri="{9D8B030D-6E8A-4147-A177-3AD203B41FA5}">
                      <a16:colId xmlns:a16="http://schemas.microsoft.com/office/drawing/2014/main" val="20003"/>
                    </a:ext>
                  </a:extLst>
                </a:gridCol>
                <a:gridCol w="2063467">
                  <a:extLst>
                    <a:ext uri="{9D8B030D-6E8A-4147-A177-3AD203B41FA5}">
                      <a16:colId xmlns:a16="http://schemas.microsoft.com/office/drawing/2014/main" val="20004"/>
                    </a:ext>
                  </a:extLst>
                </a:gridCol>
              </a:tblGrid>
              <a:tr h="420070">
                <a:tc>
                  <a:txBody>
                    <a:bodyPr/>
                    <a:lstStyle/>
                    <a:p>
                      <a:endParaRPr lang="en-US" sz="1000" dirty="0"/>
                    </a:p>
                  </a:txBody>
                  <a:tcPr marL="68580" marR="68580" marT="34290" marB="34290"/>
                </a:tc>
                <a:tc>
                  <a:txBody>
                    <a:bodyPr/>
                    <a:lstStyle/>
                    <a:p>
                      <a:pPr algn="ctr"/>
                      <a:r>
                        <a:rPr lang="en-US" sz="1000" dirty="0"/>
                        <a:t>ELA</a:t>
                      </a:r>
                    </a:p>
                  </a:txBody>
                  <a:tcPr marL="68580" marR="68580" marT="34290" marB="34290"/>
                </a:tc>
                <a:tc>
                  <a:txBody>
                    <a:bodyPr/>
                    <a:lstStyle/>
                    <a:p>
                      <a:pPr algn="ctr"/>
                      <a:r>
                        <a:rPr lang="en-US" sz="1000" dirty="0"/>
                        <a:t>Math</a:t>
                      </a:r>
                    </a:p>
                  </a:txBody>
                  <a:tcPr marL="68580" marR="68580" marT="34290" marB="34290"/>
                </a:tc>
                <a:tc>
                  <a:txBody>
                    <a:bodyPr/>
                    <a:lstStyle/>
                    <a:p>
                      <a:pPr algn="ctr"/>
                      <a:r>
                        <a:rPr lang="en-US" sz="1000" dirty="0"/>
                        <a:t>Science</a:t>
                      </a:r>
                    </a:p>
                  </a:txBody>
                  <a:tcPr marL="68580" marR="68580" marT="34290" marB="34290"/>
                </a:tc>
                <a:tc>
                  <a:txBody>
                    <a:bodyPr/>
                    <a:lstStyle/>
                    <a:p>
                      <a:pPr algn="ctr"/>
                      <a:r>
                        <a:rPr lang="en-US" sz="1000" dirty="0"/>
                        <a:t>Social Studies</a:t>
                      </a:r>
                    </a:p>
                  </a:txBody>
                  <a:tcPr marL="68580" marR="68580" marT="34290" marB="34290"/>
                </a:tc>
                <a:extLst>
                  <a:ext uri="{0D108BD9-81ED-4DB2-BD59-A6C34878D82A}">
                    <a16:rowId xmlns:a16="http://schemas.microsoft.com/office/drawing/2014/main" val="10000"/>
                  </a:ext>
                </a:extLst>
              </a:tr>
              <a:tr h="420070">
                <a:tc>
                  <a:txBody>
                    <a:bodyPr/>
                    <a:lstStyle/>
                    <a:p>
                      <a:r>
                        <a:rPr lang="en-US" sz="1800" dirty="0"/>
                        <a:t>-al</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1"/>
                  </a:ext>
                </a:extLst>
              </a:tr>
              <a:tr h="420070">
                <a:tc>
                  <a:txBody>
                    <a:bodyPr/>
                    <a:lstStyle/>
                    <a:p>
                      <a:r>
                        <a:rPr lang="en-US" sz="1800" dirty="0">
                          <a:solidFill>
                            <a:schemeClr val="bg1"/>
                          </a:solidFill>
                        </a:rPr>
                        <a:t>-</a:t>
                      </a:r>
                      <a:r>
                        <a:rPr lang="en-US" sz="1800" dirty="0" err="1">
                          <a:solidFill>
                            <a:schemeClr val="bg1"/>
                          </a:solidFill>
                        </a:rPr>
                        <a:t>ar</a:t>
                      </a:r>
                      <a:endParaRPr lang="en-US" sz="1800" dirty="0">
                        <a:solidFill>
                          <a:schemeClr val="bg1"/>
                        </a:solidFill>
                      </a:endParaRP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solidFill>
                            <a:schemeClr val="bg1"/>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2"/>
                  </a:ext>
                </a:extLst>
              </a:tr>
              <a:tr h="420070">
                <a:tc>
                  <a:txBody>
                    <a:bodyPr/>
                    <a:lstStyle/>
                    <a:p>
                      <a:r>
                        <a:rPr lang="en-US" sz="1800" dirty="0">
                          <a:solidFill>
                            <a:schemeClr val="bg1"/>
                          </a:solidFill>
                        </a:rPr>
                        <a:t>-</a:t>
                      </a:r>
                      <a:r>
                        <a:rPr lang="en-US" sz="1800" dirty="0" err="1">
                          <a:solidFill>
                            <a:schemeClr val="bg1"/>
                          </a:solidFill>
                        </a:rPr>
                        <a:t>ary</a:t>
                      </a:r>
                      <a:endParaRPr lang="en-US" sz="1800" dirty="0">
                        <a:solidFill>
                          <a:schemeClr val="bg1"/>
                        </a:solidFill>
                      </a:endParaRP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3"/>
                  </a:ext>
                </a:extLst>
              </a:tr>
              <a:tr h="420070">
                <a:tc>
                  <a:txBody>
                    <a:bodyPr/>
                    <a:lstStyle/>
                    <a:p>
                      <a:r>
                        <a:rPr lang="en-US" sz="1800" dirty="0"/>
                        <a:t>-ate</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4"/>
                  </a:ext>
                </a:extLst>
              </a:tr>
              <a:tr h="420070">
                <a:tc>
                  <a:txBody>
                    <a:bodyPr/>
                    <a:lstStyle/>
                    <a:p>
                      <a:r>
                        <a:rPr lang="en-US" sz="1800" dirty="0"/>
                        <a:t>-</a:t>
                      </a:r>
                      <a:r>
                        <a:rPr lang="en-US" sz="1800" dirty="0" err="1"/>
                        <a:t>ation</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5"/>
                  </a:ext>
                </a:extLst>
              </a:tr>
              <a:tr h="420070">
                <a:tc>
                  <a:txBody>
                    <a:bodyPr/>
                    <a:lstStyle/>
                    <a:p>
                      <a:r>
                        <a:rPr lang="en-US" sz="1800" dirty="0"/>
                        <a:t>-</a:t>
                      </a:r>
                      <a:r>
                        <a:rPr lang="en-US" sz="1800" dirty="0" err="1"/>
                        <a:t>ent</a:t>
                      </a: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6"/>
                  </a:ext>
                </a:extLst>
              </a:tr>
              <a:tr h="420070">
                <a:tc>
                  <a:txBody>
                    <a:bodyPr/>
                    <a:lstStyle/>
                    <a:p>
                      <a:r>
                        <a:rPr lang="en-US" sz="1800" dirty="0"/>
                        <a:t>-</a:t>
                      </a:r>
                      <a:r>
                        <a:rPr lang="en-US" sz="1800" dirty="0" err="1"/>
                        <a:t>ic</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7"/>
                  </a:ext>
                </a:extLst>
              </a:tr>
              <a:tr h="420070">
                <a:tc>
                  <a:txBody>
                    <a:bodyPr/>
                    <a:lstStyle/>
                    <a:p>
                      <a:r>
                        <a:rPr lang="en-US" sz="1800" dirty="0">
                          <a:solidFill>
                            <a:srgbClr val="FF0000"/>
                          </a:solidFill>
                        </a:rPr>
                        <a:t>-ism</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8"/>
                  </a:ext>
                </a:extLst>
              </a:tr>
              <a:tr h="420070">
                <a:tc>
                  <a:txBody>
                    <a:bodyPr/>
                    <a:lstStyle/>
                    <a:p>
                      <a:r>
                        <a:rPr lang="en-US" sz="1800" dirty="0">
                          <a:solidFill>
                            <a:schemeClr val="bg1"/>
                          </a:solidFill>
                        </a:rPr>
                        <a:t>-</a:t>
                      </a:r>
                      <a:r>
                        <a:rPr lang="en-US" sz="1800" dirty="0" err="1">
                          <a:solidFill>
                            <a:schemeClr val="bg1"/>
                          </a:solidFill>
                        </a:rPr>
                        <a:t>ist</a:t>
                      </a:r>
                      <a:endParaRPr lang="en-US" sz="1800" dirty="0">
                        <a:solidFill>
                          <a:schemeClr val="bg1"/>
                        </a:solidFill>
                      </a:endParaRP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09"/>
                  </a:ext>
                </a:extLst>
              </a:tr>
              <a:tr h="420070">
                <a:tc>
                  <a:txBody>
                    <a:bodyPr/>
                    <a:lstStyle/>
                    <a:p>
                      <a:r>
                        <a:rPr lang="en-US" sz="1800" dirty="0"/>
                        <a:t>-</a:t>
                      </a:r>
                      <a:r>
                        <a:rPr lang="en-US" sz="1800" dirty="0" err="1"/>
                        <a:t>ity</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91693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Derivational Suffixes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2294775"/>
              </p:ext>
            </p:extLst>
          </p:nvPr>
        </p:nvGraphicFramePr>
        <p:xfrm>
          <a:off x="304800" y="1901952"/>
          <a:ext cx="8324850" cy="4632953"/>
        </p:xfrm>
        <a:graphic>
          <a:graphicData uri="http://schemas.openxmlformats.org/drawingml/2006/table">
            <a:tbl>
              <a:tblPr firstRow="1" bandRow="1">
                <a:tableStyleId>{5C22544A-7EE6-4342-B048-85BDC9FD1C3A}</a:tableStyleId>
              </a:tblPr>
              <a:tblGrid>
                <a:gridCol w="1664970">
                  <a:extLst>
                    <a:ext uri="{9D8B030D-6E8A-4147-A177-3AD203B41FA5}">
                      <a16:colId xmlns:a16="http://schemas.microsoft.com/office/drawing/2014/main" val="20000"/>
                    </a:ext>
                  </a:extLst>
                </a:gridCol>
                <a:gridCol w="1664970">
                  <a:extLst>
                    <a:ext uri="{9D8B030D-6E8A-4147-A177-3AD203B41FA5}">
                      <a16:colId xmlns:a16="http://schemas.microsoft.com/office/drawing/2014/main" val="20001"/>
                    </a:ext>
                  </a:extLst>
                </a:gridCol>
                <a:gridCol w="1664970">
                  <a:extLst>
                    <a:ext uri="{9D8B030D-6E8A-4147-A177-3AD203B41FA5}">
                      <a16:colId xmlns:a16="http://schemas.microsoft.com/office/drawing/2014/main" val="20002"/>
                    </a:ext>
                  </a:extLst>
                </a:gridCol>
                <a:gridCol w="1664970">
                  <a:extLst>
                    <a:ext uri="{9D8B030D-6E8A-4147-A177-3AD203B41FA5}">
                      <a16:colId xmlns:a16="http://schemas.microsoft.com/office/drawing/2014/main" val="20003"/>
                    </a:ext>
                  </a:extLst>
                </a:gridCol>
                <a:gridCol w="1664970">
                  <a:extLst>
                    <a:ext uri="{9D8B030D-6E8A-4147-A177-3AD203B41FA5}">
                      <a16:colId xmlns:a16="http://schemas.microsoft.com/office/drawing/2014/main" val="20004"/>
                    </a:ext>
                  </a:extLst>
                </a:gridCol>
              </a:tblGrid>
              <a:tr h="290736">
                <a:tc>
                  <a:txBody>
                    <a:bodyPr/>
                    <a:lstStyle/>
                    <a:p>
                      <a:endParaRPr lang="en-US" sz="1000" dirty="0"/>
                    </a:p>
                  </a:txBody>
                  <a:tcPr marL="68580" marR="68580" marT="34290" marB="34290"/>
                </a:tc>
                <a:tc>
                  <a:txBody>
                    <a:bodyPr/>
                    <a:lstStyle/>
                    <a:p>
                      <a:pPr algn="ctr"/>
                      <a:r>
                        <a:rPr lang="en-US" sz="1000" dirty="0"/>
                        <a:t>ELA</a:t>
                      </a:r>
                    </a:p>
                  </a:txBody>
                  <a:tcPr marL="68580" marR="68580" marT="34290" marB="34290"/>
                </a:tc>
                <a:tc>
                  <a:txBody>
                    <a:bodyPr/>
                    <a:lstStyle/>
                    <a:p>
                      <a:pPr algn="ctr"/>
                      <a:r>
                        <a:rPr lang="en-US" sz="1000" dirty="0"/>
                        <a:t>Math</a:t>
                      </a:r>
                    </a:p>
                  </a:txBody>
                  <a:tcPr marL="68580" marR="68580" marT="34290" marB="34290"/>
                </a:tc>
                <a:tc>
                  <a:txBody>
                    <a:bodyPr/>
                    <a:lstStyle/>
                    <a:p>
                      <a:pPr algn="ctr"/>
                      <a:r>
                        <a:rPr lang="en-US" sz="1000" dirty="0"/>
                        <a:t>Science</a:t>
                      </a:r>
                    </a:p>
                  </a:txBody>
                  <a:tcPr marL="68580" marR="68580" marT="34290" marB="34290"/>
                </a:tc>
                <a:tc>
                  <a:txBody>
                    <a:bodyPr/>
                    <a:lstStyle/>
                    <a:p>
                      <a:pPr algn="ctr"/>
                      <a:r>
                        <a:rPr lang="en-US" sz="1000" dirty="0"/>
                        <a:t>Social Studies</a:t>
                      </a:r>
                    </a:p>
                  </a:txBody>
                  <a:tcPr marL="68580" marR="68580" marT="34290" marB="34290"/>
                </a:tc>
                <a:extLst>
                  <a:ext uri="{0D108BD9-81ED-4DB2-BD59-A6C34878D82A}">
                    <a16:rowId xmlns:a16="http://schemas.microsoft.com/office/drawing/2014/main" val="10000"/>
                  </a:ext>
                </a:extLst>
              </a:tr>
              <a:tr h="394747">
                <a:tc>
                  <a:txBody>
                    <a:bodyPr/>
                    <a:lstStyle/>
                    <a:p>
                      <a:r>
                        <a:rPr lang="en-US" sz="1800" dirty="0"/>
                        <a:t>-</a:t>
                      </a:r>
                      <a:r>
                        <a:rPr lang="en-US" sz="1800" dirty="0" err="1"/>
                        <a:t>ive</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3309465538"/>
                  </a:ext>
                </a:extLst>
              </a:tr>
              <a:tr h="394747">
                <a:tc>
                  <a:txBody>
                    <a:bodyPr/>
                    <a:lstStyle/>
                    <a:p>
                      <a:r>
                        <a:rPr lang="en-US" sz="1800" dirty="0">
                          <a:solidFill>
                            <a:schemeClr val="bg1"/>
                          </a:solidFill>
                        </a:rPr>
                        <a:t>-</a:t>
                      </a:r>
                      <a:r>
                        <a:rPr lang="en-US" sz="1800" dirty="0" err="1">
                          <a:solidFill>
                            <a:schemeClr val="bg1"/>
                          </a:solidFill>
                        </a:rPr>
                        <a:t>ize</a:t>
                      </a:r>
                      <a:endParaRPr lang="en-US" sz="1800" dirty="0">
                        <a:solidFill>
                          <a:schemeClr val="bg1"/>
                        </a:solidFill>
                      </a:endParaRPr>
                    </a:p>
                  </a:txBody>
                  <a:tcPr marL="68580" marR="68580" marT="34290" marB="34290"/>
                </a:tc>
                <a:tc>
                  <a:txBody>
                    <a:bodyPr/>
                    <a:lstStyle/>
                    <a:p>
                      <a:pPr algn="ctr"/>
                      <a:r>
                        <a:rPr lang="en-US" sz="1800" dirty="0">
                          <a:solidFill>
                            <a:schemeClr val="bg1"/>
                          </a:solidFill>
                        </a:rPr>
                        <a:t>X</a:t>
                      </a:r>
                    </a:p>
                  </a:txBody>
                  <a:tcPr marL="68580" marR="68580" marT="34290" marB="34290"/>
                </a:tc>
                <a:tc>
                  <a:txBody>
                    <a:bodyPr/>
                    <a:lstStyle/>
                    <a:p>
                      <a:pPr algn="ctr"/>
                      <a:endParaRPr lang="en-US" sz="1800" dirty="0">
                        <a:solidFill>
                          <a:schemeClr val="bg1"/>
                        </a:solidFill>
                      </a:endParaRPr>
                    </a:p>
                  </a:txBody>
                  <a:tcPr marL="68580" marR="68580" marT="34290" marB="34290"/>
                </a:tc>
                <a:tc>
                  <a:txBody>
                    <a:bodyPr/>
                    <a:lstStyle/>
                    <a:p>
                      <a:pPr algn="ctr"/>
                      <a:r>
                        <a:rPr lang="en-US" sz="1800" dirty="0">
                          <a:solidFill>
                            <a:schemeClr val="bg1"/>
                          </a:solidFill>
                        </a:rPr>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2850886418"/>
                  </a:ext>
                </a:extLst>
              </a:tr>
              <a:tr h="394747">
                <a:tc>
                  <a:txBody>
                    <a:bodyPr/>
                    <a:lstStyle/>
                    <a:p>
                      <a:r>
                        <a:rPr lang="en-US" sz="1800" dirty="0"/>
                        <a:t>-</a:t>
                      </a:r>
                      <a:r>
                        <a:rPr lang="en-US" sz="1800" dirty="0" err="1"/>
                        <a:t>ment</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3629913124"/>
                  </a:ext>
                </a:extLst>
              </a:tr>
              <a:tr h="394747">
                <a:tc>
                  <a:txBody>
                    <a:bodyPr/>
                    <a:lstStyle/>
                    <a:p>
                      <a:r>
                        <a:rPr lang="en-US" sz="1800" dirty="0"/>
                        <a:t>-al</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1"/>
                  </a:ext>
                </a:extLst>
              </a:tr>
              <a:tr h="394747">
                <a:tc>
                  <a:txBody>
                    <a:bodyPr/>
                    <a:lstStyle/>
                    <a:p>
                      <a:r>
                        <a:rPr lang="en-US" sz="1800" dirty="0">
                          <a:solidFill>
                            <a:srgbClr val="FF0000"/>
                          </a:solidFill>
                        </a:rPr>
                        <a:t>-</a:t>
                      </a:r>
                      <a:r>
                        <a:rPr lang="en-US" sz="1800" dirty="0" err="1">
                          <a:solidFill>
                            <a:srgbClr val="FF0000"/>
                          </a:solidFill>
                        </a:rPr>
                        <a:t>ar</a:t>
                      </a: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2"/>
                  </a:ext>
                </a:extLst>
              </a:tr>
              <a:tr h="394747">
                <a:tc>
                  <a:txBody>
                    <a:bodyPr/>
                    <a:lstStyle/>
                    <a:p>
                      <a:r>
                        <a:rPr lang="en-US" sz="1800" dirty="0">
                          <a:solidFill>
                            <a:schemeClr val="bg1"/>
                          </a:solidFill>
                        </a:rPr>
                        <a:t>-</a:t>
                      </a:r>
                      <a:r>
                        <a:rPr lang="en-US" sz="1800" dirty="0" err="1">
                          <a:solidFill>
                            <a:schemeClr val="bg1"/>
                          </a:solidFill>
                        </a:rPr>
                        <a:t>ary</a:t>
                      </a:r>
                      <a:endParaRPr lang="en-US" sz="1800" dirty="0">
                        <a:solidFill>
                          <a:schemeClr val="bg1"/>
                        </a:solidFill>
                      </a:endParaRP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3"/>
                  </a:ext>
                </a:extLst>
              </a:tr>
              <a:tr h="394747">
                <a:tc>
                  <a:txBody>
                    <a:bodyPr/>
                    <a:lstStyle/>
                    <a:p>
                      <a:r>
                        <a:rPr lang="en-US" sz="1800" dirty="0"/>
                        <a:t>-ate</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4"/>
                  </a:ext>
                </a:extLst>
              </a:tr>
              <a:tr h="394747">
                <a:tc>
                  <a:txBody>
                    <a:bodyPr/>
                    <a:lstStyle/>
                    <a:p>
                      <a:r>
                        <a:rPr lang="en-US" sz="1800" dirty="0"/>
                        <a:t>-</a:t>
                      </a:r>
                      <a:r>
                        <a:rPr lang="en-US" sz="1800" dirty="0" err="1"/>
                        <a:t>ation</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5"/>
                  </a:ext>
                </a:extLst>
              </a:tr>
              <a:tr h="394747">
                <a:tc>
                  <a:txBody>
                    <a:bodyPr/>
                    <a:lstStyle/>
                    <a:p>
                      <a:r>
                        <a:rPr lang="en-US" sz="1800" dirty="0"/>
                        <a:t>-</a:t>
                      </a:r>
                      <a:r>
                        <a:rPr lang="en-US" sz="1800" dirty="0" err="1"/>
                        <a:t>ent</a:t>
                      </a: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6"/>
                  </a:ext>
                </a:extLst>
              </a:tr>
              <a:tr h="394747">
                <a:tc>
                  <a:txBody>
                    <a:bodyPr/>
                    <a:lstStyle/>
                    <a:p>
                      <a:r>
                        <a:rPr lang="en-US" sz="1800" dirty="0"/>
                        <a:t>-</a:t>
                      </a:r>
                      <a:r>
                        <a:rPr lang="en-US" sz="1800" dirty="0" err="1"/>
                        <a:t>ic</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7"/>
                  </a:ext>
                </a:extLst>
              </a:tr>
              <a:tr h="394747">
                <a:tc>
                  <a:txBody>
                    <a:bodyPr/>
                    <a:lstStyle/>
                    <a:p>
                      <a:r>
                        <a:rPr lang="en-US" sz="1800" dirty="0">
                          <a:solidFill>
                            <a:srgbClr val="FF0000"/>
                          </a:solidFill>
                        </a:rPr>
                        <a:t>-ism</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81779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Derivational Suffixes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428981"/>
              </p:ext>
            </p:extLst>
          </p:nvPr>
        </p:nvGraphicFramePr>
        <p:xfrm>
          <a:off x="457200" y="2065868"/>
          <a:ext cx="8321040" cy="4066707"/>
        </p:xfrm>
        <a:graphic>
          <a:graphicData uri="http://schemas.openxmlformats.org/drawingml/2006/table">
            <a:tbl>
              <a:tblPr firstRow="1" bandRow="1">
                <a:tableStyleId>{5C22544A-7EE6-4342-B048-85BDC9FD1C3A}</a:tableStyleId>
              </a:tblPr>
              <a:tblGrid>
                <a:gridCol w="1664208">
                  <a:extLst>
                    <a:ext uri="{9D8B030D-6E8A-4147-A177-3AD203B41FA5}">
                      <a16:colId xmlns:a16="http://schemas.microsoft.com/office/drawing/2014/main" val="20000"/>
                    </a:ext>
                  </a:extLst>
                </a:gridCol>
                <a:gridCol w="1664208">
                  <a:extLst>
                    <a:ext uri="{9D8B030D-6E8A-4147-A177-3AD203B41FA5}">
                      <a16:colId xmlns:a16="http://schemas.microsoft.com/office/drawing/2014/main" val="20001"/>
                    </a:ext>
                  </a:extLst>
                </a:gridCol>
                <a:gridCol w="1664208">
                  <a:extLst>
                    <a:ext uri="{9D8B030D-6E8A-4147-A177-3AD203B41FA5}">
                      <a16:colId xmlns:a16="http://schemas.microsoft.com/office/drawing/2014/main" val="20002"/>
                    </a:ext>
                  </a:extLst>
                </a:gridCol>
                <a:gridCol w="1664208">
                  <a:extLst>
                    <a:ext uri="{9D8B030D-6E8A-4147-A177-3AD203B41FA5}">
                      <a16:colId xmlns:a16="http://schemas.microsoft.com/office/drawing/2014/main" val="20003"/>
                    </a:ext>
                  </a:extLst>
                </a:gridCol>
                <a:gridCol w="1664208">
                  <a:extLst>
                    <a:ext uri="{9D8B030D-6E8A-4147-A177-3AD203B41FA5}">
                      <a16:colId xmlns:a16="http://schemas.microsoft.com/office/drawing/2014/main" val="20004"/>
                    </a:ext>
                  </a:extLst>
                </a:gridCol>
              </a:tblGrid>
              <a:tr h="321942">
                <a:tc>
                  <a:txBody>
                    <a:bodyPr/>
                    <a:lstStyle/>
                    <a:p>
                      <a:endParaRPr lang="en-US" sz="1000" dirty="0"/>
                    </a:p>
                  </a:txBody>
                  <a:tcPr marL="68580" marR="68580" marT="34290" marB="34290"/>
                </a:tc>
                <a:tc>
                  <a:txBody>
                    <a:bodyPr/>
                    <a:lstStyle/>
                    <a:p>
                      <a:pPr algn="ctr"/>
                      <a:r>
                        <a:rPr lang="en-US" sz="1000" dirty="0"/>
                        <a:t>ELA</a:t>
                      </a:r>
                    </a:p>
                  </a:txBody>
                  <a:tcPr marL="68580" marR="68580" marT="34290" marB="34290"/>
                </a:tc>
                <a:tc>
                  <a:txBody>
                    <a:bodyPr/>
                    <a:lstStyle/>
                    <a:p>
                      <a:pPr algn="ctr"/>
                      <a:r>
                        <a:rPr lang="en-US" sz="1000" dirty="0"/>
                        <a:t>Math</a:t>
                      </a:r>
                    </a:p>
                  </a:txBody>
                  <a:tcPr marL="68580" marR="68580" marT="34290" marB="34290"/>
                </a:tc>
                <a:tc>
                  <a:txBody>
                    <a:bodyPr/>
                    <a:lstStyle/>
                    <a:p>
                      <a:pPr algn="ctr"/>
                      <a:r>
                        <a:rPr lang="en-US" sz="1000" dirty="0"/>
                        <a:t>Science</a:t>
                      </a:r>
                    </a:p>
                  </a:txBody>
                  <a:tcPr marL="68580" marR="68580" marT="34290" marB="34290"/>
                </a:tc>
                <a:tc>
                  <a:txBody>
                    <a:bodyPr/>
                    <a:lstStyle/>
                    <a:p>
                      <a:pPr algn="ctr"/>
                      <a:r>
                        <a:rPr lang="en-US" sz="1000" dirty="0"/>
                        <a:t>Social Studies</a:t>
                      </a:r>
                    </a:p>
                  </a:txBody>
                  <a:tcPr marL="68580" marR="68580" marT="34290" marB="34290"/>
                </a:tc>
                <a:extLst>
                  <a:ext uri="{0D108BD9-81ED-4DB2-BD59-A6C34878D82A}">
                    <a16:rowId xmlns:a16="http://schemas.microsoft.com/office/drawing/2014/main" val="10000"/>
                  </a:ext>
                </a:extLst>
              </a:tr>
              <a:tr h="416085">
                <a:tc>
                  <a:txBody>
                    <a:bodyPr/>
                    <a:lstStyle/>
                    <a:p>
                      <a:r>
                        <a:rPr lang="en-US" sz="1800" dirty="0">
                          <a:solidFill>
                            <a:schemeClr val="bg1"/>
                          </a:solidFill>
                        </a:rPr>
                        <a:t>-</a:t>
                      </a:r>
                      <a:r>
                        <a:rPr lang="en-US" sz="1800" dirty="0" err="1">
                          <a:solidFill>
                            <a:schemeClr val="bg1"/>
                          </a:solidFill>
                        </a:rPr>
                        <a:t>ist</a:t>
                      </a:r>
                      <a:endParaRPr lang="en-US" sz="1800" dirty="0">
                        <a:solidFill>
                          <a:schemeClr val="bg1"/>
                        </a:solidFill>
                      </a:endParaRP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3576119009"/>
                  </a:ext>
                </a:extLst>
              </a:tr>
              <a:tr h="416085">
                <a:tc>
                  <a:txBody>
                    <a:bodyPr/>
                    <a:lstStyle/>
                    <a:p>
                      <a:r>
                        <a:rPr lang="en-US" sz="1800" dirty="0"/>
                        <a:t>-</a:t>
                      </a:r>
                      <a:r>
                        <a:rPr lang="en-US" sz="1800" dirty="0" err="1"/>
                        <a:t>ity</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2182945813"/>
                  </a:ext>
                </a:extLst>
              </a:tr>
              <a:tr h="416085">
                <a:tc>
                  <a:txBody>
                    <a:bodyPr/>
                    <a:lstStyle/>
                    <a:p>
                      <a:r>
                        <a:rPr lang="en-US" sz="1800" dirty="0"/>
                        <a:t>-</a:t>
                      </a:r>
                      <a:r>
                        <a:rPr lang="en-US" sz="1800" dirty="0" err="1"/>
                        <a:t>ive</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2039257360"/>
                  </a:ext>
                </a:extLst>
              </a:tr>
              <a:tr h="416085">
                <a:tc>
                  <a:txBody>
                    <a:bodyPr/>
                    <a:lstStyle/>
                    <a:p>
                      <a:r>
                        <a:rPr lang="en-US" sz="1800" dirty="0">
                          <a:solidFill>
                            <a:schemeClr val="bg1"/>
                          </a:solidFill>
                        </a:rPr>
                        <a:t>-</a:t>
                      </a:r>
                      <a:r>
                        <a:rPr lang="en-US" sz="1800" dirty="0" err="1">
                          <a:solidFill>
                            <a:schemeClr val="bg1"/>
                          </a:solidFill>
                        </a:rPr>
                        <a:t>ize</a:t>
                      </a:r>
                      <a:endParaRPr lang="en-US" sz="1800" dirty="0">
                        <a:solidFill>
                          <a:schemeClr val="bg1"/>
                        </a:solidFill>
                      </a:endParaRP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chemeClr val="bg1"/>
                          </a:solidFill>
                        </a:rPr>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869014949"/>
                  </a:ext>
                </a:extLst>
              </a:tr>
              <a:tr h="416085">
                <a:tc>
                  <a:txBody>
                    <a:bodyPr/>
                    <a:lstStyle/>
                    <a:p>
                      <a:r>
                        <a:rPr lang="en-US" sz="1800" dirty="0"/>
                        <a:t>-</a:t>
                      </a:r>
                      <a:r>
                        <a:rPr lang="en-US" sz="1800" dirty="0" err="1"/>
                        <a:t>ment</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800243345"/>
                  </a:ext>
                </a:extLst>
              </a:tr>
              <a:tr h="416085">
                <a:tc>
                  <a:txBody>
                    <a:bodyPr/>
                    <a:lstStyle/>
                    <a:p>
                      <a:r>
                        <a:rPr lang="en-US" sz="1800" dirty="0">
                          <a:solidFill>
                            <a:srgbClr val="FF0000"/>
                          </a:solidFill>
                        </a:rPr>
                        <a:t>-or</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1"/>
                  </a:ext>
                </a:extLst>
              </a:tr>
              <a:tr h="416085">
                <a:tc>
                  <a:txBody>
                    <a:bodyPr/>
                    <a:lstStyle/>
                    <a:p>
                      <a:r>
                        <a:rPr lang="en-US" sz="1800" dirty="0"/>
                        <a:t>-</a:t>
                      </a:r>
                      <a:r>
                        <a:rPr lang="en-US" sz="1800" dirty="0" err="1"/>
                        <a:t>sion</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2"/>
                  </a:ext>
                </a:extLst>
              </a:tr>
              <a:tr h="416085">
                <a:tc>
                  <a:txBody>
                    <a:bodyPr/>
                    <a:lstStyle/>
                    <a:p>
                      <a:r>
                        <a:rPr lang="en-US" sz="1800" dirty="0"/>
                        <a:t>-</a:t>
                      </a:r>
                      <a:r>
                        <a:rPr lang="en-US" sz="1800" dirty="0" err="1"/>
                        <a:t>tion</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3"/>
                  </a:ext>
                </a:extLst>
              </a:tr>
              <a:tr h="416085">
                <a:tc>
                  <a:txBody>
                    <a:bodyPr/>
                    <a:lstStyle/>
                    <a:p>
                      <a:r>
                        <a:rPr lang="en-US" sz="1800" dirty="0">
                          <a:solidFill>
                            <a:schemeClr val="bg1"/>
                          </a:solidFill>
                        </a:rPr>
                        <a:t>-</a:t>
                      </a:r>
                      <a:r>
                        <a:rPr lang="en-US" sz="1800" dirty="0" err="1">
                          <a:solidFill>
                            <a:schemeClr val="bg1"/>
                          </a:solidFill>
                        </a:rPr>
                        <a:t>ture</a:t>
                      </a:r>
                      <a:endParaRPr lang="en-US" sz="1800" dirty="0">
                        <a:solidFill>
                          <a:schemeClr val="bg1"/>
                        </a:solidFill>
                      </a:endParaRP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3443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7FA6-E280-5345-A15A-ABA9428B7CEC}"/>
              </a:ext>
            </a:extLst>
          </p:cNvPr>
          <p:cNvSpPr>
            <a:spLocks noGrp="1"/>
          </p:cNvSpPr>
          <p:nvPr>
            <p:ph type="title"/>
          </p:nvPr>
        </p:nvSpPr>
        <p:spPr/>
        <p:txBody>
          <a:bodyPr/>
          <a:lstStyle/>
          <a:p>
            <a:r>
              <a:rPr lang="en-US" dirty="0"/>
              <a:t>Pedagogical Idea of Disciplinary Literacy</a:t>
            </a:r>
          </a:p>
        </p:txBody>
      </p:sp>
      <p:sp>
        <p:nvSpPr>
          <p:cNvPr id="3" name="Content Placeholder 2">
            <a:extLst>
              <a:ext uri="{FF2B5EF4-FFF2-40B4-BE49-F238E27FC236}">
                <a16:creationId xmlns:a16="http://schemas.microsoft.com/office/drawing/2014/main" id="{D88E49A8-6E3C-FD41-ABE1-D6CB3C9B5D15}"/>
              </a:ext>
            </a:extLst>
          </p:cNvPr>
          <p:cNvSpPr>
            <a:spLocks noGrp="1"/>
          </p:cNvSpPr>
          <p:nvPr>
            <p:ph idx="1"/>
          </p:nvPr>
        </p:nvSpPr>
        <p:spPr/>
        <p:txBody>
          <a:bodyPr>
            <a:noAutofit/>
          </a:bodyPr>
          <a:lstStyle/>
          <a:p>
            <a:r>
              <a:rPr lang="en-US" sz="2400" dirty="0"/>
              <a:t>Research needs to determine the special nature of text in a discipline and the specialized or unique ways that disciplinary experts read</a:t>
            </a:r>
          </a:p>
          <a:p>
            <a:r>
              <a:rPr lang="en-US" sz="2400" dirty="0"/>
              <a:t>Educators can then turn that knowledge into curriculum and instruction to introduce students to nascent forms of those text features or ways of reading/writing</a:t>
            </a:r>
          </a:p>
          <a:p>
            <a:r>
              <a:rPr lang="en-US" sz="2400" dirty="0"/>
              <a:t>Explicit instruction and explanation should enable more students to become nascent scientists, historians, engineers, etc.</a:t>
            </a:r>
          </a:p>
          <a:p>
            <a:r>
              <a:rPr lang="en-US" sz="2400" dirty="0"/>
              <a:t>Problem with mathematics? Is it an exception?</a:t>
            </a:r>
          </a:p>
        </p:txBody>
      </p:sp>
    </p:spTree>
    <p:extLst>
      <p:ext uri="{BB962C8B-B14F-4D97-AF65-F5344CB8AC3E}">
        <p14:creationId xmlns:p14="http://schemas.microsoft.com/office/powerpoint/2010/main" val="1685378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3074907"/>
              </p:ext>
            </p:extLst>
          </p:nvPr>
        </p:nvGraphicFramePr>
        <p:xfrm>
          <a:off x="243840" y="2065868"/>
          <a:ext cx="8619745" cy="4471954"/>
        </p:xfrm>
        <a:graphic>
          <a:graphicData uri="http://schemas.openxmlformats.org/drawingml/2006/table">
            <a:tbl>
              <a:tblPr firstRow="1" bandRow="1">
                <a:tableStyleId>{5C22544A-7EE6-4342-B048-85BDC9FD1C3A}</a:tableStyleId>
              </a:tblPr>
              <a:tblGrid>
                <a:gridCol w="1723949">
                  <a:extLst>
                    <a:ext uri="{9D8B030D-6E8A-4147-A177-3AD203B41FA5}">
                      <a16:colId xmlns:a16="http://schemas.microsoft.com/office/drawing/2014/main" val="20000"/>
                    </a:ext>
                  </a:extLst>
                </a:gridCol>
                <a:gridCol w="1723949">
                  <a:extLst>
                    <a:ext uri="{9D8B030D-6E8A-4147-A177-3AD203B41FA5}">
                      <a16:colId xmlns:a16="http://schemas.microsoft.com/office/drawing/2014/main" val="20001"/>
                    </a:ext>
                  </a:extLst>
                </a:gridCol>
                <a:gridCol w="1723949">
                  <a:extLst>
                    <a:ext uri="{9D8B030D-6E8A-4147-A177-3AD203B41FA5}">
                      <a16:colId xmlns:a16="http://schemas.microsoft.com/office/drawing/2014/main" val="20002"/>
                    </a:ext>
                  </a:extLst>
                </a:gridCol>
                <a:gridCol w="1723949">
                  <a:extLst>
                    <a:ext uri="{9D8B030D-6E8A-4147-A177-3AD203B41FA5}">
                      <a16:colId xmlns:a16="http://schemas.microsoft.com/office/drawing/2014/main" val="20003"/>
                    </a:ext>
                  </a:extLst>
                </a:gridCol>
                <a:gridCol w="1723949">
                  <a:extLst>
                    <a:ext uri="{9D8B030D-6E8A-4147-A177-3AD203B41FA5}">
                      <a16:colId xmlns:a16="http://schemas.microsoft.com/office/drawing/2014/main" val="20004"/>
                    </a:ext>
                  </a:extLst>
                </a:gridCol>
              </a:tblGrid>
              <a:tr h="375062">
                <a:tc>
                  <a:txBody>
                    <a:bodyPr/>
                    <a:lstStyle/>
                    <a:p>
                      <a:endParaRPr lang="en-US" sz="1000" dirty="0"/>
                    </a:p>
                  </a:txBody>
                  <a:tcPr marL="68580" marR="68580" marT="34290" marB="34290"/>
                </a:tc>
                <a:tc>
                  <a:txBody>
                    <a:bodyPr/>
                    <a:lstStyle/>
                    <a:p>
                      <a:pPr algn="ctr"/>
                      <a:r>
                        <a:rPr lang="en-US" sz="1000" dirty="0"/>
                        <a:t>ELA</a:t>
                      </a:r>
                    </a:p>
                  </a:txBody>
                  <a:tcPr marL="68580" marR="68580" marT="34290" marB="34290"/>
                </a:tc>
                <a:tc>
                  <a:txBody>
                    <a:bodyPr/>
                    <a:lstStyle/>
                    <a:p>
                      <a:pPr algn="ctr"/>
                      <a:r>
                        <a:rPr lang="en-US" sz="1000" dirty="0"/>
                        <a:t>Math</a:t>
                      </a:r>
                    </a:p>
                  </a:txBody>
                  <a:tcPr marL="68580" marR="68580" marT="34290" marB="34290"/>
                </a:tc>
                <a:tc>
                  <a:txBody>
                    <a:bodyPr/>
                    <a:lstStyle/>
                    <a:p>
                      <a:pPr algn="ctr"/>
                      <a:r>
                        <a:rPr lang="en-US" sz="1000" dirty="0"/>
                        <a:t>Science</a:t>
                      </a:r>
                    </a:p>
                  </a:txBody>
                  <a:tcPr marL="68580" marR="68580" marT="34290" marB="34290"/>
                </a:tc>
                <a:tc>
                  <a:txBody>
                    <a:bodyPr/>
                    <a:lstStyle/>
                    <a:p>
                      <a:pPr algn="ctr"/>
                      <a:r>
                        <a:rPr lang="en-US" sz="1000" dirty="0"/>
                        <a:t>Social Studies</a:t>
                      </a:r>
                    </a:p>
                  </a:txBody>
                  <a:tcPr marL="68580" marR="68580" marT="34290" marB="34290"/>
                </a:tc>
                <a:extLst>
                  <a:ext uri="{0D108BD9-81ED-4DB2-BD59-A6C34878D82A}">
                    <a16:rowId xmlns:a16="http://schemas.microsoft.com/office/drawing/2014/main" val="10000"/>
                  </a:ext>
                </a:extLst>
              </a:tr>
              <a:tr h="375062">
                <a:tc>
                  <a:txBody>
                    <a:bodyPr/>
                    <a:lstStyle/>
                    <a:p>
                      <a:r>
                        <a:rPr lang="en-US" sz="1800" dirty="0" err="1"/>
                        <a:t>ana</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solidFill>
                          <a:schemeClr val="tx1"/>
                        </a:solidFill>
                      </a:endParaRPr>
                    </a:p>
                  </a:txBody>
                  <a:tcPr marL="68580" marR="68580" marT="34290" marB="34290"/>
                </a:tc>
                <a:extLst>
                  <a:ext uri="{0D108BD9-81ED-4DB2-BD59-A6C34878D82A}">
                    <a16:rowId xmlns:a16="http://schemas.microsoft.com/office/drawing/2014/main" val="10001"/>
                  </a:ext>
                </a:extLst>
              </a:tr>
              <a:tr h="375062">
                <a:tc>
                  <a:txBody>
                    <a:bodyPr/>
                    <a:lstStyle/>
                    <a:p>
                      <a:r>
                        <a:rPr lang="en-US" sz="1800" dirty="0">
                          <a:solidFill>
                            <a:schemeClr val="bg1"/>
                          </a:solidFill>
                        </a:rPr>
                        <a:t>arch</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02"/>
                  </a:ext>
                </a:extLst>
              </a:tr>
              <a:tr h="375062">
                <a:tc>
                  <a:txBody>
                    <a:bodyPr/>
                    <a:lstStyle/>
                    <a:p>
                      <a:r>
                        <a:rPr lang="en-US" sz="1800" dirty="0">
                          <a:solidFill>
                            <a:schemeClr val="bg1"/>
                          </a:solidFill>
                        </a:rPr>
                        <a:t>auto</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03"/>
                  </a:ext>
                </a:extLst>
              </a:tr>
              <a:tr h="339985">
                <a:tc>
                  <a:txBody>
                    <a:bodyPr/>
                    <a:lstStyle/>
                    <a:p>
                      <a:r>
                        <a:rPr lang="en-US" sz="1800" dirty="0">
                          <a:solidFill>
                            <a:srgbClr val="FF0000"/>
                          </a:solidFill>
                        </a:rPr>
                        <a:t>bio</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04"/>
                  </a:ext>
                </a:extLst>
              </a:tr>
              <a:tr h="375062">
                <a:tc>
                  <a:txBody>
                    <a:bodyPr/>
                    <a:lstStyle/>
                    <a:p>
                      <a:r>
                        <a:rPr lang="en-US" sz="1800" dirty="0" err="1">
                          <a:solidFill>
                            <a:srgbClr val="FF0000"/>
                          </a:solidFill>
                        </a:rPr>
                        <a:t>chem</a:t>
                      </a: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solidFill>
                          <a:schemeClr val="bg1"/>
                        </a:solidFill>
                      </a:endParaRPr>
                    </a:p>
                  </a:txBody>
                  <a:tcPr marL="68580" marR="68580" marT="34290" marB="34290"/>
                </a:tc>
                <a:extLst>
                  <a:ext uri="{0D108BD9-81ED-4DB2-BD59-A6C34878D82A}">
                    <a16:rowId xmlns:a16="http://schemas.microsoft.com/office/drawing/2014/main" val="10005"/>
                  </a:ext>
                </a:extLst>
              </a:tr>
              <a:tr h="375062">
                <a:tc>
                  <a:txBody>
                    <a:bodyPr/>
                    <a:lstStyle/>
                    <a:p>
                      <a:r>
                        <a:rPr lang="en-US" sz="1800" dirty="0" err="1">
                          <a:solidFill>
                            <a:schemeClr val="bg1"/>
                          </a:solidFill>
                        </a:rPr>
                        <a:t>cracy</a:t>
                      </a:r>
                      <a:r>
                        <a:rPr lang="en-US" sz="1800" dirty="0">
                          <a:solidFill>
                            <a:schemeClr val="bg1"/>
                          </a:solidFill>
                        </a:rPr>
                        <a:t>, </a:t>
                      </a:r>
                      <a:r>
                        <a:rPr lang="en-US" sz="1800" dirty="0" err="1">
                          <a:solidFill>
                            <a:schemeClr val="bg1"/>
                          </a:solidFill>
                        </a:rPr>
                        <a:t>crat</a:t>
                      </a:r>
                      <a:endParaRPr lang="en-US" sz="1800" dirty="0">
                        <a:solidFill>
                          <a:schemeClr val="bg1"/>
                        </a:solidFill>
                      </a:endParaRP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06"/>
                  </a:ext>
                </a:extLst>
              </a:tr>
              <a:tr h="375062">
                <a:tc>
                  <a:txBody>
                    <a:bodyPr/>
                    <a:lstStyle/>
                    <a:p>
                      <a:r>
                        <a:rPr lang="en-US" sz="1800" dirty="0" err="1">
                          <a:solidFill>
                            <a:schemeClr val="bg1"/>
                          </a:solidFill>
                        </a:rPr>
                        <a:t>dem</a:t>
                      </a:r>
                      <a:r>
                        <a:rPr lang="en-US" sz="1800" dirty="0">
                          <a:solidFill>
                            <a:schemeClr val="bg1"/>
                          </a:solidFill>
                        </a:rPr>
                        <a:t>, demo</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07"/>
                  </a:ext>
                </a:extLst>
              </a:tr>
              <a:tr h="375062">
                <a:tc>
                  <a:txBody>
                    <a:bodyPr/>
                    <a:lstStyle/>
                    <a:p>
                      <a:r>
                        <a:rPr lang="en-US" sz="1800" dirty="0">
                          <a:solidFill>
                            <a:schemeClr val="bg1"/>
                          </a:solidFill>
                        </a:rPr>
                        <a:t>eco</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08"/>
                  </a:ext>
                </a:extLst>
              </a:tr>
              <a:tr h="378434">
                <a:tc>
                  <a:txBody>
                    <a:bodyPr/>
                    <a:lstStyle/>
                    <a:p>
                      <a:r>
                        <a:rPr lang="en-US" sz="1800" dirty="0">
                          <a:solidFill>
                            <a:srgbClr val="FF0000"/>
                          </a:solidFill>
                        </a:rPr>
                        <a:t>electro, elect</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solidFill>
                          <a:schemeClr val="bg1"/>
                        </a:solidFill>
                      </a:endParaRPr>
                    </a:p>
                  </a:txBody>
                  <a:tcPr marL="68580" marR="68580" marT="34290" marB="34290"/>
                </a:tc>
                <a:extLst>
                  <a:ext uri="{0D108BD9-81ED-4DB2-BD59-A6C34878D82A}">
                    <a16:rowId xmlns:a16="http://schemas.microsoft.com/office/drawing/2014/main" val="10009"/>
                  </a:ext>
                </a:extLst>
              </a:tr>
              <a:tr h="375062">
                <a:tc>
                  <a:txBody>
                    <a:bodyPr/>
                    <a:lstStyle/>
                    <a:p>
                      <a:r>
                        <a:rPr lang="en-US" sz="1800" dirty="0" err="1">
                          <a:solidFill>
                            <a:srgbClr val="FF0000"/>
                          </a:solidFill>
                        </a:rPr>
                        <a:t>endo</a:t>
                      </a: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solidFill>
                          <a:schemeClr val="bg1"/>
                        </a:solidFill>
                      </a:endParaRPr>
                    </a:p>
                  </a:txBody>
                  <a:tcPr marL="68580" marR="68580" marT="34290" marB="34290"/>
                </a:tc>
                <a:extLst>
                  <a:ext uri="{0D108BD9-81ED-4DB2-BD59-A6C34878D82A}">
                    <a16:rowId xmlns:a16="http://schemas.microsoft.com/office/drawing/2014/main" val="10010"/>
                  </a:ext>
                </a:extLst>
              </a:tr>
              <a:tr h="375062">
                <a:tc>
                  <a:txBody>
                    <a:bodyPr/>
                    <a:lstStyle/>
                    <a:p>
                      <a:r>
                        <a:rPr lang="en-US" sz="1800" dirty="0">
                          <a:solidFill>
                            <a:srgbClr val="FF0000"/>
                          </a:solidFill>
                        </a:rPr>
                        <a:t>geo</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0978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3197133"/>
              </p:ext>
            </p:extLst>
          </p:nvPr>
        </p:nvGraphicFramePr>
        <p:xfrm>
          <a:off x="457200" y="2123260"/>
          <a:ext cx="8172450" cy="4364502"/>
        </p:xfrm>
        <a:graphic>
          <a:graphicData uri="http://schemas.openxmlformats.org/drawingml/2006/table">
            <a:tbl>
              <a:tblPr firstRow="1" bandRow="1">
                <a:tableStyleId>{5C22544A-7EE6-4342-B048-85BDC9FD1C3A}</a:tableStyleId>
              </a:tblPr>
              <a:tblGrid>
                <a:gridCol w="1634490">
                  <a:extLst>
                    <a:ext uri="{9D8B030D-6E8A-4147-A177-3AD203B41FA5}">
                      <a16:colId xmlns:a16="http://schemas.microsoft.com/office/drawing/2014/main" val="20000"/>
                    </a:ext>
                  </a:extLst>
                </a:gridCol>
                <a:gridCol w="1634490">
                  <a:extLst>
                    <a:ext uri="{9D8B030D-6E8A-4147-A177-3AD203B41FA5}">
                      <a16:colId xmlns:a16="http://schemas.microsoft.com/office/drawing/2014/main" val="20001"/>
                    </a:ext>
                  </a:extLst>
                </a:gridCol>
                <a:gridCol w="1634490">
                  <a:extLst>
                    <a:ext uri="{9D8B030D-6E8A-4147-A177-3AD203B41FA5}">
                      <a16:colId xmlns:a16="http://schemas.microsoft.com/office/drawing/2014/main" val="20002"/>
                    </a:ext>
                  </a:extLst>
                </a:gridCol>
                <a:gridCol w="1634490">
                  <a:extLst>
                    <a:ext uri="{9D8B030D-6E8A-4147-A177-3AD203B41FA5}">
                      <a16:colId xmlns:a16="http://schemas.microsoft.com/office/drawing/2014/main" val="20003"/>
                    </a:ext>
                  </a:extLst>
                </a:gridCol>
                <a:gridCol w="1634490">
                  <a:extLst>
                    <a:ext uri="{9D8B030D-6E8A-4147-A177-3AD203B41FA5}">
                      <a16:colId xmlns:a16="http://schemas.microsoft.com/office/drawing/2014/main" val="20004"/>
                    </a:ext>
                  </a:extLst>
                </a:gridCol>
              </a:tblGrid>
              <a:tr h="249702">
                <a:tc>
                  <a:txBody>
                    <a:bodyPr/>
                    <a:lstStyle/>
                    <a:p>
                      <a:endParaRPr lang="en-US" sz="1000" dirty="0"/>
                    </a:p>
                  </a:txBody>
                  <a:tcPr marL="68580" marR="68580" marT="34290" marB="34290"/>
                </a:tc>
                <a:tc>
                  <a:txBody>
                    <a:bodyPr/>
                    <a:lstStyle/>
                    <a:p>
                      <a:pPr algn="ctr"/>
                      <a:r>
                        <a:rPr lang="en-US" sz="1000" dirty="0"/>
                        <a:t>ELA</a:t>
                      </a:r>
                    </a:p>
                  </a:txBody>
                  <a:tcPr marL="68580" marR="68580" marT="34290" marB="34290"/>
                </a:tc>
                <a:tc>
                  <a:txBody>
                    <a:bodyPr/>
                    <a:lstStyle/>
                    <a:p>
                      <a:pPr algn="ctr"/>
                      <a:r>
                        <a:rPr lang="en-US" sz="1000" dirty="0"/>
                        <a:t>Math</a:t>
                      </a:r>
                    </a:p>
                  </a:txBody>
                  <a:tcPr marL="68580" marR="68580" marT="34290" marB="34290"/>
                </a:tc>
                <a:tc>
                  <a:txBody>
                    <a:bodyPr/>
                    <a:lstStyle/>
                    <a:p>
                      <a:pPr algn="ctr"/>
                      <a:r>
                        <a:rPr lang="en-US" sz="1000" dirty="0"/>
                        <a:t>Science</a:t>
                      </a:r>
                    </a:p>
                  </a:txBody>
                  <a:tcPr marL="68580" marR="68580" marT="34290" marB="34290"/>
                </a:tc>
                <a:tc>
                  <a:txBody>
                    <a:bodyPr/>
                    <a:lstStyle/>
                    <a:p>
                      <a:pPr algn="ctr"/>
                      <a:r>
                        <a:rPr lang="en-US" sz="1000" dirty="0"/>
                        <a:t>Social Studies</a:t>
                      </a:r>
                    </a:p>
                  </a:txBody>
                  <a:tcPr marL="68580" marR="68580" marT="34290" marB="34290"/>
                </a:tc>
                <a:extLst>
                  <a:ext uri="{0D108BD9-81ED-4DB2-BD59-A6C34878D82A}">
                    <a16:rowId xmlns:a16="http://schemas.microsoft.com/office/drawing/2014/main" val="10000"/>
                  </a:ext>
                </a:extLst>
              </a:tr>
              <a:tr h="339034">
                <a:tc>
                  <a:txBody>
                    <a:bodyPr/>
                    <a:lstStyle/>
                    <a:p>
                      <a:r>
                        <a:rPr lang="en-US" sz="1800" dirty="0" err="1">
                          <a:solidFill>
                            <a:srgbClr val="FF0000"/>
                          </a:solidFill>
                        </a:rPr>
                        <a:t>gon</a:t>
                      </a:r>
                      <a:endParaRPr lang="en-US" sz="1800" dirty="0">
                        <a:solidFill>
                          <a:srgbClr val="FF0000"/>
                        </a:solidFill>
                      </a:endParaRP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3028816491"/>
                  </a:ext>
                </a:extLst>
              </a:tr>
              <a:tr h="339034">
                <a:tc>
                  <a:txBody>
                    <a:bodyPr/>
                    <a:lstStyle/>
                    <a:p>
                      <a:r>
                        <a:rPr lang="en-US" sz="1800" dirty="0">
                          <a:solidFill>
                            <a:srgbClr val="FF0000"/>
                          </a:solidFill>
                        </a:rPr>
                        <a:t>gram</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685885063"/>
                  </a:ext>
                </a:extLst>
              </a:tr>
              <a:tr h="339034">
                <a:tc>
                  <a:txBody>
                    <a:bodyPr/>
                    <a:lstStyle/>
                    <a:p>
                      <a:r>
                        <a:rPr lang="en-US" sz="1800" dirty="0">
                          <a:solidFill>
                            <a:schemeClr val="bg1"/>
                          </a:solidFill>
                        </a:rPr>
                        <a:t>graph</a:t>
                      </a: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chemeClr val="bg1"/>
                          </a:solidFill>
                        </a:rPr>
                        <a:t>X</a:t>
                      </a:r>
                    </a:p>
                  </a:txBody>
                  <a:tcPr marL="68580" marR="68580" marT="34290" marB="34290"/>
                </a:tc>
                <a:extLst>
                  <a:ext uri="{0D108BD9-81ED-4DB2-BD59-A6C34878D82A}">
                    <a16:rowId xmlns:a16="http://schemas.microsoft.com/office/drawing/2014/main" val="10001"/>
                  </a:ext>
                </a:extLst>
              </a:tr>
              <a:tr h="339034">
                <a:tc>
                  <a:txBody>
                    <a:bodyPr/>
                    <a:lstStyle/>
                    <a:p>
                      <a:r>
                        <a:rPr lang="en-US" sz="1800" dirty="0" err="1">
                          <a:solidFill>
                            <a:srgbClr val="FF0000"/>
                          </a:solidFill>
                        </a:rPr>
                        <a:t>hedron</a:t>
                      </a:r>
                      <a:endParaRPr lang="en-US" sz="1800" dirty="0">
                        <a:solidFill>
                          <a:srgbClr val="FF0000"/>
                        </a:solidFill>
                      </a:endParaRP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2"/>
                  </a:ext>
                </a:extLst>
              </a:tr>
              <a:tr h="339034">
                <a:tc>
                  <a:txBody>
                    <a:bodyPr/>
                    <a:lstStyle/>
                    <a:p>
                      <a:r>
                        <a:rPr lang="en-US" sz="1800" dirty="0">
                          <a:solidFill>
                            <a:srgbClr val="FF0000"/>
                          </a:solidFill>
                        </a:rPr>
                        <a:t>hydro</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3"/>
                  </a:ext>
                </a:extLst>
              </a:tr>
              <a:tr h="339034">
                <a:tc>
                  <a:txBody>
                    <a:bodyPr/>
                    <a:lstStyle/>
                    <a:p>
                      <a:r>
                        <a:rPr lang="en-US" sz="1800" dirty="0"/>
                        <a:t>logy</a:t>
                      </a:r>
                      <a:r>
                        <a:rPr lang="en-US" sz="1800" baseline="0" dirty="0"/>
                        <a:t> (ology)</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0004"/>
                  </a:ext>
                </a:extLst>
              </a:tr>
              <a:tr h="339034">
                <a:tc>
                  <a:txBody>
                    <a:bodyPr/>
                    <a:lstStyle/>
                    <a:p>
                      <a:r>
                        <a:rPr lang="en-US" sz="1800" dirty="0">
                          <a:solidFill>
                            <a:srgbClr val="FF0000"/>
                          </a:solidFill>
                        </a:rPr>
                        <a:t>meter, </a:t>
                      </a:r>
                      <a:r>
                        <a:rPr lang="en-US" sz="1800" dirty="0" err="1">
                          <a:solidFill>
                            <a:srgbClr val="FF0000"/>
                          </a:solidFill>
                        </a:rPr>
                        <a:t>metr</a:t>
                      </a:r>
                      <a:endParaRPr lang="en-US" sz="1800" dirty="0">
                        <a:solidFill>
                          <a:srgbClr val="FF0000"/>
                        </a:solidFill>
                      </a:endParaRP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5"/>
                  </a:ext>
                </a:extLst>
              </a:tr>
              <a:tr h="339034">
                <a:tc>
                  <a:txBody>
                    <a:bodyPr/>
                    <a:lstStyle/>
                    <a:p>
                      <a:r>
                        <a:rPr lang="en-US" sz="1800" dirty="0">
                          <a:solidFill>
                            <a:srgbClr val="FF0000"/>
                          </a:solidFill>
                        </a:rPr>
                        <a:t>micro</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6"/>
                  </a:ext>
                </a:extLst>
              </a:tr>
              <a:tr h="339034">
                <a:tc>
                  <a:txBody>
                    <a:bodyPr/>
                    <a:lstStyle/>
                    <a:p>
                      <a:r>
                        <a:rPr lang="en-US" sz="1800" dirty="0" err="1"/>
                        <a:t>nym</a:t>
                      </a:r>
                      <a:r>
                        <a:rPr lang="en-US" sz="1800" dirty="0"/>
                        <a:t>, </a:t>
                      </a:r>
                      <a:r>
                        <a:rPr lang="en-US" sz="1800" dirty="0" err="1"/>
                        <a:t>onym</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7"/>
                  </a:ext>
                </a:extLst>
              </a:tr>
              <a:tr h="339034">
                <a:tc>
                  <a:txBody>
                    <a:bodyPr/>
                    <a:lstStyle/>
                    <a:p>
                      <a:r>
                        <a:rPr lang="en-US" sz="1800" dirty="0" err="1">
                          <a:solidFill>
                            <a:srgbClr val="FF0000"/>
                          </a:solidFill>
                        </a:rPr>
                        <a:t>oid</a:t>
                      </a:r>
                      <a:endParaRPr lang="en-US" sz="1800" dirty="0">
                        <a:solidFill>
                          <a:srgbClr val="FF0000"/>
                        </a:solidFill>
                      </a:endParaRP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8"/>
                  </a:ext>
                </a:extLst>
              </a:tr>
              <a:tr h="249702">
                <a:tc>
                  <a:txBody>
                    <a:bodyPr/>
                    <a:lstStyle/>
                    <a:p>
                      <a:r>
                        <a:rPr lang="en-US" sz="1800" dirty="0" err="1"/>
                        <a:t>para</a:t>
                      </a:r>
                      <a:endParaRPr lang="en-US" sz="1800" dirty="0"/>
                    </a:p>
                  </a:txBody>
                  <a:tcPr marL="68580" marR="68580" marT="34290" marB="34290"/>
                </a:tc>
                <a:tc>
                  <a:txBody>
                    <a:bodyPr/>
                    <a:lstStyle/>
                    <a:p>
                      <a:pPr algn="ctr"/>
                      <a:r>
                        <a:rPr lang="en-US" sz="1800" dirty="0"/>
                        <a:t>X</a:t>
                      </a:r>
                    </a:p>
                  </a:txBody>
                  <a:tcPr marL="68580" marR="68580" marT="34290" marB="34290"/>
                </a:tc>
                <a:tc>
                  <a:txBody>
                    <a:bodyPr/>
                    <a:lstStyle/>
                    <a:p>
                      <a:pPr algn="ctr"/>
                      <a:r>
                        <a:rPr lang="en-US" sz="1800" dirty="0"/>
                        <a:t>X</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9"/>
                  </a:ext>
                </a:extLst>
              </a:tr>
              <a:tr h="339034">
                <a:tc>
                  <a:txBody>
                    <a:bodyPr/>
                    <a:lstStyle/>
                    <a:p>
                      <a:r>
                        <a:rPr lang="en-US" sz="1800" dirty="0">
                          <a:solidFill>
                            <a:srgbClr val="FF0000"/>
                          </a:solidFill>
                        </a:rPr>
                        <a:t>photo</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17084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716703"/>
              </p:ext>
            </p:extLst>
          </p:nvPr>
        </p:nvGraphicFramePr>
        <p:xfrm>
          <a:off x="484632" y="2206751"/>
          <a:ext cx="8001000" cy="404165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494043">
                <a:tc>
                  <a:txBody>
                    <a:bodyPr/>
                    <a:lstStyle/>
                    <a:p>
                      <a:endParaRPr lang="en-US" sz="1000" dirty="0"/>
                    </a:p>
                  </a:txBody>
                  <a:tcPr marL="68580" marR="68580" marT="34290" marB="34290"/>
                </a:tc>
                <a:tc>
                  <a:txBody>
                    <a:bodyPr/>
                    <a:lstStyle/>
                    <a:p>
                      <a:pPr algn="ctr"/>
                      <a:r>
                        <a:rPr lang="en-US" sz="1000" dirty="0"/>
                        <a:t>ELA</a:t>
                      </a:r>
                    </a:p>
                  </a:txBody>
                  <a:tcPr marL="68580" marR="68580" marT="34290" marB="34290"/>
                </a:tc>
                <a:tc>
                  <a:txBody>
                    <a:bodyPr/>
                    <a:lstStyle/>
                    <a:p>
                      <a:pPr algn="ctr"/>
                      <a:r>
                        <a:rPr lang="en-US" sz="1000" dirty="0"/>
                        <a:t>Math</a:t>
                      </a:r>
                    </a:p>
                  </a:txBody>
                  <a:tcPr marL="68580" marR="68580" marT="34290" marB="34290"/>
                </a:tc>
                <a:tc>
                  <a:txBody>
                    <a:bodyPr/>
                    <a:lstStyle/>
                    <a:p>
                      <a:pPr algn="ctr"/>
                      <a:r>
                        <a:rPr lang="en-US" sz="1000" dirty="0"/>
                        <a:t>Science</a:t>
                      </a:r>
                    </a:p>
                  </a:txBody>
                  <a:tcPr marL="68580" marR="68580" marT="34290" marB="34290"/>
                </a:tc>
                <a:tc>
                  <a:txBody>
                    <a:bodyPr/>
                    <a:lstStyle/>
                    <a:p>
                      <a:pPr algn="ctr"/>
                      <a:r>
                        <a:rPr lang="en-US" sz="1000" dirty="0"/>
                        <a:t>Social Studies</a:t>
                      </a:r>
                    </a:p>
                  </a:txBody>
                  <a:tcPr marL="68580" marR="68580" marT="34290" marB="34290"/>
                </a:tc>
                <a:extLst>
                  <a:ext uri="{0D108BD9-81ED-4DB2-BD59-A6C34878D82A}">
                    <a16:rowId xmlns:a16="http://schemas.microsoft.com/office/drawing/2014/main" val="10000"/>
                  </a:ext>
                </a:extLst>
              </a:tr>
              <a:tr h="506801">
                <a:tc>
                  <a:txBody>
                    <a:bodyPr/>
                    <a:lstStyle/>
                    <a:p>
                      <a:r>
                        <a:rPr lang="en-US" sz="1800" dirty="0">
                          <a:solidFill>
                            <a:srgbClr val="FF0000"/>
                          </a:solidFill>
                        </a:rPr>
                        <a:t>poly</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557957057"/>
                  </a:ext>
                </a:extLst>
              </a:tr>
              <a:tr h="506801">
                <a:tc>
                  <a:txBody>
                    <a:bodyPr/>
                    <a:lstStyle/>
                    <a:p>
                      <a:r>
                        <a:rPr lang="en-US" sz="1800" dirty="0">
                          <a:solidFill>
                            <a:srgbClr val="FF0000"/>
                          </a:solidFill>
                        </a:rPr>
                        <a:t>scope</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996035404"/>
                  </a:ext>
                </a:extLst>
              </a:tr>
              <a:tr h="506801">
                <a:tc>
                  <a:txBody>
                    <a:bodyPr/>
                    <a:lstStyle/>
                    <a:p>
                      <a:r>
                        <a:rPr lang="en-US" sz="1800" dirty="0"/>
                        <a:t>sphere</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24040680"/>
                  </a:ext>
                </a:extLst>
              </a:tr>
              <a:tr h="506801">
                <a:tc>
                  <a:txBody>
                    <a:bodyPr/>
                    <a:lstStyle/>
                    <a:p>
                      <a:r>
                        <a:rPr lang="en-US" sz="1800" dirty="0" err="1">
                          <a:solidFill>
                            <a:srgbClr val="FF0000"/>
                          </a:solidFill>
                        </a:rPr>
                        <a:t>sym</a:t>
                      </a:r>
                      <a:r>
                        <a:rPr lang="en-US" sz="1800" dirty="0">
                          <a:solidFill>
                            <a:srgbClr val="FF0000"/>
                          </a:solidFill>
                        </a:rPr>
                        <a:t>-</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1"/>
                  </a:ext>
                </a:extLst>
              </a:tr>
              <a:tr h="506801">
                <a:tc>
                  <a:txBody>
                    <a:bodyPr/>
                    <a:lstStyle/>
                    <a:p>
                      <a:r>
                        <a:rPr lang="en-US" sz="1800" dirty="0" err="1">
                          <a:solidFill>
                            <a:srgbClr val="FF0000"/>
                          </a:solidFill>
                        </a:rPr>
                        <a:t>syn</a:t>
                      </a:r>
                      <a:r>
                        <a:rPr lang="en-US" sz="1800" dirty="0">
                          <a:solidFill>
                            <a:srgbClr val="FF0000"/>
                          </a:solidFill>
                        </a:rPr>
                        <a:t>-</a:t>
                      </a: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solidFill>
                          <a:srgbClr val="FF0000"/>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2"/>
                  </a:ext>
                </a:extLst>
              </a:tr>
              <a:tr h="506801">
                <a:tc>
                  <a:txBody>
                    <a:bodyPr/>
                    <a:lstStyle/>
                    <a:p>
                      <a:r>
                        <a:rPr lang="en-US" sz="1800" dirty="0" err="1">
                          <a:solidFill>
                            <a:srgbClr val="FF0000"/>
                          </a:solidFill>
                        </a:rPr>
                        <a:t>therm</a:t>
                      </a:r>
                      <a:r>
                        <a:rPr lang="en-US" sz="1800" dirty="0">
                          <a:solidFill>
                            <a:srgbClr val="FF0000"/>
                          </a:solidFill>
                        </a:rPr>
                        <a:t>, thermo</a:t>
                      </a:r>
                    </a:p>
                  </a:txBody>
                  <a:tcPr marL="68580" marR="68580" marT="34290" marB="34290"/>
                </a:tc>
                <a:tc>
                  <a:txBody>
                    <a:bodyPr/>
                    <a:lstStyle/>
                    <a:p>
                      <a:pPr algn="ctr"/>
                      <a:endParaRPr lang="en-US" sz="1800" dirty="0">
                        <a:solidFill>
                          <a:schemeClr val="tx1"/>
                        </a:solidFill>
                      </a:endParaRPr>
                    </a:p>
                  </a:txBody>
                  <a:tcPr marL="68580" marR="68580" marT="34290" marB="34290"/>
                </a:tc>
                <a:tc>
                  <a:txBody>
                    <a:bodyPr/>
                    <a:lstStyle/>
                    <a:p>
                      <a:pPr algn="ctr"/>
                      <a:endParaRPr lang="en-US" sz="1800" dirty="0">
                        <a:solidFill>
                          <a:schemeClr val="tx1"/>
                        </a:solidFill>
                      </a:endParaRPr>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3"/>
                  </a:ext>
                </a:extLst>
              </a:tr>
              <a:tr h="506801">
                <a:tc>
                  <a:txBody>
                    <a:bodyPr/>
                    <a:lstStyle/>
                    <a:p>
                      <a:r>
                        <a:rPr lang="en-US" sz="1800" dirty="0">
                          <a:solidFill>
                            <a:srgbClr val="FF0000"/>
                          </a:solidFill>
                        </a:rPr>
                        <a:t>tri-</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solidFill>
                            <a:srgbClr val="FF0000"/>
                          </a:solidFill>
                        </a:rPr>
                        <a:t>X</a:t>
                      </a:r>
                    </a:p>
                  </a:txBody>
                  <a:tcPr marL="68580" marR="68580" marT="34290" marB="34290"/>
                </a:tc>
                <a:tc>
                  <a:txBody>
                    <a:bodyPr/>
                    <a:lstStyle/>
                    <a:p>
                      <a:pPr algn="ctr"/>
                      <a:endParaRPr lang="en-US" sz="1800" dirty="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21871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2D8F-9BB8-CD4C-A843-05D24A35E244}"/>
              </a:ext>
            </a:extLst>
          </p:cNvPr>
          <p:cNvSpPr>
            <a:spLocks noGrp="1"/>
          </p:cNvSpPr>
          <p:nvPr>
            <p:ph type="title"/>
          </p:nvPr>
        </p:nvSpPr>
        <p:spPr/>
        <p:txBody>
          <a:bodyPr/>
          <a:lstStyle/>
          <a:p>
            <a:r>
              <a:rPr lang="en-US" dirty="0"/>
              <a:t>Morpheme Frequency</a:t>
            </a:r>
          </a:p>
        </p:txBody>
      </p:sp>
      <p:sp>
        <p:nvSpPr>
          <p:cNvPr id="3" name="Content Placeholder 2">
            <a:extLst>
              <a:ext uri="{FF2B5EF4-FFF2-40B4-BE49-F238E27FC236}">
                <a16:creationId xmlns:a16="http://schemas.microsoft.com/office/drawing/2014/main" id="{5C759AF8-24F2-0A42-83DA-54A97B5985CD}"/>
              </a:ext>
            </a:extLst>
          </p:cNvPr>
          <p:cNvSpPr>
            <a:spLocks noGrp="1"/>
          </p:cNvSpPr>
          <p:nvPr>
            <p:ph idx="1"/>
          </p:nvPr>
        </p:nvSpPr>
        <p:spPr/>
        <p:txBody>
          <a:bodyPr>
            <a:normAutofit fontScale="92500" lnSpcReduction="10000"/>
          </a:bodyPr>
          <a:lstStyle/>
          <a:p>
            <a:pPr>
              <a:buFont typeface="Arial"/>
              <a:buChar char="•"/>
            </a:pPr>
            <a:r>
              <a:rPr lang="en-US" sz="2400" dirty="0" err="1"/>
              <a:t>Gutlohn</a:t>
            </a:r>
            <a:r>
              <a:rPr lang="en-US" sz="2400" dirty="0"/>
              <a:t> &amp; </a:t>
            </a:r>
            <a:r>
              <a:rPr lang="en-US" sz="2400" dirty="0" err="1"/>
              <a:t>Bessellieu</a:t>
            </a:r>
            <a:r>
              <a:rPr lang="en-US" sz="2400" dirty="0"/>
              <a:t> (2014) examined frequency of morphemes in 4500 multisyllabic content area words to identify the morpheme frequency </a:t>
            </a:r>
          </a:p>
          <a:p>
            <a:pPr>
              <a:buFont typeface="Arial"/>
              <a:buChar char="•"/>
            </a:pPr>
            <a:r>
              <a:rPr lang="en-US" sz="2400" dirty="0"/>
              <a:t>Half the morphemes occurred across content areas, though the words they appeared in may be content specific            </a:t>
            </a:r>
          </a:p>
          <a:p>
            <a:pPr>
              <a:buClr>
                <a:schemeClr val="tx1"/>
              </a:buClr>
              <a:buFont typeface="Wingdings" charset="2"/>
              <a:buChar char="§"/>
            </a:pPr>
            <a:r>
              <a:rPr lang="en-US" sz="2400" dirty="0"/>
              <a:t>The following morphemes were only frequent in science text (or math): </a:t>
            </a:r>
            <a:r>
              <a:rPr lang="en-US" sz="2400" i="1" dirty="0"/>
              <a:t>trans, </a:t>
            </a:r>
            <a:r>
              <a:rPr lang="en-US" sz="2400" i="1" dirty="0" err="1"/>
              <a:t>chem</a:t>
            </a:r>
            <a:r>
              <a:rPr lang="en-US" sz="2400" i="1" dirty="0"/>
              <a:t>, electro, elect, endo, hydro, micro, </a:t>
            </a:r>
            <a:r>
              <a:rPr lang="en-US" sz="2400" i="1" dirty="0" err="1"/>
              <a:t>oid</a:t>
            </a:r>
            <a:r>
              <a:rPr lang="en-US" sz="2400" i="1" dirty="0"/>
              <a:t>, photo, scope, </a:t>
            </a:r>
            <a:r>
              <a:rPr lang="en-US" sz="2400" i="1" dirty="0" err="1"/>
              <a:t>therm</a:t>
            </a:r>
            <a:r>
              <a:rPr lang="en-US" sz="2400" i="1" dirty="0"/>
              <a:t>, </a:t>
            </a:r>
            <a:r>
              <a:rPr lang="en-US" sz="2400" i="1" dirty="0" err="1"/>
              <a:t>thermo</a:t>
            </a:r>
            <a:endParaRPr lang="en-US" sz="2400" i="1" dirty="0"/>
          </a:p>
          <a:p>
            <a:pPr>
              <a:buClr>
                <a:schemeClr val="tx1"/>
              </a:buClr>
              <a:buFont typeface="Wingdings" charset="2"/>
              <a:buChar char="§"/>
            </a:pPr>
            <a:r>
              <a:rPr lang="en-US" sz="2400" dirty="0">
                <a:solidFill>
                  <a:schemeClr val="tx1">
                    <a:lumMod val="95000"/>
                    <a:lumOff val="5000"/>
                  </a:schemeClr>
                </a:solidFill>
              </a:rPr>
              <a:t>The following morphemes were only frequent in math text (or science): </a:t>
            </a:r>
            <a:r>
              <a:rPr lang="en-US" sz="2400" i="1" dirty="0">
                <a:solidFill>
                  <a:schemeClr val="tx1">
                    <a:lumMod val="95000"/>
                    <a:lumOff val="5000"/>
                  </a:schemeClr>
                </a:solidFill>
              </a:rPr>
              <a:t>un-, </a:t>
            </a:r>
            <a:r>
              <a:rPr lang="en-US" sz="2400" i="1" dirty="0" err="1">
                <a:solidFill>
                  <a:schemeClr val="tx1">
                    <a:lumMod val="95000"/>
                    <a:lumOff val="5000"/>
                  </a:schemeClr>
                </a:solidFill>
              </a:rPr>
              <a:t>gon</a:t>
            </a:r>
            <a:r>
              <a:rPr lang="en-US" sz="2400" i="1" dirty="0">
                <a:solidFill>
                  <a:schemeClr val="tx1">
                    <a:lumMod val="95000"/>
                    <a:lumOff val="5000"/>
                  </a:schemeClr>
                </a:solidFill>
              </a:rPr>
              <a:t>, gram, inter, </a:t>
            </a:r>
            <a:r>
              <a:rPr lang="en-US" sz="2400" i="1" dirty="0" err="1">
                <a:solidFill>
                  <a:schemeClr val="tx1">
                    <a:lumMod val="95000"/>
                    <a:lumOff val="5000"/>
                  </a:schemeClr>
                </a:solidFill>
              </a:rPr>
              <a:t>hedron</a:t>
            </a:r>
            <a:r>
              <a:rPr lang="en-US" sz="2400" i="1" dirty="0">
                <a:solidFill>
                  <a:schemeClr val="tx1">
                    <a:lumMod val="95000"/>
                    <a:lumOff val="5000"/>
                  </a:schemeClr>
                </a:solidFill>
              </a:rPr>
              <a:t>, poly, </a:t>
            </a:r>
            <a:r>
              <a:rPr lang="en-US" sz="2400" i="1" dirty="0" err="1">
                <a:solidFill>
                  <a:schemeClr val="tx1">
                    <a:lumMod val="95000"/>
                    <a:lumOff val="5000"/>
                  </a:schemeClr>
                </a:solidFill>
              </a:rPr>
              <a:t>sym</a:t>
            </a:r>
            <a:r>
              <a:rPr lang="en-US" sz="2400" i="1" dirty="0">
                <a:solidFill>
                  <a:schemeClr val="tx1">
                    <a:lumMod val="95000"/>
                    <a:lumOff val="5000"/>
                  </a:schemeClr>
                </a:solidFill>
              </a:rPr>
              <a:t>, tri</a:t>
            </a:r>
          </a:p>
          <a:p>
            <a:endParaRPr lang="en-US" dirty="0"/>
          </a:p>
        </p:txBody>
      </p:sp>
    </p:spTree>
    <p:extLst>
      <p:ext uri="{BB962C8B-B14F-4D97-AF65-F5344CB8AC3E}">
        <p14:creationId xmlns:p14="http://schemas.microsoft.com/office/powerpoint/2010/main" val="57457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B756-7622-0C42-9378-07508A6FF3E3}"/>
              </a:ext>
            </a:extLst>
          </p:cNvPr>
          <p:cNvSpPr>
            <a:spLocks noGrp="1"/>
          </p:cNvSpPr>
          <p:nvPr>
            <p:ph type="title"/>
          </p:nvPr>
        </p:nvSpPr>
        <p:spPr/>
        <p:txBody>
          <a:bodyPr/>
          <a:lstStyle/>
          <a:p>
            <a:r>
              <a:rPr lang="en-US" dirty="0"/>
              <a:t>Morpheme Frequency (cont.)</a:t>
            </a:r>
          </a:p>
        </p:txBody>
      </p:sp>
      <p:sp>
        <p:nvSpPr>
          <p:cNvPr id="3" name="Content Placeholder 2">
            <a:extLst>
              <a:ext uri="{FF2B5EF4-FFF2-40B4-BE49-F238E27FC236}">
                <a16:creationId xmlns:a16="http://schemas.microsoft.com/office/drawing/2014/main" id="{143EEC2E-CDD8-7243-850E-B1D576E235AA}"/>
              </a:ext>
            </a:extLst>
          </p:cNvPr>
          <p:cNvSpPr>
            <a:spLocks noGrp="1"/>
          </p:cNvSpPr>
          <p:nvPr>
            <p:ph idx="1"/>
          </p:nvPr>
        </p:nvSpPr>
        <p:spPr/>
        <p:txBody>
          <a:bodyPr/>
          <a:lstStyle/>
          <a:p>
            <a:r>
              <a:rPr lang="en-US" sz="2400" dirty="0">
                <a:solidFill>
                  <a:schemeClr val="tx1">
                    <a:lumMod val="95000"/>
                    <a:lumOff val="5000"/>
                  </a:schemeClr>
                </a:solidFill>
              </a:rPr>
              <a:t>The following morphemes were frequent only in science and one other discipline:  </a:t>
            </a:r>
            <a:r>
              <a:rPr lang="en-US" sz="2400" i="1" dirty="0" err="1">
                <a:solidFill>
                  <a:schemeClr val="tx1">
                    <a:lumMod val="95000"/>
                    <a:lumOff val="5000"/>
                  </a:schemeClr>
                </a:solidFill>
              </a:rPr>
              <a:t>ar</a:t>
            </a:r>
            <a:r>
              <a:rPr lang="en-US" sz="2400" i="1" dirty="0">
                <a:solidFill>
                  <a:schemeClr val="tx1">
                    <a:lumMod val="95000"/>
                    <a:lumOff val="5000"/>
                  </a:schemeClr>
                </a:solidFill>
              </a:rPr>
              <a:t>, ism, or, bio, geo, logy, </a:t>
            </a:r>
            <a:r>
              <a:rPr lang="en-US" sz="2400" i="1" dirty="0" err="1">
                <a:solidFill>
                  <a:schemeClr val="tx1">
                    <a:lumMod val="95000"/>
                    <a:lumOff val="5000"/>
                  </a:schemeClr>
                </a:solidFill>
              </a:rPr>
              <a:t>metr</a:t>
            </a:r>
            <a:r>
              <a:rPr lang="en-US" sz="2400" i="1" dirty="0">
                <a:solidFill>
                  <a:schemeClr val="tx1">
                    <a:lumMod val="95000"/>
                    <a:lumOff val="5000"/>
                  </a:schemeClr>
                </a:solidFill>
              </a:rPr>
              <a:t>, meter, sphere, </a:t>
            </a:r>
            <a:r>
              <a:rPr lang="en-US" sz="2400" i="1" dirty="0" err="1">
                <a:solidFill>
                  <a:schemeClr val="tx1">
                    <a:lumMod val="95000"/>
                    <a:lumOff val="5000"/>
                  </a:schemeClr>
                </a:solidFill>
              </a:rPr>
              <a:t>syn</a:t>
            </a:r>
            <a:endParaRPr lang="en-US" sz="2400" i="1" dirty="0">
              <a:solidFill>
                <a:schemeClr val="tx1">
                  <a:lumMod val="95000"/>
                  <a:lumOff val="5000"/>
                </a:schemeClr>
              </a:solidFill>
            </a:endParaRPr>
          </a:p>
          <a:p>
            <a:r>
              <a:rPr lang="en-US" sz="2400" dirty="0">
                <a:solidFill>
                  <a:schemeClr val="tx1">
                    <a:lumMod val="95000"/>
                    <a:lumOff val="5000"/>
                  </a:schemeClr>
                </a:solidFill>
              </a:rPr>
              <a:t>The following morphemes were frequent only in math and one other discipline:</a:t>
            </a:r>
            <a:r>
              <a:rPr lang="en-US" sz="2400" i="1" dirty="0">
                <a:solidFill>
                  <a:schemeClr val="tx1">
                    <a:lumMod val="95000"/>
                    <a:lumOff val="5000"/>
                  </a:schemeClr>
                </a:solidFill>
              </a:rPr>
              <a:t> </a:t>
            </a:r>
            <a:r>
              <a:rPr lang="en-US" sz="2400" i="1" dirty="0" err="1">
                <a:solidFill>
                  <a:schemeClr val="tx1">
                    <a:lumMod val="95000"/>
                    <a:lumOff val="5000"/>
                  </a:schemeClr>
                </a:solidFill>
              </a:rPr>
              <a:t>ar</a:t>
            </a:r>
            <a:r>
              <a:rPr lang="en-US" sz="2400" i="1" dirty="0">
                <a:solidFill>
                  <a:schemeClr val="tx1">
                    <a:lumMod val="95000"/>
                    <a:lumOff val="5000"/>
                  </a:schemeClr>
                </a:solidFill>
              </a:rPr>
              <a:t>, dis, </a:t>
            </a:r>
            <a:r>
              <a:rPr lang="en-US" sz="2400" i="1" dirty="0" err="1">
                <a:solidFill>
                  <a:schemeClr val="tx1">
                    <a:lumMod val="95000"/>
                    <a:lumOff val="5000"/>
                  </a:schemeClr>
                </a:solidFill>
              </a:rPr>
              <a:t>metr</a:t>
            </a:r>
            <a:r>
              <a:rPr lang="en-US" sz="2400" i="1" dirty="0">
                <a:solidFill>
                  <a:schemeClr val="tx1">
                    <a:lumMod val="95000"/>
                    <a:lumOff val="5000"/>
                  </a:schemeClr>
                </a:solidFill>
              </a:rPr>
              <a:t>, meter, </a:t>
            </a:r>
            <a:r>
              <a:rPr lang="en-US" sz="2400" i="1" dirty="0" err="1">
                <a:solidFill>
                  <a:schemeClr val="tx1">
                    <a:lumMod val="95000"/>
                    <a:lumOff val="5000"/>
                  </a:schemeClr>
                </a:solidFill>
              </a:rPr>
              <a:t>sym</a:t>
            </a:r>
            <a:endParaRPr lang="en-US" sz="2400" i="1" dirty="0">
              <a:solidFill>
                <a:schemeClr val="tx1">
                  <a:lumMod val="95000"/>
                  <a:lumOff val="5000"/>
                </a:schemeClr>
              </a:solidFill>
            </a:endParaRPr>
          </a:p>
          <a:p>
            <a:endParaRPr lang="en-US" i="1"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4093596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A535-2C03-424C-A2E3-1EB7E0DF1E96}"/>
              </a:ext>
            </a:extLst>
          </p:cNvPr>
          <p:cNvSpPr>
            <a:spLocks noGrp="1"/>
          </p:cNvSpPr>
          <p:nvPr>
            <p:ph type="title"/>
          </p:nvPr>
        </p:nvSpPr>
        <p:spPr/>
        <p:txBody>
          <a:bodyPr/>
          <a:lstStyle/>
          <a:p>
            <a:r>
              <a:rPr lang="en-US" dirty="0"/>
              <a:t>Disciplinary Literacy emphasizes specialized nature of vocabulary</a:t>
            </a:r>
          </a:p>
        </p:txBody>
      </p:sp>
      <p:sp>
        <p:nvSpPr>
          <p:cNvPr id="3" name="Content Placeholder 2">
            <a:extLst>
              <a:ext uri="{FF2B5EF4-FFF2-40B4-BE49-F238E27FC236}">
                <a16:creationId xmlns:a16="http://schemas.microsoft.com/office/drawing/2014/main" id="{E10150F5-E15A-7246-8710-CACFDD0BF299}"/>
              </a:ext>
            </a:extLst>
          </p:cNvPr>
          <p:cNvSpPr>
            <a:spLocks noGrp="1"/>
          </p:cNvSpPr>
          <p:nvPr>
            <p:ph idx="1"/>
          </p:nvPr>
        </p:nvSpPr>
        <p:spPr/>
        <p:txBody>
          <a:bodyPr/>
          <a:lstStyle/>
          <a:p>
            <a:r>
              <a:rPr lang="en-US" sz="2400" dirty="0"/>
              <a:t>Focus is on specialized nature of vocabulary in each subject area</a:t>
            </a:r>
          </a:p>
          <a:p>
            <a:r>
              <a:rPr lang="en-US" sz="2400" dirty="0"/>
              <a:t>Science: Greek and Latin roots (precise, dense, stable meanings that </a:t>
            </a:r>
          </a:p>
          <a:p>
            <a:pPr marL="0" indent="0">
              <a:buNone/>
            </a:pPr>
            <a:r>
              <a:rPr lang="en-US" sz="2400" dirty="0"/>
              <a:t>    are recoverable)</a:t>
            </a:r>
          </a:p>
          <a:p>
            <a:pPr>
              <a:buSzPct val="150000"/>
              <a:buFont typeface="Wingdings" charset="2"/>
              <a:buChar char="§"/>
            </a:pPr>
            <a:r>
              <a:rPr lang="en-US" sz="2400" dirty="0"/>
              <a:t>Example</a:t>
            </a:r>
            <a:r>
              <a:rPr lang="en-US" sz="2400" b="1" dirty="0"/>
              <a:t>:  DNA (deoxyribonucleic acid) </a:t>
            </a:r>
            <a:r>
              <a:rPr lang="en-US" sz="2400" dirty="0"/>
              <a:t>is a </a:t>
            </a:r>
            <a:r>
              <a:rPr lang="en-US" sz="2400" b="1" dirty="0"/>
              <a:t>nucleic acid</a:t>
            </a:r>
            <a:r>
              <a:rPr lang="en-US" sz="2400" dirty="0"/>
              <a:t>, a macromolecule that stores information. </a:t>
            </a:r>
            <a:endParaRPr lang="en-US" sz="2400"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265940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8BCD-F918-C848-9359-CCAD9BC83115}"/>
              </a:ext>
            </a:extLst>
          </p:cNvPr>
          <p:cNvSpPr>
            <a:spLocks noGrp="1"/>
          </p:cNvSpPr>
          <p:nvPr>
            <p:ph type="title"/>
          </p:nvPr>
        </p:nvSpPr>
        <p:spPr/>
        <p:txBody>
          <a:bodyPr/>
          <a:lstStyle/>
          <a:p>
            <a:r>
              <a:rPr lang="en-US" dirty="0"/>
              <a:t>Specialized Nature of Vocabulary</a:t>
            </a:r>
          </a:p>
        </p:txBody>
      </p:sp>
      <p:sp>
        <p:nvSpPr>
          <p:cNvPr id="3" name="Content Placeholder 2">
            <a:extLst>
              <a:ext uri="{FF2B5EF4-FFF2-40B4-BE49-F238E27FC236}">
                <a16:creationId xmlns:a16="http://schemas.microsoft.com/office/drawing/2014/main" id="{80F5D0A0-AE11-7A4F-BDB3-B58A48E2F32D}"/>
              </a:ext>
            </a:extLst>
          </p:cNvPr>
          <p:cNvSpPr>
            <a:spLocks noGrp="1"/>
          </p:cNvSpPr>
          <p:nvPr>
            <p:ph idx="1"/>
          </p:nvPr>
        </p:nvSpPr>
        <p:spPr/>
        <p:txBody>
          <a:bodyPr>
            <a:normAutofit lnSpcReduction="10000"/>
          </a:bodyPr>
          <a:lstStyle/>
          <a:p>
            <a:pPr marL="257175" indent="-257175">
              <a:buClr>
                <a:schemeClr val="accent1"/>
              </a:buClr>
              <a:buSzPct val="125000"/>
              <a:buFont typeface="Wingdings" charset="2"/>
              <a:buChar char="§"/>
            </a:pPr>
            <a:r>
              <a:rPr lang="en-US" sz="2400" dirty="0"/>
              <a:t>History: metaphorical terms, terms with a political point of view</a:t>
            </a:r>
          </a:p>
          <a:p>
            <a:pPr marL="257175" indent="-257175">
              <a:spcBef>
                <a:spcPts val="450"/>
              </a:spcBef>
              <a:buClr>
                <a:schemeClr val="accent1"/>
              </a:buClr>
              <a:buFont typeface="Wingdings" charset="2"/>
              <a:buChar char="§"/>
            </a:pPr>
            <a:r>
              <a:rPr lang="en-US" sz="2400" dirty="0"/>
              <a:t>Example:  </a:t>
            </a:r>
            <a:r>
              <a:rPr lang="en-US" sz="2400" i="1" dirty="0"/>
              <a:t>Revolutionary movements in Europe and Asia were described to the American public as examples of Soviet Expansionism….</a:t>
            </a:r>
            <a:r>
              <a:rPr lang="en-US" sz="2400" dirty="0"/>
              <a:t> (Zinn, </a:t>
            </a:r>
            <a:r>
              <a:rPr lang="en-US" sz="2400" i="1" dirty="0"/>
              <a:t>A People’s History); </a:t>
            </a:r>
          </a:p>
          <a:p>
            <a:pPr marL="257175" indent="-257175">
              <a:spcBef>
                <a:spcPts val="450"/>
              </a:spcBef>
              <a:buClr>
                <a:schemeClr val="accent1"/>
              </a:buClr>
              <a:buSzPct val="125000"/>
              <a:buFont typeface="Wingdings" charset="2"/>
              <a:buChar char="§"/>
            </a:pPr>
            <a:r>
              <a:rPr lang="en-US" sz="2400" dirty="0"/>
              <a:t>Example</a:t>
            </a:r>
            <a:r>
              <a:rPr lang="en-US" sz="2400" i="1" dirty="0"/>
              <a:t>:  Civil War, War between the states, War of Northern aggression.</a:t>
            </a:r>
          </a:p>
          <a:p>
            <a:pPr marL="257175" indent="-257175">
              <a:spcBef>
                <a:spcPts val="450"/>
              </a:spcBef>
              <a:buClr>
                <a:schemeClr val="accent1"/>
              </a:buClr>
              <a:buSzPct val="125000"/>
              <a:buFont typeface="Wingdings" charset="2"/>
              <a:buChar char="§"/>
            </a:pPr>
            <a:r>
              <a:rPr lang="en-US" sz="2400" dirty="0"/>
              <a:t>Example:  </a:t>
            </a:r>
            <a:r>
              <a:rPr lang="en-US" sz="2400" i="1" dirty="0"/>
              <a:t>The Gilded Age</a:t>
            </a:r>
          </a:p>
          <a:p>
            <a:endParaRPr lang="en-US" dirty="0"/>
          </a:p>
        </p:txBody>
      </p:sp>
    </p:spTree>
    <p:extLst>
      <p:ext uri="{BB962C8B-B14F-4D97-AF65-F5344CB8AC3E}">
        <p14:creationId xmlns:p14="http://schemas.microsoft.com/office/powerpoint/2010/main" val="3886391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DDE5-B40B-7F4D-B80B-8E4AAA5F5C38}"/>
              </a:ext>
            </a:extLst>
          </p:cNvPr>
          <p:cNvSpPr>
            <a:spLocks noGrp="1"/>
          </p:cNvSpPr>
          <p:nvPr>
            <p:ph type="title"/>
          </p:nvPr>
        </p:nvSpPr>
        <p:spPr/>
        <p:txBody>
          <a:bodyPr/>
          <a:lstStyle/>
          <a:p>
            <a:r>
              <a:rPr lang="en-US" dirty="0"/>
              <a:t>Specialized Nature of Vocabulary</a:t>
            </a:r>
          </a:p>
        </p:txBody>
      </p:sp>
      <p:sp>
        <p:nvSpPr>
          <p:cNvPr id="3" name="Content Placeholder 2">
            <a:extLst>
              <a:ext uri="{FF2B5EF4-FFF2-40B4-BE49-F238E27FC236}">
                <a16:creationId xmlns:a16="http://schemas.microsoft.com/office/drawing/2014/main" id="{E62D7AE5-5FF8-064D-A53A-83157518A236}"/>
              </a:ext>
            </a:extLst>
          </p:cNvPr>
          <p:cNvSpPr>
            <a:spLocks noGrp="1"/>
          </p:cNvSpPr>
          <p:nvPr>
            <p:ph idx="1"/>
          </p:nvPr>
        </p:nvSpPr>
        <p:spPr/>
        <p:txBody>
          <a:bodyPr>
            <a:normAutofit fontScale="92500" lnSpcReduction="20000"/>
          </a:bodyPr>
          <a:lstStyle/>
          <a:p>
            <a:pPr marL="257175" indent="-257175">
              <a:buClr>
                <a:schemeClr val="accent1"/>
              </a:buClr>
              <a:buSzPct val="125000"/>
              <a:buFont typeface="Wingdings" charset="2"/>
              <a:buChar char="§"/>
            </a:pPr>
            <a:r>
              <a:rPr lang="en-US" sz="2400" dirty="0"/>
              <a:t>Literature:  Words that evoke emotion, the senses, human relationships.</a:t>
            </a:r>
          </a:p>
          <a:p>
            <a:endParaRPr lang="en-US" sz="2400" dirty="0"/>
          </a:p>
          <a:p>
            <a:pPr marL="257175" indent="-257175">
              <a:buClr>
                <a:schemeClr val="accent1"/>
              </a:buClr>
              <a:buSzPct val="125000"/>
              <a:buFont typeface="Wingdings" charset="2"/>
              <a:buChar char="§"/>
            </a:pPr>
            <a:r>
              <a:rPr lang="en-US" sz="2400" dirty="0"/>
              <a:t>Example:  …</a:t>
            </a:r>
            <a:r>
              <a:rPr lang="en-US" sz="2400" i="1" dirty="0"/>
              <a:t>where I would have lived through all that impassioned, </a:t>
            </a:r>
          </a:p>
          <a:p>
            <a:pPr marL="0" indent="0">
              <a:buNone/>
            </a:pPr>
            <a:r>
              <a:rPr lang="en-US" sz="2400" i="1" dirty="0"/>
              <a:t>     insane joy of the hunt, when as I climb the rock, my face contorted, </a:t>
            </a:r>
          </a:p>
          <a:p>
            <a:pPr marL="0" indent="0">
              <a:buNone/>
            </a:pPr>
            <a:r>
              <a:rPr lang="en-US" sz="2400" i="1" dirty="0"/>
              <a:t>     gasping, shouting voluptuously senseless words…</a:t>
            </a:r>
            <a:r>
              <a:rPr lang="en-US" sz="2400" dirty="0"/>
              <a:t>(Nabokov, </a:t>
            </a:r>
            <a:r>
              <a:rPr lang="en-US" sz="2400" i="1" dirty="0"/>
              <a:t>Father’s</a:t>
            </a:r>
          </a:p>
          <a:p>
            <a:pPr marL="0" indent="0">
              <a:buNone/>
            </a:pPr>
            <a:r>
              <a:rPr lang="en-US" sz="2400" i="1" dirty="0"/>
              <a:t>     Butterflies).</a:t>
            </a:r>
            <a:r>
              <a:rPr lang="en-US" sz="2400" dirty="0"/>
              <a:t> </a:t>
            </a:r>
          </a:p>
          <a:p>
            <a:endParaRPr lang="en-US" dirty="0"/>
          </a:p>
        </p:txBody>
      </p:sp>
    </p:spTree>
    <p:extLst>
      <p:ext uri="{BB962C8B-B14F-4D97-AF65-F5344CB8AC3E}">
        <p14:creationId xmlns:p14="http://schemas.microsoft.com/office/powerpoint/2010/main" val="2502009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F0C4-D58E-5C4D-8AC7-F19710F9FB94}"/>
              </a:ext>
            </a:extLst>
          </p:cNvPr>
          <p:cNvSpPr>
            <a:spLocks noGrp="1"/>
          </p:cNvSpPr>
          <p:nvPr>
            <p:ph type="title"/>
          </p:nvPr>
        </p:nvSpPr>
        <p:spPr/>
        <p:txBody>
          <a:bodyPr/>
          <a:lstStyle/>
          <a:p>
            <a:r>
              <a:rPr lang="en-US" dirty="0"/>
              <a:t>Math Vocabulary</a:t>
            </a:r>
          </a:p>
        </p:txBody>
      </p:sp>
      <p:sp>
        <p:nvSpPr>
          <p:cNvPr id="3" name="Content Placeholder 2">
            <a:extLst>
              <a:ext uri="{FF2B5EF4-FFF2-40B4-BE49-F238E27FC236}">
                <a16:creationId xmlns:a16="http://schemas.microsoft.com/office/drawing/2014/main" id="{0ACD564B-D262-A046-92E7-C8DED277340B}"/>
              </a:ext>
            </a:extLst>
          </p:cNvPr>
          <p:cNvSpPr>
            <a:spLocks noGrp="1"/>
          </p:cNvSpPr>
          <p:nvPr>
            <p:ph idx="1"/>
          </p:nvPr>
        </p:nvSpPr>
        <p:spPr/>
        <p:txBody>
          <a:bodyPr>
            <a:normAutofit/>
          </a:bodyPr>
          <a:lstStyle/>
          <a:p>
            <a:r>
              <a:rPr lang="en-US" sz="2400" dirty="0"/>
              <a:t>Many mathematical terms have both a common meaning and a mathematical meaning (and these are different)</a:t>
            </a:r>
          </a:p>
          <a:p>
            <a:r>
              <a:rPr lang="en-US" sz="2400" dirty="0"/>
              <a:t>Angle, constant, degree, expression, factor, gross, meter, natural, operation, order, parallel, power, product, problem, rational, etc.</a:t>
            </a:r>
          </a:p>
        </p:txBody>
      </p:sp>
    </p:spTree>
    <p:extLst>
      <p:ext uri="{BB962C8B-B14F-4D97-AF65-F5344CB8AC3E}">
        <p14:creationId xmlns:p14="http://schemas.microsoft.com/office/powerpoint/2010/main" val="1569294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D16D-9263-D549-9214-C0523191786C}"/>
              </a:ext>
            </a:extLst>
          </p:cNvPr>
          <p:cNvSpPr>
            <a:spLocks noGrp="1"/>
          </p:cNvSpPr>
          <p:nvPr>
            <p:ph type="title"/>
          </p:nvPr>
        </p:nvSpPr>
        <p:spPr/>
        <p:txBody>
          <a:bodyPr/>
          <a:lstStyle/>
          <a:p>
            <a:r>
              <a:rPr lang="en-US" dirty="0"/>
              <a:t>Teach students to use context</a:t>
            </a:r>
          </a:p>
        </p:txBody>
      </p:sp>
      <p:sp>
        <p:nvSpPr>
          <p:cNvPr id="3" name="Content Placeholder 2">
            <a:extLst>
              <a:ext uri="{FF2B5EF4-FFF2-40B4-BE49-F238E27FC236}">
                <a16:creationId xmlns:a16="http://schemas.microsoft.com/office/drawing/2014/main" id="{43469300-3F52-F644-AA49-58ABA618B7A3}"/>
              </a:ext>
            </a:extLst>
          </p:cNvPr>
          <p:cNvSpPr>
            <a:spLocks noGrp="1"/>
          </p:cNvSpPr>
          <p:nvPr>
            <p:ph idx="1"/>
          </p:nvPr>
        </p:nvSpPr>
        <p:spPr/>
        <p:txBody>
          <a:bodyPr/>
          <a:lstStyle/>
          <a:p>
            <a:r>
              <a:rPr lang="en-US" sz="2400" dirty="0"/>
              <a:t>Most science textbooks are compendiums of definitions/explanations of science concepts and their relationships</a:t>
            </a:r>
          </a:p>
          <a:p>
            <a:r>
              <a:rPr lang="en-US" sz="2400" dirty="0"/>
              <a:t>Most lesson plans encourage teachers to </a:t>
            </a:r>
            <a:r>
              <a:rPr lang="en-US" sz="2400" dirty="0" err="1"/>
              <a:t>preteach</a:t>
            </a:r>
            <a:r>
              <a:rPr lang="en-US" sz="2400" dirty="0"/>
              <a:t> vocabulary so students don’t get as much practice in making sense of definitions</a:t>
            </a:r>
          </a:p>
          <a:p>
            <a:endParaRPr lang="en-US" dirty="0"/>
          </a:p>
        </p:txBody>
      </p:sp>
    </p:spTree>
    <p:extLst>
      <p:ext uri="{BB962C8B-B14F-4D97-AF65-F5344CB8AC3E}">
        <p14:creationId xmlns:p14="http://schemas.microsoft.com/office/powerpoint/2010/main" val="48935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5C75-1DD5-024A-8BDB-C2077F4B7366}"/>
              </a:ext>
            </a:extLst>
          </p:cNvPr>
          <p:cNvSpPr>
            <a:spLocks noGrp="1"/>
          </p:cNvSpPr>
          <p:nvPr>
            <p:ph type="title"/>
          </p:nvPr>
        </p:nvSpPr>
        <p:spPr/>
        <p:txBody>
          <a:bodyPr/>
          <a:lstStyle/>
          <a:p>
            <a:r>
              <a:rPr lang="en-US" dirty="0"/>
              <a:t>What do students need to learn?</a:t>
            </a:r>
          </a:p>
        </p:txBody>
      </p:sp>
      <p:sp>
        <p:nvSpPr>
          <p:cNvPr id="3" name="Content Placeholder 2">
            <a:extLst>
              <a:ext uri="{FF2B5EF4-FFF2-40B4-BE49-F238E27FC236}">
                <a16:creationId xmlns:a16="http://schemas.microsoft.com/office/drawing/2014/main" id="{08BDB17D-8146-124D-B968-F3B93EAA0641}"/>
              </a:ext>
            </a:extLst>
          </p:cNvPr>
          <p:cNvSpPr>
            <a:spLocks noGrp="1"/>
          </p:cNvSpPr>
          <p:nvPr>
            <p:ph idx="1"/>
          </p:nvPr>
        </p:nvSpPr>
        <p:spPr/>
        <p:txBody>
          <a:bodyPr>
            <a:normAutofit/>
          </a:bodyPr>
          <a:lstStyle/>
          <a:p>
            <a:r>
              <a:rPr lang="en-US" sz="2400" dirty="0"/>
              <a:t>Content of your subject</a:t>
            </a:r>
          </a:p>
          <a:p>
            <a:r>
              <a:rPr lang="en-US" sz="2400" dirty="0"/>
              <a:t>How that content is created</a:t>
            </a:r>
          </a:p>
          <a:p>
            <a:r>
              <a:rPr lang="en-US" sz="2400" dirty="0"/>
              <a:t>How _______ (scientists, mathematicians, engineers, etc.) think or approach problems</a:t>
            </a:r>
          </a:p>
          <a:p>
            <a:r>
              <a:rPr lang="en-US" sz="2400" dirty="0"/>
              <a:t>How they read and write</a:t>
            </a:r>
          </a:p>
        </p:txBody>
      </p:sp>
    </p:spTree>
    <p:extLst>
      <p:ext uri="{BB962C8B-B14F-4D97-AF65-F5344CB8AC3E}">
        <p14:creationId xmlns:p14="http://schemas.microsoft.com/office/powerpoint/2010/main" val="966630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8771-0AD4-7A4F-8A36-88B44D0F778C}"/>
              </a:ext>
            </a:extLst>
          </p:cNvPr>
          <p:cNvSpPr>
            <a:spLocks noGrp="1"/>
          </p:cNvSpPr>
          <p:nvPr>
            <p:ph type="title"/>
          </p:nvPr>
        </p:nvSpPr>
        <p:spPr/>
        <p:txBody>
          <a:bodyPr/>
          <a:lstStyle/>
          <a:p>
            <a:r>
              <a:rPr lang="en-US" dirty="0"/>
              <a:t>Teach students to use reference works</a:t>
            </a:r>
          </a:p>
        </p:txBody>
      </p:sp>
      <p:sp>
        <p:nvSpPr>
          <p:cNvPr id="3" name="Content Placeholder 2">
            <a:extLst>
              <a:ext uri="{FF2B5EF4-FFF2-40B4-BE49-F238E27FC236}">
                <a16:creationId xmlns:a16="http://schemas.microsoft.com/office/drawing/2014/main" id="{C28DE617-203C-E344-9195-5A3D24832D67}"/>
              </a:ext>
            </a:extLst>
          </p:cNvPr>
          <p:cNvSpPr>
            <a:spLocks noGrp="1"/>
          </p:cNvSpPr>
          <p:nvPr>
            <p:ph idx="1"/>
          </p:nvPr>
        </p:nvSpPr>
        <p:spPr/>
        <p:txBody>
          <a:bodyPr/>
          <a:lstStyle/>
          <a:p>
            <a:r>
              <a:rPr lang="en-US" sz="2400" dirty="0"/>
              <a:t>Dictionary instruction</a:t>
            </a:r>
          </a:p>
          <a:p>
            <a:r>
              <a:rPr lang="en-US" sz="2400" dirty="0"/>
              <a:t>But using the more specialized reference works from a field of study</a:t>
            </a:r>
          </a:p>
          <a:p>
            <a:endParaRPr lang="en-US" dirty="0"/>
          </a:p>
        </p:txBody>
      </p:sp>
    </p:spTree>
    <p:extLst>
      <p:ext uri="{BB962C8B-B14F-4D97-AF65-F5344CB8AC3E}">
        <p14:creationId xmlns:p14="http://schemas.microsoft.com/office/powerpoint/2010/main" val="3263113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8771-0AD4-7A4F-8A36-88B44D0F778C}"/>
              </a:ext>
            </a:extLst>
          </p:cNvPr>
          <p:cNvSpPr>
            <a:spLocks noGrp="1"/>
          </p:cNvSpPr>
          <p:nvPr>
            <p:ph type="title"/>
          </p:nvPr>
        </p:nvSpPr>
        <p:spPr/>
        <p:txBody>
          <a:bodyPr/>
          <a:lstStyle/>
          <a:p>
            <a:r>
              <a:rPr lang="en-US" dirty="0"/>
              <a:t>Sugar example: General dictionary</a:t>
            </a:r>
          </a:p>
        </p:txBody>
      </p:sp>
      <p:sp>
        <p:nvSpPr>
          <p:cNvPr id="3" name="Content Placeholder 2">
            <a:extLst>
              <a:ext uri="{FF2B5EF4-FFF2-40B4-BE49-F238E27FC236}">
                <a16:creationId xmlns:a16="http://schemas.microsoft.com/office/drawing/2014/main" id="{C28DE617-203C-E344-9195-5A3D24832D67}"/>
              </a:ext>
            </a:extLst>
          </p:cNvPr>
          <p:cNvSpPr>
            <a:spLocks noGrp="1"/>
          </p:cNvSpPr>
          <p:nvPr>
            <p:ph idx="1"/>
          </p:nvPr>
        </p:nvSpPr>
        <p:spPr/>
        <p:txBody>
          <a:bodyPr/>
          <a:lstStyle/>
          <a:p>
            <a:r>
              <a:rPr lang="en-US" sz="2400" dirty="0"/>
              <a:t>a sweet crystalline substance obtained from various plants, especially sugar cane and sugar beet, consisting essentially of sucrose, and  used as a sweetener in food and drink.</a:t>
            </a:r>
          </a:p>
          <a:p>
            <a:endParaRPr lang="en-US" dirty="0"/>
          </a:p>
        </p:txBody>
      </p:sp>
    </p:spTree>
    <p:extLst>
      <p:ext uri="{BB962C8B-B14F-4D97-AF65-F5344CB8AC3E}">
        <p14:creationId xmlns:p14="http://schemas.microsoft.com/office/powerpoint/2010/main" val="785577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02FF-22C6-F345-87BA-0E0BB640C285}"/>
              </a:ext>
            </a:extLst>
          </p:cNvPr>
          <p:cNvSpPr>
            <a:spLocks noGrp="1"/>
          </p:cNvSpPr>
          <p:nvPr>
            <p:ph type="title"/>
          </p:nvPr>
        </p:nvSpPr>
        <p:spPr/>
        <p:txBody>
          <a:bodyPr/>
          <a:lstStyle/>
          <a:p>
            <a:r>
              <a:rPr lang="en-US" dirty="0"/>
              <a:t>Sugar example: Science dictionary</a:t>
            </a:r>
          </a:p>
        </p:txBody>
      </p:sp>
      <p:sp>
        <p:nvSpPr>
          <p:cNvPr id="3" name="Content Placeholder 2">
            <a:extLst>
              <a:ext uri="{FF2B5EF4-FFF2-40B4-BE49-F238E27FC236}">
                <a16:creationId xmlns:a16="http://schemas.microsoft.com/office/drawing/2014/main" id="{8EFC9583-53C4-7F42-9F2A-A8611849AC90}"/>
              </a:ext>
            </a:extLst>
          </p:cNvPr>
          <p:cNvSpPr>
            <a:spLocks noGrp="1"/>
          </p:cNvSpPr>
          <p:nvPr>
            <p:ph idx="1"/>
          </p:nvPr>
        </p:nvSpPr>
        <p:spPr/>
        <p:txBody>
          <a:bodyPr/>
          <a:lstStyle/>
          <a:p>
            <a:r>
              <a:rPr lang="en-US" sz="2400" dirty="0"/>
              <a:t>(saccharide) Any of a group of water soluble carbohydrates of relatively low molecular weight and having a sweet taste. The simple sugars are called monosaccharides. More  complex sugars comprise between two and ten monosaccharides linked together: disaccharides contain two </a:t>
            </a:r>
            <a:r>
              <a:rPr lang="en-US" sz="2400" dirty="0" err="1"/>
              <a:t>trisaccharides</a:t>
            </a:r>
            <a:r>
              <a:rPr lang="en-US" sz="2400" dirty="0"/>
              <a:t> three, and so on. The name is often used to refer specifically to sucrose (cane or beet sugar). The suffix -</a:t>
            </a:r>
            <a:r>
              <a:rPr lang="en-US" sz="2400" dirty="0" err="1"/>
              <a:t>ose</a:t>
            </a:r>
            <a:r>
              <a:rPr lang="en-US" sz="2400" dirty="0"/>
              <a:t> is used in biochemistry to form the names of sugars.</a:t>
            </a:r>
          </a:p>
          <a:p>
            <a:endParaRPr lang="en-US" dirty="0"/>
          </a:p>
        </p:txBody>
      </p:sp>
    </p:spTree>
    <p:extLst>
      <p:ext uri="{BB962C8B-B14F-4D97-AF65-F5344CB8AC3E}">
        <p14:creationId xmlns:p14="http://schemas.microsoft.com/office/powerpoint/2010/main" val="2358308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02FF-22C6-F345-87BA-0E0BB640C285}"/>
              </a:ext>
            </a:extLst>
          </p:cNvPr>
          <p:cNvSpPr>
            <a:spLocks noGrp="1"/>
          </p:cNvSpPr>
          <p:nvPr>
            <p:ph type="title"/>
          </p:nvPr>
        </p:nvSpPr>
        <p:spPr/>
        <p:txBody>
          <a:bodyPr/>
          <a:lstStyle/>
          <a:p>
            <a:r>
              <a:rPr lang="en-US" dirty="0"/>
              <a:t>Sugar example: Science dictionary</a:t>
            </a:r>
          </a:p>
        </p:txBody>
      </p:sp>
      <p:sp>
        <p:nvSpPr>
          <p:cNvPr id="3" name="Content Placeholder 2">
            <a:extLst>
              <a:ext uri="{FF2B5EF4-FFF2-40B4-BE49-F238E27FC236}">
                <a16:creationId xmlns:a16="http://schemas.microsoft.com/office/drawing/2014/main" id="{8EFC9583-53C4-7F42-9F2A-A8611849AC90}"/>
              </a:ext>
            </a:extLst>
          </p:cNvPr>
          <p:cNvSpPr>
            <a:spLocks noGrp="1"/>
          </p:cNvSpPr>
          <p:nvPr>
            <p:ph idx="1"/>
          </p:nvPr>
        </p:nvSpPr>
        <p:spPr/>
        <p:txBody>
          <a:bodyPr/>
          <a:lstStyle/>
          <a:p>
            <a:r>
              <a:rPr lang="en-US" sz="2400" dirty="0">
                <a:solidFill>
                  <a:srgbClr val="FF0000"/>
                </a:solidFill>
              </a:rPr>
              <a:t>(saccharide) </a:t>
            </a:r>
            <a:r>
              <a:rPr lang="en-US" sz="2400" dirty="0"/>
              <a:t>Any of a group of </a:t>
            </a:r>
            <a:r>
              <a:rPr lang="en-US" sz="2400" dirty="0">
                <a:solidFill>
                  <a:srgbClr val="FF0000"/>
                </a:solidFill>
              </a:rPr>
              <a:t>water soluble carbohydrates </a:t>
            </a:r>
            <a:r>
              <a:rPr lang="en-US" sz="2400" dirty="0"/>
              <a:t>of relatively </a:t>
            </a:r>
            <a:r>
              <a:rPr lang="en-US" sz="2400" dirty="0">
                <a:solidFill>
                  <a:srgbClr val="FF0000"/>
                </a:solidFill>
              </a:rPr>
              <a:t>low molecular weight </a:t>
            </a:r>
            <a:r>
              <a:rPr lang="en-US" sz="2400" dirty="0"/>
              <a:t>and having a sweet taste. The </a:t>
            </a:r>
            <a:r>
              <a:rPr lang="en-US" sz="2400" dirty="0">
                <a:solidFill>
                  <a:srgbClr val="FF0000"/>
                </a:solidFill>
              </a:rPr>
              <a:t>simple</a:t>
            </a:r>
            <a:r>
              <a:rPr lang="en-US" sz="2400" dirty="0"/>
              <a:t> </a:t>
            </a:r>
            <a:r>
              <a:rPr lang="en-US" sz="2400" dirty="0">
                <a:solidFill>
                  <a:srgbClr val="FF0000"/>
                </a:solidFill>
              </a:rPr>
              <a:t>sugars</a:t>
            </a:r>
            <a:r>
              <a:rPr lang="en-US" sz="2400" dirty="0"/>
              <a:t> are called monosaccharides. More </a:t>
            </a:r>
            <a:r>
              <a:rPr lang="en-US" sz="2400" dirty="0">
                <a:solidFill>
                  <a:srgbClr val="FF0000"/>
                </a:solidFill>
              </a:rPr>
              <a:t>complex sugars </a:t>
            </a:r>
            <a:r>
              <a:rPr lang="en-US" sz="2400" dirty="0"/>
              <a:t>comprise between two and ten monosaccharides linked together: disaccharides contain two </a:t>
            </a:r>
            <a:r>
              <a:rPr lang="en-US" sz="2400" dirty="0" err="1"/>
              <a:t>trisaccharides</a:t>
            </a:r>
            <a:r>
              <a:rPr lang="en-US" sz="2400" dirty="0"/>
              <a:t> three, and so on. The name is often used to refer specifically to sucrose (cane or beet sugar). The suffix </a:t>
            </a:r>
            <a:r>
              <a:rPr lang="en-US" sz="2400" dirty="0">
                <a:solidFill>
                  <a:srgbClr val="FF0000"/>
                </a:solidFill>
              </a:rPr>
              <a:t>-</a:t>
            </a:r>
            <a:r>
              <a:rPr lang="en-US" sz="2400" dirty="0" err="1">
                <a:solidFill>
                  <a:srgbClr val="FF0000"/>
                </a:solidFill>
              </a:rPr>
              <a:t>ose</a:t>
            </a:r>
            <a:r>
              <a:rPr lang="en-US" sz="2400" dirty="0">
                <a:solidFill>
                  <a:srgbClr val="FF0000"/>
                </a:solidFill>
              </a:rPr>
              <a:t> </a:t>
            </a:r>
            <a:r>
              <a:rPr lang="en-US" sz="2400" dirty="0"/>
              <a:t>is used in biochemistry to form the names of sugars.</a:t>
            </a:r>
          </a:p>
          <a:p>
            <a:endParaRPr lang="en-US" dirty="0"/>
          </a:p>
        </p:txBody>
      </p:sp>
    </p:spTree>
    <p:extLst>
      <p:ext uri="{BB962C8B-B14F-4D97-AF65-F5344CB8AC3E}">
        <p14:creationId xmlns:p14="http://schemas.microsoft.com/office/powerpoint/2010/main" val="1047870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A269-6123-0140-8DB5-3264AEA9C39C}"/>
              </a:ext>
            </a:extLst>
          </p:cNvPr>
          <p:cNvSpPr>
            <a:spLocks noGrp="1"/>
          </p:cNvSpPr>
          <p:nvPr>
            <p:ph type="title"/>
          </p:nvPr>
        </p:nvSpPr>
        <p:spPr/>
        <p:txBody>
          <a:bodyPr/>
          <a:lstStyle/>
          <a:p>
            <a:r>
              <a:rPr lang="en-US" dirty="0"/>
              <a:t>Battleship example (History): General Dictionary</a:t>
            </a:r>
          </a:p>
        </p:txBody>
      </p:sp>
      <p:sp>
        <p:nvSpPr>
          <p:cNvPr id="3" name="Content Placeholder 2">
            <a:extLst>
              <a:ext uri="{FF2B5EF4-FFF2-40B4-BE49-F238E27FC236}">
                <a16:creationId xmlns:a16="http://schemas.microsoft.com/office/drawing/2014/main" id="{FBA78D73-D383-9E42-9EE1-22D79CDB4AEC}"/>
              </a:ext>
            </a:extLst>
          </p:cNvPr>
          <p:cNvSpPr>
            <a:spLocks noGrp="1"/>
          </p:cNvSpPr>
          <p:nvPr>
            <p:ph idx="1"/>
          </p:nvPr>
        </p:nvSpPr>
        <p:spPr/>
        <p:txBody>
          <a:bodyPr>
            <a:normAutofit/>
          </a:bodyPr>
          <a:lstStyle/>
          <a:p>
            <a:r>
              <a:rPr lang="en-US" sz="2400" dirty="0"/>
              <a:t>Any class of warships that are the most heavily armored and are equipped with the most powerful armament.</a:t>
            </a:r>
          </a:p>
        </p:txBody>
      </p:sp>
    </p:spTree>
    <p:extLst>
      <p:ext uri="{BB962C8B-B14F-4D97-AF65-F5344CB8AC3E}">
        <p14:creationId xmlns:p14="http://schemas.microsoft.com/office/powerpoint/2010/main" val="2402147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43BD-5F1C-BB47-9E97-E85D20C070DE}"/>
              </a:ext>
            </a:extLst>
          </p:cNvPr>
          <p:cNvSpPr>
            <a:spLocks noGrp="1"/>
          </p:cNvSpPr>
          <p:nvPr>
            <p:ph type="title"/>
          </p:nvPr>
        </p:nvSpPr>
        <p:spPr/>
        <p:txBody>
          <a:bodyPr/>
          <a:lstStyle/>
          <a:p>
            <a:r>
              <a:rPr lang="en-US" dirty="0"/>
              <a:t>Battleship example: History dictionary</a:t>
            </a:r>
          </a:p>
        </p:txBody>
      </p:sp>
      <p:sp>
        <p:nvSpPr>
          <p:cNvPr id="3" name="Content Placeholder 2">
            <a:extLst>
              <a:ext uri="{FF2B5EF4-FFF2-40B4-BE49-F238E27FC236}">
                <a16:creationId xmlns:a16="http://schemas.microsoft.com/office/drawing/2014/main" id="{17EAFCB4-6F82-2B4B-A2FB-4C12779CB85C}"/>
              </a:ext>
            </a:extLst>
          </p:cNvPr>
          <p:cNvSpPr>
            <a:spLocks noGrp="1"/>
          </p:cNvSpPr>
          <p:nvPr>
            <p:ph idx="1"/>
          </p:nvPr>
        </p:nvSpPr>
        <p:spPr/>
        <p:txBody>
          <a:bodyPr>
            <a:normAutofit fontScale="85000" lnSpcReduction="10000"/>
          </a:bodyPr>
          <a:lstStyle/>
          <a:p>
            <a:pPr marL="0" indent="0">
              <a:lnSpc>
                <a:spcPct val="140000"/>
              </a:lnSpc>
              <a:buNone/>
            </a:pPr>
            <a:r>
              <a:rPr lang="en-US" sz="2400" dirty="0"/>
              <a:t>U.S. battleship is usually </a:t>
            </a:r>
            <a:r>
              <a:rPr lang="en-US" sz="2400" dirty="0">
                <a:solidFill>
                  <a:srgbClr val="FF0000"/>
                </a:solidFill>
              </a:rPr>
              <a:t>distinguished from its foreign counterparts </a:t>
            </a:r>
            <a:r>
              <a:rPr lang="en-US" sz="2400" dirty="0"/>
              <a:t>by its heavy gun armament, </a:t>
            </a:r>
            <a:r>
              <a:rPr lang="en-US" sz="2400" dirty="0">
                <a:solidFill>
                  <a:srgbClr val="FF0000"/>
                </a:solidFill>
              </a:rPr>
              <a:t>sturdy protection, </a:t>
            </a:r>
            <a:r>
              <a:rPr lang="en-US" sz="2400" dirty="0"/>
              <a:t>and relatively </a:t>
            </a:r>
            <a:r>
              <a:rPr lang="en-US" sz="2400" dirty="0">
                <a:solidFill>
                  <a:srgbClr val="FF0000"/>
                </a:solidFill>
              </a:rPr>
              <a:t>slow speed. Three distinct subtypes: </a:t>
            </a:r>
            <a:r>
              <a:rPr lang="en-US" sz="2400" dirty="0"/>
              <a:t>27 mixed-battery ships built </a:t>
            </a:r>
            <a:r>
              <a:rPr lang="en-US" sz="2400" dirty="0">
                <a:solidFill>
                  <a:srgbClr val="FF0000"/>
                </a:solidFill>
              </a:rPr>
              <a:t>1888-1908</a:t>
            </a:r>
            <a:r>
              <a:rPr lang="en-US" sz="2400" dirty="0"/>
              <a:t>; 22 all-big-gun “dreadnoughts”  (</a:t>
            </a:r>
            <a:r>
              <a:rPr lang="en-US" sz="2400" dirty="0">
                <a:solidFill>
                  <a:srgbClr val="FF0000"/>
                </a:solidFill>
              </a:rPr>
              <a:t>1910-1923); </a:t>
            </a:r>
            <a:r>
              <a:rPr lang="en-US" sz="2400" dirty="0"/>
              <a:t>and 10 fast battleships (</a:t>
            </a:r>
            <a:r>
              <a:rPr lang="en-US" sz="2400" dirty="0">
                <a:solidFill>
                  <a:srgbClr val="FF0000"/>
                </a:solidFill>
              </a:rPr>
              <a:t>1937-1944). Stricken from the Navy’s lists in January 1995. As ship killers, the battleships saw little action, </a:t>
            </a:r>
            <a:r>
              <a:rPr lang="en-US" sz="2400" dirty="0"/>
              <a:t>yet they ultimately justified their existence in important subsidiary missions, the most significant being </a:t>
            </a:r>
            <a:r>
              <a:rPr lang="en-US" sz="2400" dirty="0">
                <a:solidFill>
                  <a:srgbClr val="FF0000"/>
                </a:solidFill>
              </a:rPr>
              <a:t>gunfire support for troops ashore.</a:t>
            </a:r>
          </a:p>
          <a:p>
            <a:endParaRPr lang="en-US" dirty="0"/>
          </a:p>
        </p:txBody>
      </p:sp>
    </p:spTree>
    <p:extLst>
      <p:ext uri="{BB962C8B-B14F-4D97-AF65-F5344CB8AC3E}">
        <p14:creationId xmlns:p14="http://schemas.microsoft.com/office/powerpoint/2010/main" val="4167807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1BEC-B91C-4348-9C8A-5DE01FE95C70}"/>
              </a:ext>
            </a:extLst>
          </p:cNvPr>
          <p:cNvSpPr>
            <a:spLocks noGrp="1"/>
          </p:cNvSpPr>
          <p:nvPr>
            <p:ph type="title"/>
          </p:nvPr>
        </p:nvSpPr>
        <p:spPr/>
        <p:txBody>
          <a:bodyPr/>
          <a:lstStyle/>
          <a:p>
            <a:r>
              <a:rPr lang="en-US" dirty="0"/>
              <a:t>Text is central to disciplines</a:t>
            </a:r>
          </a:p>
        </p:txBody>
      </p:sp>
      <p:sp>
        <p:nvSpPr>
          <p:cNvPr id="3" name="Content Placeholder 2">
            <a:extLst>
              <a:ext uri="{FF2B5EF4-FFF2-40B4-BE49-F238E27FC236}">
                <a16:creationId xmlns:a16="http://schemas.microsoft.com/office/drawing/2014/main" id="{3A5ACC91-7CDB-6346-A6B3-97F9C9747DF9}"/>
              </a:ext>
            </a:extLst>
          </p:cNvPr>
          <p:cNvSpPr>
            <a:spLocks noGrp="1"/>
          </p:cNvSpPr>
          <p:nvPr>
            <p:ph idx="1"/>
          </p:nvPr>
        </p:nvSpPr>
        <p:spPr/>
        <p:txBody>
          <a:bodyPr>
            <a:normAutofit lnSpcReduction="10000"/>
          </a:bodyPr>
          <a:lstStyle/>
          <a:p>
            <a:pPr>
              <a:buFont typeface="Arial"/>
              <a:buChar char="•"/>
            </a:pPr>
            <a:r>
              <a:rPr lang="en-US" sz="2400" dirty="0"/>
              <a:t>Functional linguists are showing how texts differ across disciplines</a:t>
            </a:r>
          </a:p>
          <a:p>
            <a:pPr>
              <a:buFont typeface="Arial"/>
              <a:buChar char="•"/>
            </a:pPr>
            <a:r>
              <a:rPr lang="en-US" sz="2400" dirty="0"/>
              <a:t>But secondary teachers are increasingly  trying to teach content without text</a:t>
            </a:r>
          </a:p>
          <a:p>
            <a:pPr>
              <a:buFont typeface="Arial"/>
              <a:buChar char="•"/>
            </a:pPr>
            <a:r>
              <a:rPr lang="en-US" sz="2400" dirty="0"/>
              <a:t>And now, CCSS is requiring the teaching of complex texts </a:t>
            </a:r>
          </a:p>
          <a:p>
            <a:pPr>
              <a:buFont typeface="Arial"/>
              <a:buChar char="•"/>
            </a:pPr>
            <a:r>
              <a:rPr lang="en-US" sz="2400" dirty="0"/>
              <a:t>Scientific text tends to be multimodal, with the graphic elements as important as the prose </a:t>
            </a:r>
          </a:p>
          <a:p>
            <a:pPr>
              <a:buFont typeface="Arial"/>
              <a:buChar char="•"/>
            </a:pPr>
            <a:r>
              <a:rPr lang="en-US" sz="2400" dirty="0"/>
              <a:t>Often ignored instructionally</a:t>
            </a:r>
          </a:p>
          <a:p>
            <a:endParaRPr lang="en-US" dirty="0"/>
          </a:p>
        </p:txBody>
      </p:sp>
    </p:spTree>
    <p:extLst>
      <p:ext uri="{BB962C8B-B14F-4D97-AF65-F5344CB8AC3E}">
        <p14:creationId xmlns:p14="http://schemas.microsoft.com/office/powerpoint/2010/main" val="2665157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0202-1F37-2245-A3CB-5ACB97199712}"/>
              </a:ext>
            </a:extLst>
          </p:cNvPr>
          <p:cNvSpPr>
            <a:spLocks noGrp="1"/>
          </p:cNvSpPr>
          <p:nvPr>
            <p:ph type="title"/>
          </p:nvPr>
        </p:nvSpPr>
        <p:spPr/>
        <p:txBody>
          <a:bodyPr/>
          <a:lstStyle/>
          <a:p>
            <a:r>
              <a:rPr lang="en-US" dirty="0"/>
              <a:t>Graphic Elements in the Disciplines</a:t>
            </a:r>
          </a:p>
        </p:txBody>
      </p:sp>
      <p:sp>
        <p:nvSpPr>
          <p:cNvPr id="3" name="Content Placeholder 2">
            <a:extLst>
              <a:ext uri="{FF2B5EF4-FFF2-40B4-BE49-F238E27FC236}">
                <a16:creationId xmlns:a16="http://schemas.microsoft.com/office/drawing/2014/main" id="{35FD7CDD-13E0-B740-B346-01F79CAE54A7}"/>
              </a:ext>
            </a:extLst>
          </p:cNvPr>
          <p:cNvSpPr>
            <a:spLocks noGrp="1"/>
          </p:cNvSpPr>
          <p:nvPr>
            <p:ph idx="1"/>
          </p:nvPr>
        </p:nvSpPr>
        <p:spPr/>
        <p:txBody>
          <a:bodyPr/>
          <a:lstStyle/>
          <a:p>
            <a:pPr>
              <a:buClr>
                <a:schemeClr val="tx1"/>
              </a:buClr>
              <a:buFont typeface="Wingdings" charset="2"/>
              <a:buChar char="§"/>
            </a:pPr>
            <a:r>
              <a:rPr lang="en-US" sz="2400" dirty="0"/>
              <a:t>Think of the differences between the graphics in a math book and science book </a:t>
            </a:r>
          </a:p>
          <a:p>
            <a:pPr>
              <a:buClr>
                <a:schemeClr val="tx1"/>
              </a:buClr>
              <a:buFont typeface="Arial"/>
              <a:buChar char="•"/>
            </a:pPr>
            <a:r>
              <a:rPr lang="en-US" sz="2400" dirty="0"/>
              <a:t>Math books embed the formulas and graphic elements—controlling how the text is read (precision)</a:t>
            </a:r>
          </a:p>
          <a:p>
            <a:pPr>
              <a:buClr>
                <a:schemeClr val="tx1"/>
              </a:buClr>
              <a:buFont typeface="Wingdings" charset="2"/>
              <a:buChar char="§"/>
            </a:pPr>
            <a:r>
              <a:rPr lang="en-US" sz="2400" dirty="0"/>
              <a:t>Science books require reader to move back and forth between graphics and prose (conceptual-multiple versions)                                                      </a:t>
            </a:r>
          </a:p>
          <a:p>
            <a:endParaRPr lang="en-US" dirty="0"/>
          </a:p>
        </p:txBody>
      </p:sp>
    </p:spTree>
    <p:extLst>
      <p:ext uri="{BB962C8B-B14F-4D97-AF65-F5344CB8AC3E}">
        <p14:creationId xmlns:p14="http://schemas.microsoft.com/office/powerpoint/2010/main" val="1552676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0202-1F37-2245-A3CB-5ACB97199712}"/>
              </a:ext>
            </a:extLst>
          </p:cNvPr>
          <p:cNvSpPr>
            <a:spLocks noGrp="1"/>
          </p:cNvSpPr>
          <p:nvPr>
            <p:ph type="title"/>
          </p:nvPr>
        </p:nvSpPr>
        <p:spPr/>
        <p:txBody>
          <a:bodyPr/>
          <a:lstStyle/>
          <a:p>
            <a:r>
              <a:rPr lang="en-US" dirty="0"/>
              <a:t>Scientific Graphics</a:t>
            </a:r>
          </a:p>
        </p:txBody>
      </p:sp>
      <p:sp>
        <p:nvSpPr>
          <p:cNvPr id="3" name="Content Placeholder 2">
            <a:extLst>
              <a:ext uri="{FF2B5EF4-FFF2-40B4-BE49-F238E27FC236}">
                <a16:creationId xmlns:a16="http://schemas.microsoft.com/office/drawing/2014/main" id="{35FD7CDD-13E0-B740-B346-01F79CAE54A7}"/>
              </a:ext>
            </a:extLst>
          </p:cNvPr>
          <p:cNvSpPr>
            <a:spLocks noGrp="1"/>
          </p:cNvSpPr>
          <p:nvPr>
            <p:ph idx="1"/>
          </p:nvPr>
        </p:nvSpPr>
        <p:spPr/>
        <p:txBody>
          <a:bodyPr>
            <a:normAutofit fontScale="92500"/>
          </a:bodyPr>
          <a:lstStyle/>
          <a:p>
            <a:pPr>
              <a:buClr>
                <a:schemeClr val="tx1"/>
              </a:buClr>
            </a:pPr>
            <a:r>
              <a:rPr lang="en-US" sz="2400" dirty="0"/>
              <a:t>There are a large number of tables, charts, graphics, 3-dimensional representations, scientific drawings, flowcharts, photographs, etc.                           used in scientific communication (and many ways to categorize these)</a:t>
            </a:r>
          </a:p>
          <a:p>
            <a:pPr>
              <a:buClr>
                <a:schemeClr val="tx1"/>
              </a:buClr>
            </a:pPr>
            <a:r>
              <a:rPr lang="en-US" sz="2400" dirty="0"/>
              <a:t>No attempt to show all possible graphics, just some major ones </a:t>
            </a:r>
          </a:p>
          <a:p>
            <a:pPr>
              <a:buClr>
                <a:schemeClr val="tx1"/>
              </a:buClr>
            </a:pPr>
            <a:r>
              <a:rPr lang="en-US" sz="2400" dirty="0"/>
              <a:t>Focus is on teaching students to identify their purposes and to interpret them appropriately (in relation to the rest of the  scientific information)</a:t>
            </a:r>
          </a:p>
          <a:p>
            <a:endParaRPr lang="en-US" dirty="0"/>
          </a:p>
        </p:txBody>
      </p:sp>
    </p:spTree>
    <p:extLst>
      <p:ext uri="{BB962C8B-B14F-4D97-AF65-F5344CB8AC3E}">
        <p14:creationId xmlns:p14="http://schemas.microsoft.com/office/powerpoint/2010/main" val="363417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1" y="1085852"/>
            <a:ext cx="5262322" cy="461665"/>
          </a:xfrm>
          <a:prstGeom prst="rect">
            <a:avLst/>
          </a:prstGeom>
          <a:noFill/>
        </p:spPr>
        <p:txBody>
          <a:bodyPr wrap="square" rtlCol="0">
            <a:spAutoFit/>
          </a:bodyPr>
          <a:lstStyle/>
          <a:p>
            <a:r>
              <a:rPr lang="en-US" sz="2400" dirty="0"/>
              <a:t>What do these have in common?</a:t>
            </a:r>
          </a:p>
        </p:txBody>
      </p:sp>
      <p:pic>
        <p:nvPicPr>
          <p:cNvPr id="8" name="Picture 7">
            <a:extLst>
              <a:ext uri="{FF2B5EF4-FFF2-40B4-BE49-F238E27FC236}">
                <a16:creationId xmlns:a16="http://schemas.microsoft.com/office/drawing/2014/main" id="{3DFC38E0-6369-8C4A-B4F0-9F423C718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771901"/>
            <a:ext cx="2677461" cy="1425233"/>
          </a:xfrm>
          <a:prstGeom prst="rect">
            <a:avLst/>
          </a:prstGeom>
        </p:spPr>
      </p:pic>
      <p:pic>
        <p:nvPicPr>
          <p:cNvPr id="10" name="Graphic 9">
            <a:extLst>
              <a:ext uri="{FF2B5EF4-FFF2-40B4-BE49-F238E27FC236}">
                <a16:creationId xmlns:a16="http://schemas.microsoft.com/office/drawing/2014/main" id="{1500CE0E-4578-2846-B7BC-23A7A9128F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2150" y="1527982"/>
            <a:ext cx="1975554" cy="1695385"/>
          </a:xfrm>
          <a:prstGeom prst="rect">
            <a:avLst/>
          </a:prstGeom>
        </p:spPr>
      </p:pic>
      <p:pic>
        <p:nvPicPr>
          <p:cNvPr id="11" name="Picture 10">
            <a:extLst>
              <a:ext uri="{FF2B5EF4-FFF2-40B4-BE49-F238E27FC236}">
                <a16:creationId xmlns:a16="http://schemas.microsoft.com/office/drawing/2014/main" id="{428BC22A-E211-7343-B60F-B2253F6FEB59}"/>
              </a:ext>
            </a:extLst>
          </p:cNvPr>
          <p:cNvPicPr>
            <a:picLocks noChangeAspect="1"/>
          </p:cNvPicPr>
          <p:nvPr/>
        </p:nvPicPr>
        <p:blipFill>
          <a:blip r:embed="rId6"/>
          <a:stretch>
            <a:fillRect/>
          </a:stretch>
        </p:blipFill>
        <p:spPr>
          <a:xfrm>
            <a:off x="1657350" y="1771651"/>
            <a:ext cx="3297860" cy="1451716"/>
          </a:xfrm>
          <a:prstGeom prst="rect">
            <a:avLst/>
          </a:prstGeom>
        </p:spPr>
      </p:pic>
      <p:pic>
        <p:nvPicPr>
          <p:cNvPr id="13" name="Picture 12">
            <a:extLst>
              <a:ext uri="{FF2B5EF4-FFF2-40B4-BE49-F238E27FC236}">
                <a16:creationId xmlns:a16="http://schemas.microsoft.com/office/drawing/2014/main" id="{875BFED0-2B9B-B34D-BE00-F519B2F47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8955" y="3470584"/>
            <a:ext cx="2914650" cy="2286000"/>
          </a:xfrm>
          <a:prstGeom prst="rect">
            <a:avLst/>
          </a:prstGeom>
        </p:spPr>
      </p:pic>
    </p:spTree>
    <p:extLst>
      <p:ext uri="{BB962C8B-B14F-4D97-AF65-F5344CB8AC3E}">
        <p14:creationId xmlns:p14="http://schemas.microsoft.com/office/powerpoint/2010/main" val="111302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9CBF-DF95-2F46-9A90-DDBDAB735D41}"/>
              </a:ext>
            </a:extLst>
          </p:cNvPr>
          <p:cNvSpPr>
            <a:spLocks noGrp="1"/>
          </p:cNvSpPr>
          <p:nvPr>
            <p:ph type="title"/>
          </p:nvPr>
        </p:nvSpPr>
        <p:spPr/>
        <p:txBody>
          <a:bodyPr/>
          <a:lstStyle/>
          <a:p>
            <a:r>
              <a:rPr lang="en-US" dirty="0"/>
              <a:t>Scientific Practices </a:t>
            </a:r>
          </a:p>
        </p:txBody>
      </p:sp>
      <p:sp>
        <p:nvSpPr>
          <p:cNvPr id="3" name="Content Placeholder 2">
            <a:extLst>
              <a:ext uri="{FF2B5EF4-FFF2-40B4-BE49-F238E27FC236}">
                <a16:creationId xmlns:a16="http://schemas.microsoft.com/office/drawing/2014/main" id="{58456F3C-65F7-8048-B10F-1C09AED6BCB2}"/>
              </a:ext>
            </a:extLst>
          </p:cNvPr>
          <p:cNvSpPr>
            <a:spLocks noGrp="1"/>
          </p:cNvSpPr>
          <p:nvPr>
            <p:ph idx="1"/>
          </p:nvPr>
        </p:nvSpPr>
        <p:spPr>
          <a:xfrm>
            <a:off x="457200" y="2142068"/>
            <a:ext cx="7906512" cy="4106331"/>
          </a:xfrm>
        </p:spPr>
        <p:txBody>
          <a:bodyPr>
            <a:normAutofit/>
          </a:bodyPr>
          <a:lstStyle/>
          <a:p>
            <a:pPr marL="385763" indent="-385763">
              <a:buFont typeface="+mj-lt"/>
              <a:buAutoNum type="arabicPeriod"/>
            </a:pPr>
            <a:r>
              <a:rPr lang="en-US" sz="2400" dirty="0">
                <a:solidFill>
                  <a:schemeClr val="tx1">
                    <a:lumMod val="95000"/>
                    <a:lumOff val="5000"/>
                  </a:schemeClr>
                </a:solidFill>
              </a:rPr>
              <a:t>Asking questions and defining problems</a:t>
            </a:r>
          </a:p>
          <a:p>
            <a:pPr marL="385763" indent="-385763">
              <a:buFont typeface="+mj-lt"/>
              <a:buAutoNum type="arabicPeriod"/>
            </a:pPr>
            <a:r>
              <a:rPr lang="en-US" sz="2400" dirty="0">
                <a:solidFill>
                  <a:schemeClr val="tx1">
                    <a:lumMod val="95000"/>
                    <a:lumOff val="5000"/>
                  </a:schemeClr>
                </a:solidFill>
              </a:rPr>
              <a:t>Developing and using models</a:t>
            </a:r>
          </a:p>
          <a:p>
            <a:pPr marL="385763" indent="-385763">
              <a:buFont typeface="+mj-lt"/>
              <a:buAutoNum type="arabicPeriod"/>
            </a:pPr>
            <a:r>
              <a:rPr lang="en-US" sz="2400" dirty="0">
                <a:solidFill>
                  <a:schemeClr val="tx1">
                    <a:lumMod val="95000"/>
                    <a:lumOff val="5000"/>
                  </a:schemeClr>
                </a:solidFill>
              </a:rPr>
              <a:t>Planning and carrying out investigations</a:t>
            </a:r>
          </a:p>
          <a:p>
            <a:pPr marL="385763" indent="-385763">
              <a:buFont typeface="+mj-lt"/>
              <a:buAutoNum type="arabicPeriod"/>
            </a:pPr>
            <a:r>
              <a:rPr lang="en-US" sz="2400" dirty="0">
                <a:solidFill>
                  <a:schemeClr val="tx1">
                    <a:lumMod val="95000"/>
                    <a:lumOff val="5000"/>
                  </a:schemeClr>
                </a:solidFill>
              </a:rPr>
              <a:t>Analyzing and interpreting data</a:t>
            </a:r>
          </a:p>
          <a:p>
            <a:pPr marL="385763" indent="-385763">
              <a:buFont typeface="+mj-lt"/>
              <a:buAutoNum type="arabicPeriod"/>
            </a:pPr>
            <a:r>
              <a:rPr lang="en-US" sz="2400" dirty="0">
                <a:solidFill>
                  <a:schemeClr val="tx1">
                    <a:lumMod val="95000"/>
                    <a:lumOff val="5000"/>
                  </a:schemeClr>
                </a:solidFill>
              </a:rPr>
              <a:t>Using mathematics and computational thinking</a:t>
            </a:r>
          </a:p>
          <a:p>
            <a:pPr marL="385763" indent="-385763">
              <a:buFont typeface="+mj-lt"/>
              <a:buAutoNum type="arabicPeriod"/>
            </a:pPr>
            <a:r>
              <a:rPr lang="en-US" sz="2400" dirty="0">
                <a:solidFill>
                  <a:schemeClr val="tx1">
                    <a:lumMod val="95000"/>
                    <a:lumOff val="5000"/>
                  </a:schemeClr>
                </a:solidFill>
              </a:rPr>
              <a:t>Constructing explanations and designing solutions</a:t>
            </a:r>
          </a:p>
          <a:p>
            <a:pPr marL="385763" indent="-385763">
              <a:buFont typeface="+mj-lt"/>
              <a:buAutoNum type="arabicPeriod"/>
            </a:pPr>
            <a:r>
              <a:rPr lang="en-US" sz="2400" dirty="0">
                <a:solidFill>
                  <a:schemeClr val="tx1">
                    <a:lumMod val="95000"/>
                    <a:lumOff val="5000"/>
                  </a:schemeClr>
                </a:solidFill>
              </a:rPr>
              <a:t>Engaging in argument from evidence</a:t>
            </a:r>
          </a:p>
          <a:p>
            <a:pPr marL="385763" indent="-385763">
              <a:buFont typeface="+mj-lt"/>
              <a:buAutoNum type="arabicPeriod"/>
            </a:pPr>
            <a:r>
              <a:rPr lang="en-US" sz="2400" dirty="0">
                <a:solidFill>
                  <a:schemeClr val="tx1">
                    <a:lumMod val="95000"/>
                    <a:lumOff val="5000"/>
                  </a:schemeClr>
                </a:solidFill>
              </a:rPr>
              <a:t>Obtaining, evaluating and communicating information</a:t>
            </a:r>
            <a:endParaRPr lang="en-US" sz="2400" dirty="0">
              <a:solidFill>
                <a:schemeClr val="bg1"/>
              </a:solidFill>
            </a:endParaRPr>
          </a:p>
          <a:p>
            <a:endParaRPr lang="en-US" dirty="0"/>
          </a:p>
        </p:txBody>
      </p:sp>
    </p:spTree>
    <p:extLst>
      <p:ext uri="{BB962C8B-B14F-4D97-AF65-F5344CB8AC3E}">
        <p14:creationId xmlns:p14="http://schemas.microsoft.com/office/powerpoint/2010/main" val="1786564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3">
            <a:extLst>
              <a:ext uri="{28A0092B-C50C-407E-A947-70E740481C1C}">
                <a14:useLocalDpi xmlns:a14="http://schemas.microsoft.com/office/drawing/2010/main" val="0"/>
              </a:ext>
            </a:extLst>
          </a:blip>
          <a:srcRect l="4404" r="4404"/>
          <a:stretch>
            <a:fillRect/>
          </a:stretch>
        </p:blipFill>
        <p:spPr bwMode="auto">
          <a:xfrm>
            <a:off x="1273502" y="2183847"/>
            <a:ext cx="1698661" cy="1870765"/>
          </a:xfrm>
          <a:prstGeom prst="rect">
            <a:avLst/>
          </a:prstGeom>
        </p:spPr>
      </p:pic>
      <p:pic>
        <p:nvPicPr>
          <p:cNvPr id="3" name="Content Placeholder 4"/>
          <p:cNvPicPr>
            <a:picLocks noGrp="1" noChangeAspect="1"/>
          </p:cNvPicPr>
          <p:nvPr/>
        </p:nvPicPr>
        <p:blipFill>
          <a:blip r:embed="rId4">
            <a:extLst>
              <a:ext uri="{28A0092B-C50C-407E-A947-70E740481C1C}">
                <a14:useLocalDpi xmlns:a14="http://schemas.microsoft.com/office/drawing/2010/main" val="0"/>
              </a:ext>
            </a:extLst>
          </a:blip>
          <a:srcRect l="2351" r="2351"/>
          <a:stretch>
            <a:fillRect/>
          </a:stretch>
        </p:blipFill>
        <p:spPr bwMode="auto">
          <a:xfrm>
            <a:off x="2507202" y="3502743"/>
            <a:ext cx="1771872" cy="1682085"/>
          </a:xfrm>
          <a:prstGeom prst="rect">
            <a:avLst/>
          </a:prstGeom>
        </p:spPr>
      </p:pic>
      <p:pic>
        <p:nvPicPr>
          <p:cNvPr id="4" name="Content Placeholder 5"/>
          <p:cNvPicPr>
            <a:picLocks noGrp="1" noChangeAspect="1"/>
          </p:cNvPicPr>
          <p:nvPr/>
        </p:nvPicPr>
        <p:blipFill>
          <a:blip r:embed="rId5">
            <a:extLst>
              <a:ext uri="{28A0092B-C50C-407E-A947-70E740481C1C}">
                <a14:useLocalDpi xmlns:a14="http://schemas.microsoft.com/office/drawing/2010/main" val="0"/>
              </a:ext>
            </a:extLst>
          </a:blip>
          <a:srcRect l="2112" r="2112"/>
          <a:stretch>
            <a:fillRect/>
          </a:stretch>
        </p:blipFill>
        <p:spPr bwMode="auto">
          <a:xfrm>
            <a:off x="4495543" y="2391222"/>
            <a:ext cx="1815023" cy="1741775"/>
          </a:xfrm>
          <a:prstGeom prst="rect">
            <a:avLst/>
          </a:prstGeom>
        </p:spPr>
      </p:pic>
      <p:pic>
        <p:nvPicPr>
          <p:cNvPr id="5" name="Content Placeholder 5"/>
          <p:cNvPicPr>
            <a:picLocks noGrp="1" noChangeAspect="1"/>
          </p:cNvPicPr>
          <p:nvPr/>
        </p:nvPicPr>
        <p:blipFill>
          <a:blip r:embed="rId6">
            <a:alphaModFix/>
            <a:duotone>
              <a:prstClr val="black"/>
              <a:schemeClr val="accent5">
                <a:tint val="45000"/>
                <a:satMod val="400000"/>
              </a:schemeClr>
            </a:duotone>
            <a:extLst>
              <a:ext uri="{28A0092B-C50C-407E-A947-70E740481C1C}">
                <a14:useLocalDpi xmlns:a14="http://schemas.microsoft.com/office/drawing/2010/main" val="0"/>
              </a:ext>
            </a:extLst>
          </a:blip>
          <a:srcRect l="-48099" r="-48099"/>
          <a:stretch>
            <a:fillRect/>
          </a:stretch>
        </p:blipFill>
        <p:spPr bwMode="auto">
          <a:xfrm>
            <a:off x="5701903" y="3502743"/>
            <a:ext cx="2299097"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057401" y="1314452"/>
            <a:ext cx="4805122" cy="461665"/>
          </a:xfrm>
          <a:prstGeom prst="rect">
            <a:avLst/>
          </a:prstGeom>
          <a:noFill/>
        </p:spPr>
        <p:txBody>
          <a:bodyPr wrap="square" rtlCol="0">
            <a:spAutoFit/>
          </a:bodyPr>
          <a:lstStyle/>
          <a:p>
            <a:r>
              <a:rPr lang="en-US" sz="2400" dirty="0"/>
              <a:t>What do these have in common?</a:t>
            </a:r>
          </a:p>
        </p:txBody>
      </p:sp>
    </p:spTree>
    <p:extLst>
      <p:ext uri="{BB962C8B-B14F-4D97-AF65-F5344CB8AC3E}">
        <p14:creationId xmlns:p14="http://schemas.microsoft.com/office/powerpoint/2010/main" val="3362802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0202-1F37-2245-A3CB-5ACB97199712}"/>
              </a:ext>
            </a:extLst>
          </p:cNvPr>
          <p:cNvSpPr>
            <a:spLocks noGrp="1"/>
          </p:cNvSpPr>
          <p:nvPr>
            <p:ph type="title"/>
          </p:nvPr>
        </p:nvSpPr>
        <p:spPr/>
        <p:txBody>
          <a:bodyPr/>
          <a:lstStyle/>
          <a:p>
            <a:r>
              <a:rPr lang="en-US" dirty="0"/>
              <a:t>Graphic Purposes</a:t>
            </a:r>
          </a:p>
        </p:txBody>
      </p:sp>
      <p:sp>
        <p:nvSpPr>
          <p:cNvPr id="3" name="Content Placeholder 2">
            <a:extLst>
              <a:ext uri="{FF2B5EF4-FFF2-40B4-BE49-F238E27FC236}">
                <a16:creationId xmlns:a16="http://schemas.microsoft.com/office/drawing/2014/main" id="{35FD7CDD-13E0-B740-B346-01F79CAE54A7}"/>
              </a:ext>
            </a:extLst>
          </p:cNvPr>
          <p:cNvSpPr>
            <a:spLocks noGrp="1"/>
          </p:cNvSpPr>
          <p:nvPr>
            <p:ph idx="1"/>
          </p:nvPr>
        </p:nvSpPr>
        <p:spPr/>
        <p:txBody>
          <a:bodyPr/>
          <a:lstStyle/>
          <a:p>
            <a:pPr>
              <a:buClr>
                <a:schemeClr val="tx1"/>
              </a:buClr>
            </a:pPr>
            <a:r>
              <a:rPr lang="en-US" sz="2400" b="1" dirty="0"/>
              <a:t>Spatial graphics: </a:t>
            </a:r>
            <a:r>
              <a:rPr lang="en-US" sz="2400" dirty="0"/>
              <a:t>represent spatial placement of objects or the physical relationships among objects or parts (e.g., photos, scientific drawings) </a:t>
            </a:r>
          </a:p>
          <a:p>
            <a:pPr>
              <a:buClr>
                <a:schemeClr val="tx1"/>
              </a:buClr>
            </a:pPr>
            <a:r>
              <a:rPr lang="en-US" sz="2400" dirty="0"/>
              <a:t>An understanding of spatial graphics is demonstrated by being able to describe (or remember) the relative placements of the items in the graphics</a:t>
            </a:r>
          </a:p>
          <a:p>
            <a:pPr>
              <a:buClr>
                <a:schemeClr val="tx1"/>
              </a:buClr>
            </a:pPr>
            <a:r>
              <a:rPr lang="en-US" sz="2400" dirty="0"/>
              <a:t>Not enough to remember the actual items represented—understanding their relationships is key   </a:t>
            </a:r>
          </a:p>
          <a:p>
            <a:endParaRPr lang="en-US" dirty="0"/>
          </a:p>
        </p:txBody>
      </p:sp>
    </p:spTree>
    <p:extLst>
      <p:ext uri="{BB962C8B-B14F-4D97-AF65-F5344CB8AC3E}">
        <p14:creationId xmlns:p14="http://schemas.microsoft.com/office/powerpoint/2010/main" val="3228290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9971-0D2A-114F-8D62-F211C6DEA817}"/>
              </a:ext>
            </a:extLst>
          </p:cNvPr>
          <p:cNvSpPr>
            <a:spLocks noGrp="1"/>
          </p:cNvSpPr>
          <p:nvPr>
            <p:ph type="title"/>
          </p:nvPr>
        </p:nvSpPr>
        <p:spPr/>
        <p:txBody>
          <a:bodyPr/>
          <a:lstStyle/>
          <a:p>
            <a:r>
              <a:rPr lang="en-US" dirty="0"/>
              <a:t>Graphic Purposes (cont.)</a:t>
            </a:r>
          </a:p>
        </p:txBody>
      </p:sp>
      <p:sp>
        <p:nvSpPr>
          <p:cNvPr id="3" name="Content Placeholder 2">
            <a:extLst>
              <a:ext uri="{FF2B5EF4-FFF2-40B4-BE49-F238E27FC236}">
                <a16:creationId xmlns:a16="http://schemas.microsoft.com/office/drawing/2014/main" id="{9A109579-88E7-CA44-883A-A95E71ED799B}"/>
              </a:ext>
            </a:extLst>
          </p:cNvPr>
          <p:cNvSpPr>
            <a:spLocks noGrp="1"/>
          </p:cNvSpPr>
          <p:nvPr>
            <p:ph idx="1"/>
          </p:nvPr>
        </p:nvSpPr>
        <p:spPr/>
        <p:txBody>
          <a:bodyPr/>
          <a:lstStyle/>
          <a:p>
            <a:pPr>
              <a:buClr>
                <a:schemeClr val="tx1"/>
              </a:buClr>
            </a:pPr>
            <a:r>
              <a:rPr lang="en-US" sz="2400" b="1" dirty="0"/>
              <a:t>Sequential graphics: </a:t>
            </a:r>
            <a:r>
              <a:rPr lang="en-US" sz="2400" dirty="0"/>
              <a:t>represent the steps in a process or cycle (e.g., flow charts)</a:t>
            </a:r>
          </a:p>
          <a:p>
            <a:pPr>
              <a:buClr>
                <a:schemeClr val="tx1"/>
              </a:buClr>
            </a:pPr>
            <a:r>
              <a:rPr lang="en-US" sz="2400" dirty="0"/>
              <a:t>An understanding of sequential graphics requires that readers be able to  describe the steps in the process in an appropriate sequence (and key features  of the process such as asymmetricity, circularity, etc.)</a:t>
            </a:r>
          </a:p>
          <a:p>
            <a:endParaRPr lang="en-US" dirty="0"/>
          </a:p>
        </p:txBody>
      </p:sp>
    </p:spTree>
    <p:extLst>
      <p:ext uri="{BB962C8B-B14F-4D97-AF65-F5344CB8AC3E}">
        <p14:creationId xmlns:p14="http://schemas.microsoft.com/office/powerpoint/2010/main" val="335712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7D6B-A60E-4F48-8AED-DBA613388926}"/>
              </a:ext>
            </a:extLst>
          </p:cNvPr>
          <p:cNvSpPr>
            <a:spLocks noGrp="1"/>
          </p:cNvSpPr>
          <p:nvPr>
            <p:ph type="title"/>
          </p:nvPr>
        </p:nvSpPr>
        <p:spPr/>
        <p:txBody>
          <a:bodyPr/>
          <a:lstStyle/>
          <a:p>
            <a:r>
              <a:rPr lang="en-US" dirty="0"/>
              <a:t>Graphic Purposes (cont.)</a:t>
            </a:r>
          </a:p>
        </p:txBody>
      </p:sp>
      <p:sp>
        <p:nvSpPr>
          <p:cNvPr id="3" name="Content Placeholder 2">
            <a:extLst>
              <a:ext uri="{FF2B5EF4-FFF2-40B4-BE49-F238E27FC236}">
                <a16:creationId xmlns:a16="http://schemas.microsoft.com/office/drawing/2014/main" id="{C267806C-F0F8-5941-B448-6A4B1D86048F}"/>
              </a:ext>
            </a:extLst>
          </p:cNvPr>
          <p:cNvSpPr>
            <a:spLocks noGrp="1"/>
          </p:cNvSpPr>
          <p:nvPr>
            <p:ph idx="1"/>
          </p:nvPr>
        </p:nvSpPr>
        <p:spPr/>
        <p:txBody>
          <a:bodyPr/>
          <a:lstStyle/>
          <a:p>
            <a:pPr>
              <a:buClr>
                <a:schemeClr val="tx1"/>
              </a:buClr>
            </a:pPr>
            <a:r>
              <a:rPr lang="en-US" sz="2400" b="1" dirty="0"/>
              <a:t>Comparative graphics: </a:t>
            </a:r>
            <a:r>
              <a:rPr lang="en-US" sz="2400" dirty="0"/>
              <a:t>reveal similarities and differences in phenomena or processes (includes scientific drawings, tables, bar graphs, etc.)</a:t>
            </a:r>
          </a:p>
          <a:p>
            <a:pPr>
              <a:buClr>
                <a:schemeClr val="tx1"/>
              </a:buClr>
            </a:pPr>
            <a:r>
              <a:rPr lang="en-US" sz="2400" dirty="0"/>
              <a:t>Understanding comparative graphics requires that readers recognize what  is being compared and to be able to draw appropriate generalizations from the comparisons </a:t>
            </a:r>
          </a:p>
          <a:p>
            <a:endParaRPr lang="en-US" dirty="0"/>
          </a:p>
        </p:txBody>
      </p:sp>
    </p:spTree>
    <p:extLst>
      <p:ext uri="{BB962C8B-B14F-4D97-AF65-F5344CB8AC3E}">
        <p14:creationId xmlns:p14="http://schemas.microsoft.com/office/powerpoint/2010/main" val="2946444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7D6B-A60E-4F48-8AED-DBA613388926}"/>
              </a:ext>
            </a:extLst>
          </p:cNvPr>
          <p:cNvSpPr>
            <a:spLocks noGrp="1"/>
          </p:cNvSpPr>
          <p:nvPr>
            <p:ph type="title"/>
          </p:nvPr>
        </p:nvSpPr>
        <p:spPr/>
        <p:txBody>
          <a:bodyPr/>
          <a:lstStyle/>
          <a:p>
            <a:r>
              <a:rPr lang="en-US" dirty="0"/>
              <a:t>Graphic Purposes (cont.)</a:t>
            </a:r>
          </a:p>
        </p:txBody>
      </p:sp>
      <p:sp>
        <p:nvSpPr>
          <p:cNvPr id="3" name="Content Placeholder 2">
            <a:extLst>
              <a:ext uri="{FF2B5EF4-FFF2-40B4-BE49-F238E27FC236}">
                <a16:creationId xmlns:a16="http://schemas.microsoft.com/office/drawing/2014/main" id="{C267806C-F0F8-5941-B448-6A4B1D86048F}"/>
              </a:ext>
            </a:extLst>
          </p:cNvPr>
          <p:cNvSpPr>
            <a:spLocks noGrp="1"/>
          </p:cNvSpPr>
          <p:nvPr>
            <p:ph idx="1"/>
          </p:nvPr>
        </p:nvSpPr>
        <p:spPr/>
        <p:txBody>
          <a:bodyPr/>
          <a:lstStyle/>
          <a:p>
            <a:pPr>
              <a:buClr>
                <a:schemeClr val="tx1"/>
              </a:buClr>
            </a:pPr>
            <a:r>
              <a:rPr lang="en-US" sz="2400" b="1" dirty="0"/>
              <a:t>Classification/Hierarchical graphics:  </a:t>
            </a:r>
            <a:r>
              <a:rPr lang="en-US" sz="2400" dirty="0"/>
              <a:t>reveal taxonomic or rank relationships or arrangements among phenomena, objects, processes, etc. (includes tree diagrams, category graphs, etc.)</a:t>
            </a:r>
          </a:p>
          <a:p>
            <a:pPr>
              <a:buClr>
                <a:schemeClr val="tx1"/>
              </a:buClr>
            </a:pPr>
            <a:r>
              <a:rPr lang="en-US" sz="2400" dirty="0"/>
              <a:t>Understanding classification/hierarchical graphics requires recognizing what is being compared and whether the nature   of the relations being pictured (e.g., superior to inferior, general to specific) </a:t>
            </a:r>
          </a:p>
          <a:p>
            <a:endParaRPr lang="en-US" dirty="0"/>
          </a:p>
        </p:txBody>
      </p:sp>
    </p:spTree>
    <p:extLst>
      <p:ext uri="{BB962C8B-B14F-4D97-AF65-F5344CB8AC3E}">
        <p14:creationId xmlns:p14="http://schemas.microsoft.com/office/powerpoint/2010/main" val="409347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7D6B-A60E-4F48-8AED-DBA613388926}"/>
              </a:ext>
            </a:extLst>
          </p:cNvPr>
          <p:cNvSpPr>
            <a:spLocks noGrp="1"/>
          </p:cNvSpPr>
          <p:nvPr>
            <p:ph type="title"/>
          </p:nvPr>
        </p:nvSpPr>
        <p:spPr/>
        <p:txBody>
          <a:bodyPr/>
          <a:lstStyle/>
          <a:p>
            <a:r>
              <a:rPr lang="en-US" dirty="0"/>
              <a:t>Graphic Purposes (cont.)</a:t>
            </a:r>
          </a:p>
        </p:txBody>
      </p:sp>
      <p:sp>
        <p:nvSpPr>
          <p:cNvPr id="3" name="Content Placeholder 2">
            <a:extLst>
              <a:ext uri="{FF2B5EF4-FFF2-40B4-BE49-F238E27FC236}">
                <a16:creationId xmlns:a16="http://schemas.microsoft.com/office/drawing/2014/main" id="{C267806C-F0F8-5941-B448-6A4B1D86048F}"/>
              </a:ext>
            </a:extLst>
          </p:cNvPr>
          <p:cNvSpPr>
            <a:spLocks noGrp="1"/>
          </p:cNvSpPr>
          <p:nvPr>
            <p:ph idx="1"/>
          </p:nvPr>
        </p:nvSpPr>
        <p:spPr/>
        <p:txBody>
          <a:bodyPr/>
          <a:lstStyle/>
          <a:p>
            <a:pPr>
              <a:buClr>
                <a:schemeClr val="tx1"/>
              </a:buClr>
            </a:pPr>
            <a:r>
              <a:rPr lang="en-US" sz="2400" b="1" dirty="0"/>
              <a:t>Causal graphics: </a:t>
            </a:r>
            <a:r>
              <a:rPr lang="en-US" sz="2400" dirty="0"/>
              <a:t>reveal what conditions or actions lead to particular outcomes (can take many forms, but be especially careful  of graphics that illustrate relationships between two variables-–those are not necessarily causal, but may be correlational)</a:t>
            </a:r>
          </a:p>
          <a:p>
            <a:pPr>
              <a:buClr>
                <a:schemeClr val="tx1"/>
              </a:buClr>
            </a:pPr>
            <a:r>
              <a:rPr lang="en-US" sz="2400" dirty="0"/>
              <a:t>Understanding requires being able to describe the antecedent the consequent and how the the former impacts the latter</a:t>
            </a:r>
          </a:p>
          <a:p>
            <a:endParaRPr lang="en-US" dirty="0"/>
          </a:p>
        </p:txBody>
      </p:sp>
    </p:spTree>
    <p:extLst>
      <p:ext uri="{BB962C8B-B14F-4D97-AF65-F5344CB8AC3E}">
        <p14:creationId xmlns:p14="http://schemas.microsoft.com/office/powerpoint/2010/main" val="2175961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C6E8-1990-7C40-B8F6-3B794CD6915C}"/>
              </a:ext>
            </a:extLst>
          </p:cNvPr>
          <p:cNvSpPr>
            <a:spLocks noGrp="1"/>
          </p:cNvSpPr>
          <p:nvPr>
            <p:ph type="title"/>
          </p:nvPr>
        </p:nvSpPr>
        <p:spPr/>
        <p:txBody>
          <a:bodyPr/>
          <a:lstStyle/>
          <a:p>
            <a:r>
              <a:rPr lang="en-US" dirty="0"/>
              <a:t>Graphics Purposes</a:t>
            </a:r>
          </a:p>
        </p:txBody>
      </p:sp>
      <p:sp>
        <p:nvSpPr>
          <p:cNvPr id="3" name="Content Placeholder 2">
            <a:extLst>
              <a:ext uri="{FF2B5EF4-FFF2-40B4-BE49-F238E27FC236}">
                <a16:creationId xmlns:a16="http://schemas.microsoft.com/office/drawing/2014/main" id="{387BB900-C078-E748-B3CE-7561F0737F3F}"/>
              </a:ext>
            </a:extLst>
          </p:cNvPr>
          <p:cNvSpPr>
            <a:spLocks noGrp="1"/>
          </p:cNvSpPr>
          <p:nvPr>
            <p:ph idx="1"/>
          </p:nvPr>
        </p:nvSpPr>
        <p:spPr/>
        <p:txBody>
          <a:bodyPr>
            <a:normAutofit/>
          </a:bodyPr>
          <a:lstStyle/>
          <a:p>
            <a:r>
              <a:rPr lang="en-US" sz="2400" dirty="0"/>
              <a:t>Spatial graphics</a:t>
            </a:r>
          </a:p>
          <a:p>
            <a:r>
              <a:rPr lang="en-US" sz="2400" dirty="0"/>
              <a:t>Sequential graphics</a:t>
            </a:r>
          </a:p>
          <a:p>
            <a:r>
              <a:rPr lang="en-US" sz="2400" dirty="0"/>
              <a:t>Comparative</a:t>
            </a:r>
          </a:p>
          <a:p>
            <a:r>
              <a:rPr lang="en-US" sz="2400" dirty="0"/>
              <a:t>Classification/Hierarchical</a:t>
            </a:r>
          </a:p>
          <a:p>
            <a:r>
              <a:rPr lang="en-US" sz="2400" dirty="0"/>
              <a:t>Causal</a:t>
            </a:r>
          </a:p>
        </p:txBody>
      </p:sp>
    </p:spTree>
    <p:extLst>
      <p:ext uri="{BB962C8B-B14F-4D97-AF65-F5344CB8AC3E}">
        <p14:creationId xmlns:p14="http://schemas.microsoft.com/office/powerpoint/2010/main" val="2764812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9C0405-922B-204C-9776-3AB65CAB1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12" y="444523"/>
            <a:ext cx="7179896" cy="5614902"/>
          </a:xfrm>
          <a:prstGeom prst="rect">
            <a:avLst/>
          </a:prstGeom>
        </p:spPr>
      </p:pic>
      <p:sp>
        <p:nvSpPr>
          <p:cNvPr id="8" name="TextBox 7">
            <a:extLst>
              <a:ext uri="{FF2B5EF4-FFF2-40B4-BE49-F238E27FC236}">
                <a16:creationId xmlns:a16="http://schemas.microsoft.com/office/drawing/2014/main" id="{7667F65C-F3B9-3C46-B04B-D3FFFF801DD4}"/>
              </a:ext>
            </a:extLst>
          </p:cNvPr>
          <p:cNvSpPr txBox="1"/>
          <p:nvPr/>
        </p:nvSpPr>
        <p:spPr>
          <a:xfrm>
            <a:off x="7303008" y="4400551"/>
            <a:ext cx="1898142"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spTree>
    <p:extLst>
      <p:ext uri="{BB962C8B-B14F-4D97-AF65-F5344CB8AC3E}">
        <p14:creationId xmlns:p14="http://schemas.microsoft.com/office/powerpoint/2010/main" val="2561400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srcRect l="608" r="608"/>
          <a:stretch>
            <a:fillRect/>
          </a:stretch>
        </p:blipFill>
        <p:spPr>
          <a:xfrm>
            <a:off x="179832" y="914400"/>
            <a:ext cx="7103872" cy="5327904"/>
          </a:xfrm>
        </p:spPr>
      </p:pic>
      <p:sp>
        <p:nvSpPr>
          <p:cNvPr id="3" name="TextBox 2">
            <a:extLst>
              <a:ext uri="{FF2B5EF4-FFF2-40B4-BE49-F238E27FC236}">
                <a16:creationId xmlns:a16="http://schemas.microsoft.com/office/drawing/2014/main" id="{26A67C32-36AB-144C-A210-6153485FEC79}"/>
              </a:ext>
            </a:extLst>
          </p:cNvPr>
          <p:cNvSpPr txBox="1"/>
          <p:nvPr/>
        </p:nvSpPr>
        <p:spPr>
          <a:xfrm>
            <a:off x="7242048" y="4229101"/>
            <a:ext cx="1694688"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spTree>
    <p:extLst>
      <p:ext uri="{BB962C8B-B14F-4D97-AF65-F5344CB8AC3E}">
        <p14:creationId xmlns:p14="http://schemas.microsoft.com/office/powerpoint/2010/main" val="1618087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E8D607-5238-2541-8019-97E927D68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6" y="810006"/>
            <a:ext cx="6736082" cy="5665690"/>
          </a:xfrm>
          <a:prstGeom prst="rect">
            <a:avLst/>
          </a:prstGeom>
        </p:spPr>
      </p:pic>
      <p:sp>
        <p:nvSpPr>
          <p:cNvPr id="10" name="TextBox 9">
            <a:extLst>
              <a:ext uri="{FF2B5EF4-FFF2-40B4-BE49-F238E27FC236}">
                <a16:creationId xmlns:a16="http://schemas.microsoft.com/office/drawing/2014/main" id="{6A6D0522-D426-544B-A389-FD145A114936}"/>
              </a:ext>
            </a:extLst>
          </p:cNvPr>
          <p:cNvSpPr txBox="1"/>
          <p:nvPr/>
        </p:nvSpPr>
        <p:spPr>
          <a:xfrm>
            <a:off x="7180327" y="3988308"/>
            <a:ext cx="1318181" cy="1338828"/>
          </a:xfrm>
          <a:prstGeom prst="rect">
            <a:avLst/>
          </a:prstGeom>
          <a:noFill/>
        </p:spPr>
        <p:txBody>
          <a:bodyPr wrap="non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a:p>
            <a:endParaRPr lang="en-US" sz="1350" dirty="0"/>
          </a:p>
        </p:txBody>
      </p:sp>
    </p:spTree>
    <p:extLst>
      <p:ext uri="{BB962C8B-B14F-4D97-AF65-F5344CB8AC3E}">
        <p14:creationId xmlns:p14="http://schemas.microsoft.com/office/powerpoint/2010/main" val="100277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9CBF-DF95-2F46-9A90-DDBDAB735D41}"/>
              </a:ext>
            </a:extLst>
          </p:cNvPr>
          <p:cNvSpPr>
            <a:spLocks noGrp="1"/>
          </p:cNvSpPr>
          <p:nvPr>
            <p:ph type="title"/>
          </p:nvPr>
        </p:nvSpPr>
        <p:spPr/>
        <p:txBody>
          <a:bodyPr/>
          <a:lstStyle/>
          <a:p>
            <a:r>
              <a:rPr lang="en-US" dirty="0"/>
              <a:t>1. Asking questions and defining problems</a:t>
            </a:r>
          </a:p>
        </p:txBody>
      </p:sp>
      <p:sp>
        <p:nvSpPr>
          <p:cNvPr id="3" name="Content Placeholder 2">
            <a:extLst>
              <a:ext uri="{FF2B5EF4-FFF2-40B4-BE49-F238E27FC236}">
                <a16:creationId xmlns:a16="http://schemas.microsoft.com/office/drawing/2014/main" id="{58456F3C-65F7-8048-B10F-1C09AED6BCB2}"/>
              </a:ext>
            </a:extLst>
          </p:cNvPr>
          <p:cNvSpPr>
            <a:spLocks noGrp="1"/>
          </p:cNvSpPr>
          <p:nvPr>
            <p:ph idx="1"/>
          </p:nvPr>
        </p:nvSpPr>
        <p:spPr/>
        <p:txBody>
          <a:bodyPr/>
          <a:lstStyle/>
          <a:p>
            <a:pPr>
              <a:buClr>
                <a:schemeClr val="tx1"/>
              </a:buClr>
            </a:pPr>
            <a:r>
              <a:rPr lang="en-US" sz="2400" dirty="0">
                <a:solidFill>
                  <a:schemeClr val="tx1">
                    <a:lumMod val="95000"/>
                    <a:lumOff val="5000"/>
                  </a:schemeClr>
                </a:solidFill>
              </a:rPr>
              <a:t>Formulating empirically answerable questions</a:t>
            </a:r>
          </a:p>
          <a:p>
            <a:pPr>
              <a:buClr>
                <a:schemeClr val="tx1"/>
              </a:buClr>
            </a:pPr>
            <a:r>
              <a:rPr lang="en-US" sz="2400" dirty="0">
                <a:solidFill>
                  <a:srgbClr val="FF0000"/>
                </a:solidFill>
              </a:rPr>
              <a:t>Establishing what is already known</a:t>
            </a:r>
          </a:p>
          <a:p>
            <a:pPr>
              <a:buClr>
                <a:schemeClr val="tx1"/>
              </a:buClr>
            </a:pPr>
            <a:r>
              <a:rPr lang="en-US" sz="2400" dirty="0">
                <a:solidFill>
                  <a:srgbClr val="FF0000"/>
                </a:solidFill>
              </a:rPr>
              <a:t>Determining which questions have to be satisfactorily answered</a:t>
            </a:r>
          </a:p>
          <a:p>
            <a:endParaRPr lang="en-US" dirty="0"/>
          </a:p>
        </p:txBody>
      </p:sp>
    </p:spTree>
    <p:extLst>
      <p:ext uri="{BB962C8B-B14F-4D97-AF65-F5344CB8AC3E}">
        <p14:creationId xmlns:p14="http://schemas.microsoft.com/office/powerpoint/2010/main" val="641587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81680-5C9F-5B4B-8C30-9A288908F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4" y="467161"/>
            <a:ext cx="8700519" cy="4696913"/>
          </a:xfrm>
          <a:prstGeom prst="rect">
            <a:avLst/>
          </a:prstGeom>
        </p:spPr>
      </p:pic>
      <p:sp>
        <p:nvSpPr>
          <p:cNvPr id="10" name="TextBox 9">
            <a:extLst>
              <a:ext uri="{FF2B5EF4-FFF2-40B4-BE49-F238E27FC236}">
                <a16:creationId xmlns:a16="http://schemas.microsoft.com/office/drawing/2014/main" id="{4837D097-DB18-5846-BF8F-039CE7C3296E}"/>
              </a:ext>
            </a:extLst>
          </p:cNvPr>
          <p:cNvSpPr txBox="1"/>
          <p:nvPr/>
        </p:nvSpPr>
        <p:spPr>
          <a:xfrm>
            <a:off x="7242049" y="5164074"/>
            <a:ext cx="1654374"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spTree>
    <p:extLst>
      <p:ext uri="{BB962C8B-B14F-4D97-AF65-F5344CB8AC3E}">
        <p14:creationId xmlns:p14="http://schemas.microsoft.com/office/powerpoint/2010/main" val="663908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571232" y="5437632"/>
            <a:ext cx="1801368"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1E783D39-9E82-7449-B37A-9BC842414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 y="137193"/>
            <a:ext cx="8273796" cy="5729603"/>
          </a:xfrm>
          <a:prstGeom prst="rect">
            <a:avLst/>
          </a:prstGeom>
        </p:spPr>
      </p:pic>
    </p:spTree>
    <p:extLst>
      <p:ext uri="{BB962C8B-B14F-4D97-AF65-F5344CB8AC3E}">
        <p14:creationId xmlns:p14="http://schemas.microsoft.com/office/powerpoint/2010/main" val="3162875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353300" y="5371339"/>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632B5814-D68A-124B-BBB0-41EB4FC58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6" y="243431"/>
            <a:ext cx="7862316" cy="5462240"/>
          </a:xfrm>
          <a:prstGeom prst="rect">
            <a:avLst/>
          </a:prstGeom>
        </p:spPr>
      </p:pic>
    </p:spTree>
    <p:extLst>
      <p:ext uri="{BB962C8B-B14F-4D97-AF65-F5344CB8AC3E}">
        <p14:creationId xmlns:p14="http://schemas.microsoft.com/office/powerpoint/2010/main" val="4060755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57950" y="4286251"/>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4D37B12F-50E2-7D41-B3FE-339B64252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9" y="414528"/>
            <a:ext cx="6503084" cy="6370368"/>
          </a:xfrm>
          <a:prstGeom prst="rect">
            <a:avLst/>
          </a:prstGeom>
        </p:spPr>
      </p:pic>
    </p:spTree>
    <p:extLst>
      <p:ext uri="{BB962C8B-B14F-4D97-AF65-F5344CB8AC3E}">
        <p14:creationId xmlns:p14="http://schemas.microsoft.com/office/powerpoint/2010/main" val="3001769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258050" y="5481067"/>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0C67DA85-D3E6-5E40-8197-49AAE1DDD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3" y="-8364"/>
            <a:ext cx="8778241" cy="5352586"/>
          </a:xfrm>
          <a:prstGeom prst="rect">
            <a:avLst/>
          </a:prstGeom>
        </p:spPr>
      </p:pic>
    </p:spTree>
    <p:extLst>
      <p:ext uri="{BB962C8B-B14F-4D97-AF65-F5344CB8AC3E}">
        <p14:creationId xmlns:p14="http://schemas.microsoft.com/office/powerpoint/2010/main" val="906139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30974" y="5151883"/>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F6BF6AE5-EE09-B642-B94F-7CCA16296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56" y="803226"/>
            <a:ext cx="6842760" cy="4669722"/>
          </a:xfrm>
          <a:prstGeom prst="rect">
            <a:avLst/>
          </a:prstGeom>
        </p:spPr>
      </p:pic>
    </p:spTree>
    <p:extLst>
      <p:ext uri="{BB962C8B-B14F-4D97-AF65-F5344CB8AC3E}">
        <p14:creationId xmlns:p14="http://schemas.microsoft.com/office/powerpoint/2010/main" val="3657876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945630" y="5225035"/>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467996D1-B38B-124D-9535-800F13C51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97" y="1097280"/>
            <a:ext cx="8034953" cy="3554730"/>
          </a:xfrm>
          <a:prstGeom prst="rect">
            <a:avLst/>
          </a:prstGeom>
        </p:spPr>
      </p:pic>
    </p:spTree>
    <p:extLst>
      <p:ext uri="{BB962C8B-B14F-4D97-AF65-F5344CB8AC3E}">
        <p14:creationId xmlns:p14="http://schemas.microsoft.com/office/powerpoint/2010/main" val="224372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57950" y="4286251"/>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52D561C1-4401-234D-ABD5-93559DD6A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544" y="45487"/>
            <a:ext cx="4708094" cy="6212297"/>
          </a:xfrm>
          <a:prstGeom prst="rect">
            <a:avLst/>
          </a:prstGeom>
        </p:spPr>
      </p:pic>
    </p:spTree>
    <p:extLst>
      <p:ext uri="{BB962C8B-B14F-4D97-AF65-F5344CB8AC3E}">
        <p14:creationId xmlns:p14="http://schemas.microsoft.com/office/powerpoint/2010/main" val="2869075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100636" y="5289122"/>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34F915FB-F5FC-6D4A-9EB2-2C179495B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 y="87165"/>
            <a:ext cx="6955536" cy="5201957"/>
          </a:xfrm>
          <a:prstGeom prst="rect">
            <a:avLst/>
          </a:prstGeom>
        </p:spPr>
      </p:pic>
    </p:spTree>
    <p:extLst>
      <p:ext uri="{BB962C8B-B14F-4D97-AF65-F5344CB8AC3E}">
        <p14:creationId xmlns:p14="http://schemas.microsoft.com/office/powerpoint/2010/main" val="3573487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960071" y="4286251"/>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3DCCDEE4-1C3A-BE46-B220-FB6711DB5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79" y="73494"/>
            <a:ext cx="6641185" cy="5927257"/>
          </a:xfrm>
          <a:prstGeom prst="rect">
            <a:avLst/>
          </a:prstGeom>
        </p:spPr>
      </p:pic>
    </p:spTree>
    <p:extLst>
      <p:ext uri="{BB962C8B-B14F-4D97-AF65-F5344CB8AC3E}">
        <p14:creationId xmlns:p14="http://schemas.microsoft.com/office/powerpoint/2010/main" val="175435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9223-8B7E-B740-AB75-58D1DCA31E11}"/>
              </a:ext>
            </a:extLst>
          </p:cNvPr>
          <p:cNvSpPr>
            <a:spLocks noGrp="1"/>
          </p:cNvSpPr>
          <p:nvPr>
            <p:ph type="title"/>
          </p:nvPr>
        </p:nvSpPr>
        <p:spPr/>
        <p:txBody>
          <a:bodyPr/>
          <a:lstStyle/>
          <a:p>
            <a:r>
              <a:rPr lang="en-US" dirty="0"/>
              <a:t>2. Developing and Using Models</a:t>
            </a:r>
          </a:p>
        </p:txBody>
      </p:sp>
      <p:sp>
        <p:nvSpPr>
          <p:cNvPr id="3" name="Content Placeholder 2">
            <a:extLst>
              <a:ext uri="{FF2B5EF4-FFF2-40B4-BE49-F238E27FC236}">
                <a16:creationId xmlns:a16="http://schemas.microsoft.com/office/drawing/2014/main" id="{FE0ADFCF-CF01-3347-A896-91D51F863EFE}"/>
              </a:ext>
            </a:extLst>
          </p:cNvPr>
          <p:cNvSpPr>
            <a:spLocks noGrp="1"/>
          </p:cNvSpPr>
          <p:nvPr>
            <p:ph idx="1"/>
          </p:nvPr>
        </p:nvSpPr>
        <p:spPr/>
        <p:txBody>
          <a:bodyPr/>
          <a:lstStyle/>
          <a:p>
            <a:pPr>
              <a:buClr>
                <a:schemeClr val="tx1"/>
              </a:buClr>
              <a:buFont typeface="Wingdings" charset="2"/>
              <a:buChar char="§"/>
            </a:pPr>
            <a:r>
              <a:rPr lang="en-US" sz="2400" dirty="0"/>
              <a:t>Development of models and simulations to help develop explanations about natural phenomena</a:t>
            </a:r>
          </a:p>
          <a:p>
            <a:pPr>
              <a:buClr>
                <a:schemeClr val="tx1"/>
              </a:buClr>
              <a:buFont typeface="Wingdings" charset="2"/>
              <a:buChar char="§"/>
            </a:pPr>
            <a:r>
              <a:rPr lang="en-US" sz="2400" dirty="0"/>
              <a:t>Models make it possible to go beyond observations</a:t>
            </a:r>
          </a:p>
          <a:p>
            <a:pPr>
              <a:buClr>
                <a:schemeClr val="tx1"/>
              </a:buClr>
              <a:buFont typeface="Wingdings" charset="2"/>
              <a:buChar char="§"/>
            </a:pPr>
            <a:r>
              <a:rPr lang="en-US" sz="2400" dirty="0"/>
              <a:t>And identify flaws in the reasoning</a:t>
            </a:r>
          </a:p>
          <a:p>
            <a:pPr marL="0" indent="0">
              <a:buNone/>
            </a:pPr>
            <a:endParaRPr lang="en-US" dirty="0"/>
          </a:p>
        </p:txBody>
      </p:sp>
    </p:spTree>
    <p:extLst>
      <p:ext uri="{BB962C8B-B14F-4D97-AF65-F5344CB8AC3E}">
        <p14:creationId xmlns:p14="http://schemas.microsoft.com/office/powerpoint/2010/main" val="244939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555486" y="5237227"/>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0C1C9C5D-E9B7-344A-8C59-6AEAB9D3A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64" y="401719"/>
            <a:ext cx="8463116" cy="4633577"/>
          </a:xfrm>
          <a:prstGeom prst="rect">
            <a:avLst/>
          </a:prstGeom>
        </p:spPr>
      </p:pic>
    </p:spTree>
    <p:extLst>
      <p:ext uri="{BB962C8B-B14F-4D97-AF65-F5344CB8AC3E}">
        <p14:creationId xmlns:p14="http://schemas.microsoft.com/office/powerpoint/2010/main" val="39777460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67550" y="4969003"/>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51869844-CBC2-F947-B1BE-6F3F93C3C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 y="336892"/>
            <a:ext cx="6918959" cy="4944751"/>
          </a:xfrm>
          <a:prstGeom prst="rect">
            <a:avLst/>
          </a:prstGeom>
        </p:spPr>
      </p:pic>
    </p:spTree>
    <p:extLst>
      <p:ext uri="{BB962C8B-B14F-4D97-AF65-F5344CB8AC3E}">
        <p14:creationId xmlns:p14="http://schemas.microsoft.com/office/powerpoint/2010/main" val="1169606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421118" y="5225583"/>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53BFA98C-1997-A645-A212-F93A84333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82" y="24010"/>
            <a:ext cx="7063436" cy="5462390"/>
          </a:xfrm>
          <a:prstGeom prst="rect">
            <a:avLst/>
          </a:prstGeom>
        </p:spPr>
      </p:pic>
    </p:spTree>
    <p:extLst>
      <p:ext uri="{BB962C8B-B14F-4D97-AF65-F5344CB8AC3E}">
        <p14:creationId xmlns:p14="http://schemas.microsoft.com/office/powerpoint/2010/main" val="37429004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258050" y="5456683"/>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759FF195-B512-9941-8D34-4EA8C0D41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28" y="18333"/>
            <a:ext cx="8415528" cy="5011915"/>
          </a:xfrm>
          <a:prstGeom prst="rect">
            <a:avLst/>
          </a:prstGeom>
        </p:spPr>
      </p:pic>
    </p:spTree>
    <p:extLst>
      <p:ext uri="{BB962C8B-B14F-4D97-AF65-F5344CB8AC3E}">
        <p14:creationId xmlns:p14="http://schemas.microsoft.com/office/powerpoint/2010/main" val="17005682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998208" y="5340096"/>
            <a:ext cx="1345692"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4B0EB55E-1738-A843-A4DE-E4DAB0F37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4" y="-116828"/>
            <a:ext cx="6949440" cy="5583456"/>
          </a:xfrm>
          <a:prstGeom prst="rect">
            <a:avLst/>
          </a:prstGeom>
        </p:spPr>
      </p:pic>
    </p:spTree>
    <p:extLst>
      <p:ext uri="{BB962C8B-B14F-4D97-AF65-F5344CB8AC3E}">
        <p14:creationId xmlns:p14="http://schemas.microsoft.com/office/powerpoint/2010/main" val="661436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258050" y="5404949"/>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8AD383A1-13CA-6249-8EE4-CFC58DDB0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84" y="-136570"/>
            <a:ext cx="7549896" cy="5541520"/>
          </a:xfrm>
          <a:prstGeom prst="rect">
            <a:avLst/>
          </a:prstGeom>
        </p:spPr>
      </p:pic>
    </p:spTree>
    <p:extLst>
      <p:ext uri="{BB962C8B-B14F-4D97-AF65-F5344CB8AC3E}">
        <p14:creationId xmlns:p14="http://schemas.microsoft.com/office/powerpoint/2010/main" val="2142986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518654" y="5395723"/>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err="1"/>
              <a:t>Classif</a:t>
            </a:r>
            <a:r>
              <a:rPr lang="en-US" sz="1350" b="1" dirty="0"/>
              <a:t>/Hierarch</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5BBF4815-FF99-1B4D-8731-68F556C14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85" y="120204"/>
            <a:ext cx="6960869" cy="5639185"/>
          </a:xfrm>
          <a:prstGeom prst="rect">
            <a:avLst/>
          </a:prstGeom>
        </p:spPr>
      </p:pic>
    </p:spTree>
    <p:extLst>
      <p:ext uri="{BB962C8B-B14F-4D97-AF65-F5344CB8AC3E}">
        <p14:creationId xmlns:p14="http://schemas.microsoft.com/office/powerpoint/2010/main" val="10929658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C6E8-1990-7C40-B8F6-3B794CD6915C}"/>
              </a:ext>
            </a:extLst>
          </p:cNvPr>
          <p:cNvSpPr>
            <a:spLocks noGrp="1"/>
          </p:cNvSpPr>
          <p:nvPr>
            <p:ph type="title"/>
          </p:nvPr>
        </p:nvSpPr>
        <p:spPr/>
        <p:txBody>
          <a:bodyPr/>
          <a:lstStyle/>
          <a:p>
            <a:r>
              <a:rPr lang="en-US" dirty="0"/>
              <a:t>Standards are an outcome of this work</a:t>
            </a:r>
          </a:p>
        </p:txBody>
      </p:sp>
      <p:sp>
        <p:nvSpPr>
          <p:cNvPr id="3" name="Content Placeholder 2">
            <a:extLst>
              <a:ext uri="{FF2B5EF4-FFF2-40B4-BE49-F238E27FC236}">
                <a16:creationId xmlns:a16="http://schemas.microsoft.com/office/drawing/2014/main" id="{387BB900-C078-E748-B3CE-7561F0737F3F}"/>
              </a:ext>
            </a:extLst>
          </p:cNvPr>
          <p:cNvSpPr>
            <a:spLocks noGrp="1"/>
          </p:cNvSpPr>
          <p:nvPr>
            <p:ph idx="1"/>
          </p:nvPr>
        </p:nvSpPr>
        <p:spPr/>
        <p:txBody>
          <a:bodyPr>
            <a:normAutofit/>
          </a:bodyPr>
          <a:lstStyle/>
          <a:p>
            <a:pPr marL="0" indent="0">
              <a:buNone/>
            </a:pPr>
            <a:r>
              <a:rPr lang="en-US" sz="1800" dirty="0"/>
              <a:t>C</a:t>
            </a:r>
            <a:r>
              <a:rPr lang="en-US" sz="2400" dirty="0"/>
              <a:t>ommon Core State Standards for English Language Arts </a:t>
            </a:r>
          </a:p>
          <a:p>
            <a:pPr marL="0" indent="0">
              <a:buNone/>
            </a:pPr>
            <a:r>
              <a:rPr lang="en-US" sz="2400" i="1" dirty="0"/>
              <a:t>and Literacy in History/Social Studies &amp; Science/Technical Subjects</a:t>
            </a:r>
          </a:p>
        </p:txBody>
      </p:sp>
    </p:spTree>
    <p:extLst>
      <p:ext uri="{BB962C8B-B14F-4D97-AF65-F5344CB8AC3E}">
        <p14:creationId xmlns:p14="http://schemas.microsoft.com/office/powerpoint/2010/main" val="3483255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Literacy in Science/Technical Subjects</a:t>
            </a:r>
          </a:p>
        </p:txBody>
      </p:sp>
      <p:sp>
        <p:nvSpPr>
          <p:cNvPr id="3" name="Content Placeholder 2"/>
          <p:cNvSpPr>
            <a:spLocks noGrp="1"/>
          </p:cNvSpPr>
          <p:nvPr>
            <p:ph idx="1"/>
          </p:nvPr>
        </p:nvSpPr>
        <p:spPr>
          <a:xfrm>
            <a:off x="1545336" y="2009394"/>
            <a:ext cx="6720840" cy="3877056"/>
          </a:xfrm>
        </p:spPr>
        <p:txBody>
          <a:bodyPr>
            <a:normAutofit fontScale="32500" lnSpcReduction="20000"/>
          </a:bodyPr>
          <a:lstStyle/>
          <a:p>
            <a:pPr lvl="0"/>
            <a:r>
              <a:rPr lang="en-US" sz="5550" dirty="0"/>
              <a:t>Determine the meaning of symbols, key terms, and other domain-specific words and phrases as they are used in a specific scientific or technical texts and topics.</a:t>
            </a:r>
          </a:p>
          <a:p>
            <a:pPr lvl="0"/>
            <a:r>
              <a:rPr lang="en-US" sz="5550" dirty="0"/>
              <a:t>Integrate quantitative or technical information expressed in words in a text with a version of that information expressed visually (e.g., in a flowchart, diagram, model, graph, or table).</a:t>
            </a:r>
          </a:p>
          <a:p>
            <a:pPr lvl="0"/>
            <a:r>
              <a:rPr lang="en-US" sz="5550" dirty="0"/>
              <a:t>Distinguish among facts, reasoned judgment based on research findings, and speculation in a text.</a:t>
            </a:r>
          </a:p>
          <a:p>
            <a:pPr lvl="0"/>
            <a:r>
              <a:rPr lang="en-US" sz="5550" dirty="0"/>
              <a:t>Follow precisely a complex multistep procedure when carrying out experiments, taking measurements, or performing technical tasks, attending to special cases or exceptions defined in the text.</a:t>
            </a:r>
          </a:p>
          <a:p>
            <a:pPr lvl="0"/>
            <a:r>
              <a:rPr lang="en-US" sz="5550" dirty="0"/>
              <a:t>Analyze the structure of the relationships among concepts in a text, including relationships among key terms (e.g., </a:t>
            </a:r>
            <a:r>
              <a:rPr lang="en-US" sz="5550" i="1" dirty="0"/>
              <a:t>force, friction, reaction force, energy</a:t>
            </a:r>
            <a:r>
              <a:rPr lang="en-US" sz="5550" dirty="0"/>
              <a:t>).</a:t>
            </a:r>
          </a:p>
          <a:p>
            <a:endParaRPr lang="en-US" dirty="0"/>
          </a:p>
        </p:txBody>
      </p:sp>
    </p:spTree>
    <p:extLst>
      <p:ext uri="{BB962C8B-B14F-4D97-AF65-F5344CB8AC3E}">
        <p14:creationId xmlns:p14="http://schemas.microsoft.com/office/powerpoint/2010/main" val="7218282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Literacy in Science/Technical Subjects</a:t>
            </a:r>
          </a:p>
        </p:txBody>
      </p:sp>
      <p:sp>
        <p:nvSpPr>
          <p:cNvPr id="3" name="Content Placeholder 2"/>
          <p:cNvSpPr>
            <a:spLocks noGrp="1"/>
          </p:cNvSpPr>
          <p:nvPr>
            <p:ph idx="1"/>
          </p:nvPr>
        </p:nvSpPr>
        <p:spPr>
          <a:xfrm>
            <a:off x="1636776" y="2265426"/>
            <a:ext cx="6839712" cy="3621024"/>
          </a:xfrm>
        </p:spPr>
        <p:txBody>
          <a:bodyPr>
            <a:normAutofit fontScale="25000" lnSpcReduction="20000"/>
          </a:bodyPr>
          <a:lstStyle/>
          <a:p>
            <a:pPr lvl="0"/>
            <a:r>
              <a:rPr lang="en-US" sz="7200" dirty="0"/>
              <a:t>Translate quantitative or technical information expressed in words in a text into visual form (e.g., a table or chart) and translate information expressed visually or mathematically (e.g., in an equation) into words.</a:t>
            </a:r>
          </a:p>
          <a:p>
            <a:pPr lvl="0"/>
            <a:r>
              <a:rPr lang="en-US" sz="7200" dirty="0"/>
              <a:t>Compare and contrast findings presented in a text to those from other sources (including their own experiments), noting when the findings support or contradict previous explanations or accounts.</a:t>
            </a:r>
          </a:p>
          <a:p>
            <a:pPr lvl="0"/>
            <a:r>
              <a:rPr lang="en-US" sz="7200" dirty="0"/>
              <a:t>Cite specific textual evidence to support analysis of science and technical texts, attending to important distinctions the author makes and to any gaps or inconsistencies in the account.</a:t>
            </a:r>
          </a:p>
          <a:p>
            <a:pPr lvl="0"/>
            <a:r>
              <a:rPr lang="en-US" sz="7200" dirty="0"/>
              <a:t>Follow precisely a complex multistep procedure when carrying out experiments, taking measurements, or performing technical tasks; analyze the specific results based on explanations in the text.</a:t>
            </a:r>
          </a:p>
          <a:p>
            <a:pPr lvl="0"/>
            <a:r>
              <a:rPr lang="en-US" sz="7200" dirty="0"/>
              <a:t>Synthesize information from a range of sources (e.g., texts, experiments, simulations) into a coherent understanding of a process, phenomenon, or concept, resolving conflicting information when possible.</a:t>
            </a:r>
          </a:p>
          <a:p>
            <a:endParaRPr lang="en-US" dirty="0"/>
          </a:p>
        </p:txBody>
      </p:sp>
    </p:spTree>
    <p:extLst>
      <p:ext uri="{BB962C8B-B14F-4D97-AF65-F5344CB8AC3E}">
        <p14:creationId xmlns:p14="http://schemas.microsoft.com/office/powerpoint/2010/main" val="176530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FA11-6AE6-344D-946E-3B12E9710700}"/>
              </a:ext>
            </a:extLst>
          </p:cNvPr>
          <p:cNvSpPr>
            <a:spLocks noGrp="1"/>
          </p:cNvSpPr>
          <p:nvPr>
            <p:ph type="title"/>
          </p:nvPr>
        </p:nvSpPr>
        <p:spPr/>
        <p:txBody>
          <a:bodyPr/>
          <a:lstStyle/>
          <a:p>
            <a:r>
              <a:rPr lang="en-US" dirty="0"/>
              <a:t>3. Planning and Carrying Out Investigations</a:t>
            </a:r>
          </a:p>
        </p:txBody>
      </p:sp>
      <p:sp>
        <p:nvSpPr>
          <p:cNvPr id="3" name="Content Placeholder 2">
            <a:extLst>
              <a:ext uri="{FF2B5EF4-FFF2-40B4-BE49-F238E27FC236}">
                <a16:creationId xmlns:a16="http://schemas.microsoft.com/office/drawing/2014/main" id="{0DBE7169-734E-D844-B12D-D33EF15333A8}"/>
              </a:ext>
            </a:extLst>
          </p:cNvPr>
          <p:cNvSpPr>
            <a:spLocks noGrp="1"/>
          </p:cNvSpPr>
          <p:nvPr>
            <p:ph idx="1"/>
          </p:nvPr>
        </p:nvSpPr>
        <p:spPr/>
        <p:txBody>
          <a:bodyPr/>
          <a:lstStyle/>
          <a:p>
            <a:pPr>
              <a:buClr>
                <a:schemeClr val="tx1"/>
              </a:buClr>
            </a:pPr>
            <a:r>
              <a:rPr lang="en-US" sz="2400" dirty="0"/>
              <a:t>Identification of what is to be recorded</a:t>
            </a:r>
          </a:p>
          <a:p>
            <a:pPr>
              <a:buClr>
                <a:schemeClr val="tx1"/>
              </a:buClr>
            </a:pPr>
            <a:r>
              <a:rPr lang="en-US" sz="2400" dirty="0"/>
              <a:t>Identification of independent and dependent variables</a:t>
            </a:r>
          </a:p>
          <a:p>
            <a:pPr>
              <a:buClr>
                <a:schemeClr val="tx1"/>
              </a:buClr>
            </a:pPr>
            <a:r>
              <a:rPr lang="en-US" sz="2400" dirty="0">
                <a:solidFill>
                  <a:srgbClr val="FF0000"/>
                </a:solidFill>
              </a:rPr>
              <a:t>Collecting and recording data </a:t>
            </a:r>
          </a:p>
          <a:p>
            <a:endParaRPr lang="en-US" dirty="0"/>
          </a:p>
        </p:txBody>
      </p:sp>
    </p:spTree>
    <p:extLst>
      <p:ext uri="{BB962C8B-B14F-4D97-AF65-F5344CB8AC3E}">
        <p14:creationId xmlns:p14="http://schemas.microsoft.com/office/powerpoint/2010/main" val="3739052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Disciplinary Literacy in Science</a:t>
            </a:r>
          </a:p>
        </p:txBody>
      </p:sp>
      <p:sp>
        <p:nvSpPr>
          <p:cNvPr id="3" name="Content Placeholder 2"/>
          <p:cNvSpPr>
            <a:spLocks noGrp="1"/>
          </p:cNvSpPr>
          <p:nvPr>
            <p:ph idx="1"/>
          </p:nvPr>
        </p:nvSpPr>
        <p:spPr/>
        <p:txBody>
          <a:bodyPr/>
          <a:lstStyle/>
          <a:p>
            <a:pPr marL="0" indent="0">
              <a:buNone/>
            </a:pPr>
            <a:endParaRPr lang="en-US" sz="2400" dirty="0"/>
          </a:p>
          <a:p>
            <a:r>
              <a:rPr lang="en-US" sz="2400" dirty="0">
                <a:hlinkClick r:id="rId2"/>
              </a:rPr>
              <a:t>https://www.projectreadi.org/</a:t>
            </a:r>
            <a:endParaRPr lang="en-US" sz="2400" dirty="0"/>
          </a:p>
          <a:p>
            <a:r>
              <a:rPr lang="en-US" sz="2400" dirty="0">
                <a:hlinkClick r:id="rId3"/>
              </a:rPr>
              <a:t>https://www.projectreadi.org/readi-science-materials/</a:t>
            </a:r>
            <a:endParaRPr lang="en-US" sz="2400" dirty="0"/>
          </a:p>
          <a:p>
            <a:r>
              <a:rPr lang="en-US" sz="2400" dirty="0">
                <a:hlinkClick r:id="rId4"/>
              </a:rPr>
              <a:t>http://www.scienceandliteracy.org/</a:t>
            </a:r>
            <a:endParaRPr lang="en-US" sz="2400" dirty="0"/>
          </a:p>
          <a:p>
            <a:r>
              <a:rPr lang="en-US" sz="2400" dirty="0">
                <a:hlinkClick r:id="rId5"/>
              </a:rPr>
              <a:t>http://www.argumentationtoolkit.org/</a:t>
            </a:r>
            <a:endParaRPr lang="en-US" sz="2400" dirty="0"/>
          </a:p>
          <a:p>
            <a:r>
              <a:rPr lang="en-US" sz="2400" dirty="0">
                <a:hlinkClick r:id="rId6"/>
              </a:rPr>
              <a:t>http://sciencearguments.weebly.com/</a:t>
            </a:r>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1338865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Disciplinary Literacy in Mathematics</a:t>
            </a:r>
          </a:p>
        </p:txBody>
      </p:sp>
      <p:sp>
        <p:nvSpPr>
          <p:cNvPr id="3" name="Content Placeholder 2"/>
          <p:cNvSpPr>
            <a:spLocks noGrp="1"/>
          </p:cNvSpPr>
          <p:nvPr>
            <p:ph idx="1"/>
          </p:nvPr>
        </p:nvSpPr>
        <p:spPr/>
        <p:txBody>
          <a:bodyPr/>
          <a:lstStyle/>
          <a:p>
            <a:pPr marL="0" indent="0">
              <a:buNone/>
            </a:pPr>
            <a:endParaRPr lang="en-US" sz="2400" dirty="0"/>
          </a:p>
          <a:p>
            <a:r>
              <a:rPr lang="en-US" sz="2400" dirty="0">
                <a:hlinkClick r:id="rId2"/>
              </a:rPr>
              <a:t>https://www.math.uh.edu/~tomforde/MathReadingTips.pdf</a:t>
            </a:r>
            <a:endParaRPr lang="en-US" sz="2400" dirty="0"/>
          </a:p>
          <a:p>
            <a:r>
              <a:rPr lang="en-US" sz="2400" dirty="0">
                <a:hlinkClick r:id="rId3"/>
              </a:rPr>
              <a:t>https://www.rit.edu/studentaffairs/asc/sites/rit.edu.studentaffairs.asc/files/docs/services/resources/How%20to%20Read%20a%20Math%20Textbook%20.pdf</a:t>
            </a:r>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3881933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150" y="1200151"/>
            <a:ext cx="2754743" cy="4255294"/>
          </a:xfrm>
        </p:spPr>
      </p:pic>
    </p:spTree>
    <p:extLst>
      <p:ext uri="{BB962C8B-B14F-4D97-AF65-F5344CB8AC3E}">
        <p14:creationId xmlns:p14="http://schemas.microsoft.com/office/powerpoint/2010/main" val="974933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3;&#10;&#13;&#10;Description automatically generated">
            <a:extLst>
              <a:ext uri="{FF2B5EF4-FFF2-40B4-BE49-F238E27FC236}">
                <a16:creationId xmlns:a16="http://schemas.microsoft.com/office/drawing/2014/main" id="{E04F74EC-BEAC-D948-9BD8-E75B22AB15D4}"/>
              </a:ext>
            </a:extLst>
          </p:cNvPr>
          <p:cNvPicPr>
            <a:picLocks noGrp="1" noChangeAspect="1"/>
          </p:cNvPicPr>
          <p:nvPr>
            <p:ph idx="1"/>
          </p:nvPr>
        </p:nvPicPr>
        <p:blipFill>
          <a:blip r:embed="rId2"/>
          <a:stretch>
            <a:fillRect/>
          </a:stretch>
        </p:blipFill>
        <p:spPr>
          <a:xfrm>
            <a:off x="2774987" y="1157288"/>
            <a:ext cx="3129323" cy="4703411"/>
          </a:xfrm>
        </p:spPr>
      </p:pic>
    </p:spTree>
    <p:extLst>
      <p:ext uri="{BB962C8B-B14F-4D97-AF65-F5344CB8AC3E}">
        <p14:creationId xmlns:p14="http://schemas.microsoft.com/office/powerpoint/2010/main" val="3235072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6625" y="1090385"/>
            <a:ext cx="2867025" cy="4331837"/>
          </a:xfrm>
          <a:prstGeom prst="rect">
            <a:avLst/>
          </a:prstGeom>
        </p:spPr>
      </p:pic>
    </p:spTree>
    <p:extLst>
      <p:ext uri="{BB962C8B-B14F-4D97-AF65-F5344CB8AC3E}">
        <p14:creationId xmlns:p14="http://schemas.microsoft.com/office/powerpoint/2010/main" val="13794702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800" y="1039297"/>
            <a:ext cx="3086100" cy="4622471"/>
          </a:xfrm>
          <a:prstGeom prst="rect">
            <a:avLst/>
          </a:prstGeom>
        </p:spPr>
      </p:pic>
    </p:spTree>
    <p:extLst>
      <p:ext uri="{BB962C8B-B14F-4D97-AF65-F5344CB8AC3E}">
        <p14:creationId xmlns:p14="http://schemas.microsoft.com/office/powerpoint/2010/main" val="73429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FA11-6AE6-344D-946E-3B12E9710700}"/>
              </a:ext>
            </a:extLst>
          </p:cNvPr>
          <p:cNvSpPr>
            <a:spLocks noGrp="1"/>
          </p:cNvSpPr>
          <p:nvPr>
            <p:ph type="title"/>
          </p:nvPr>
        </p:nvSpPr>
        <p:spPr/>
        <p:txBody>
          <a:bodyPr/>
          <a:lstStyle/>
          <a:p>
            <a:r>
              <a:rPr lang="en-US" dirty="0"/>
              <a:t>4. Analyzing and Interpreting Data</a:t>
            </a:r>
          </a:p>
        </p:txBody>
      </p:sp>
      <p:sp>
        <p:nvSpPr>
          <p:cNvPr id="3" name="Content Placeholder 2">
            <a:extLst>
              <a:ext uri="{FF2B5EF4-FFF2-40B4-BE49-F238E27FC236}">
                <a16:creationId xmlns:a16="http://schemas.microsoft.com/office/drawing/2014/main" id="{0DBE7169-734E-D844-B12D-D33EF15333A8}"/>
              </a:ext>
            </a:extLst>
          </p:cNvPr>
          <p:cNvSpPr>
            <a:spLocks noGrp="1"/>
          </p:cNvSpPr>
          <p:nvPr>
            <p:ph idx="1"/>
          </p:nvPr>
        </p:nvSpPr>
        <p:spPr/>
        <p:txBody>
          <a:bodyPr/>
          <a:lstStyle/>
          <a:p>
            <a:pPr>
              <a:buClr>
                <a:schemeClr val="tx1"/>
              </a:buClr>
            </a:pPr>
            <a:r>
              <a:rPr lang="en-US" sz="2400" dirty="0">
                <a:solidFill>
                  <a:srgbClr val="FF0000"/>
                </a:solidFill>
              </a:rPr>
              <a:t>Putting data into form that allows it to be interpreted (tabulation, graphical interpretation, visual analysis, statistical analysis) </a:t>
            </a:r>
          </a:p>
          <a:p>
            <a:pPr>
              <a:buClr>
                <a:schemeClr val="tx1"/>
              </a:buClr>
            </a:pPr>
            <a:r>
              <a:rPr lang="en-US" sz="2400" dirty="0">
                <a:solidFill>
                  <a:srgbClr val="FF0000"/>
                </a:solidFill>
              </a:rPr>
              <a:t>Identification of patterns in data</a:t>
            </a:r>
          </a:p>
          <a:p>
            <a:endParaRPr lang="en-US" dirty="0"/>
          </a:p>
        </p:txBody>
      </p:sp>
    </p:spTree>
    <p:extLst>
      <p:ext uri="{BB962C8B-B14F-4D97-AF65-F5344CB8AC3E}">
        <p14:creationId xmlns:p14="http://schemas.microsoft.com/office/powerpoint/2010/main" val="2960110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1354</TotalTime>
  <Words>3915</Words>
  <Application>Microsoft Macintosh PowerPoint</Application>
  <PresentationFormat>On-screen Show (4:3)</PresentationFormat>
  <Paragraphs>717</Paragraphs>
  <Slides>85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Calibri Light</vt:lpstr>
      <vt:lpstr>Wingdings</vt:lpstr>
      <vt:lpstr>Celestial</vt:lpstr>
      <vt:lpstr>Teaching Disciplinary Literacy: Science, Math, Technical Subjects</vt:lpstr>
      <vt:lpstr>State of the Art</vt:lpstr>
      <vt:lpstr>Pedagogical Idea of Disciplinary Literacy</vt:lpstr>
      <vt:lpstr>What do students need to learn?</vt:lpstr>
      <vt:lpstr>Scientific Practices </vt:lpstr>
      <vt:lpstr>1. Asking questions and defining problems</vt:lpstr>
      <vt:lpstr>2. Developing and Using Models</vt:lpstr>
      <vt:lpstr>3. Planning and Carrying Out Investigations</vt:lpstr>
      <vt:lpstr>4. Analyzing and Interpreting Data</vt:lpstr>
      <vt:lpstr>5. Using Mathematical and Computational         Thinking</vt:lpstr>
      <vt:lpstr>6. Constructing Explanations and Designing       Solutions</vt:lpstr>
      <vt:lpstr>7. Engaging in Argument from Evidence</vt:lpstr>
      <vt:lpstr>8. Obtaining, Evaluating, and Communicating       Information</vt:lpstr>
      <vt:lpstr>The Role of Literacy in Science</vt:lpstr>
      <vt:lpstr>The Role of Literacy in Science (cont.)</vt:lpstr>
      <vt:lpstr>Differing Outlooks about Goal of Reading</vt:lpstr>
      <vt:lpstr>Differing Approaches to Reading</vt:lpstr>
      <vt:lpstr>Disciplinary Literacy and Text Choice</vt:lpstr>
      <vt:lpstr>Disciplinary Literacy and Text Choice (cont.)</vt:lpstr>
      <vt:lpstr>Chemistry Note-taking</vt:lpstr>
      <vt:lpstr>How to Read Math</vt:lpstr>
      <vt:lpstr>Content Area Vocabulary</vt:lpstr>
      <vt:lpstr>Disciplinary Literacy Vocabulary</vt:lpstr>
      <vt:lpstr>Disciplinary Literacy Vocabulary</vt:lpstr>
      <vt:lpstr>Morphology Differs by Discipline</vt:lpstr>
      <vt:lpstr>Prefixes</vt:lpstr>
      <vt:lpstr>Prefixes</vt:lpstr>
      <vt:lpstr>Derivational Suffixes</vt:lpstr>
      <vt:lpstr>Derivational Suffixes (cont.)</vt:lpstr>
      <vt:lpstr>Greek Combining Forms</vt:lpstr>
      <vt:lpstr>Greek Combining Forms (cont.)</vt:lpstr>
      <vt:lpstr>Greek Combining Forms (cont.)</vt:lpstr>
      <vt:lpstr>Morpheme Frequency</vt:lpstr>
      <vt:lpstr>Morpheme Frequency (cont.)</vt:lpstr>
      <vt:lpstr>Disciplinary Literacy emphasizes specialized nature of vocabulary</vt:lpstr>
      <vt:lpstr>Specialized Nature of Vocabulary</vt:lpstr>
      <vt:lpstr>Specialized Nature of Vocabulary</vt:lpstr>
      <vt:lpstr>Math Vocabulary</vt:lpstr>
      <vt:lpstr>Teach students to use context</vt:lpstr>
      <vt:lpstr>Teach students to use reference works</vt:lpstr>
      <vt:lpstr>Sugar example: General dictionary</vt:lpstr>
      <vt:lpstr>Sugar example: Science dictionary</vt:lpstr>
      <vt:lpstr>Sugar example: Science dictionary</vt:lpstr>
      <vt:lpstr>Battleship example (History): General Dictionary</vt:lpstr>
      <vt:lpstr>Battleship example: History dictionary</vt:lpstr>
      <vt:lpstr>Text is central to disciplines</vt:lpstr>
      <vt:lpstr>Graphic Elements in the Disciplines</vt:lpstr>
      <vt:lpstr>Scientific Graphics</vt:lpstr>
      <vt:lpstr>PowerPoint Presentation</vt:lpstr>
      <vt:lpstr>PowerPoint Presentation</vt:lpstr>
      <vt:lpstr>Graphic Purposes</vt:lpstr>
      <vt:lpstr>Graphic Purposes (cont.)</vt:lpstr>
      <vt:lpstr>Graphic Purposes (cont.)</vt:lpstr>
      <vt:lpstr>Graphic Purposes (cont.)</vt:lpstr>
      <vt:lpstr>Graphic Purposes (cont.)</vt:lpstr>
      <vt:lpstr>Graphics Purposes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Standards are an outcome of this work</vt:lpstr>
      <vt:lpstr>Literacy in Science/Technical Subjects</vt:lpstr>
      <vt:lpstr>Literacy in Science/Technical Subjects</vt:lpstr>
      <vt:lpstr>Disciplinary Literacy in Science</vt:lpstr>
      <vt:lpstr>Disciplinary Literacy in Mathematics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Disciplinary Literacy: Science, Math, Technical Subjects</dc:title>
  <dc:creator>Shanahan, Timothy E</dc:creator>
  <cp:lastModifiedBy>Shanahan, Timothy E</cp:lastModifiedBy>
  <cp:revision>24</cp:revision>
  <dcterms:created xsi:type="dcterms:W3CDTF">2019-01-14T22:47:38Z</dcterms:created>
  <dcterms:modified xsi:type="dcterms:W3CDTF">2019-01-15T21:38:19Z</dcterms:modified>
</cp:coreProperties>
</file>