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732" r:id="rId4"/>
    <p:sldId id="742" r:id="rId5"/>
    <p:sldId id="743" r:id="rId6"/>
    <p:sldId id="733" r:id="rId7"/>
    <p:sldId id="744" r:id="rId8"/>
    <p:sldId id="745" r:id="rId9"/>
    <p:sldId id="746" r:id="rId10"/>
    <p:sldId id="740" r:id="rId11"/>
    <p:sldId id="741" r:id="rId12"/>
    <p:sldId id="734" r:id="rId13"/>
    <p:sldId id="453" r:id="rId14"/>
    <p:sldId id="735" r:id="rId15"/>
    <p:sldId id="736" r:id="rId16"/>
    <p:sldId id="737" r:id="rId17"/>
    <p:sldId id="738" r:id="rId18"/>
    <p:sldId id="739" r:id="rId19"/>
    <p:sldId id="761" r:id="rId20"/>
    <p:sldId id="762" r:id="rId21"/>
    <p:sldId id="763" r:id="rId22"/>
    <p:sldId id="764" r:id="rId23"/>
    <p:sldId id="765" r:id="rId24"/>
    <p:sldId id="766" r:id="rId25"/>
    <p:sldId id="767" r:id="rId26"/>
    <p:sldId id="769" r:id="rId27"/>
    <p:sldId id="768" r:id="rId28"/>
    <p:sldId id="771" r:id="rId29"/>
    <p:sldId id="770" r:id="rId30"/>
    <p:sldId id="772" r:id="rId31"/>
    <p:sldId id="775" r:id="rId32"/>
    <p:sldId id="776" r:id="rId33"/>
    <p:sldId id="773" r:id="rId34"/>
    <p:sldId id="774" r:id="rId35"/>
    <p:sldId id="914" r:id="rId36"/>
    <p:sldId id="748" r:id="rId37"/>
    <p:sldId id="747" r:id="rId38"/>
    <p:sldId id="749" r:id="rId39"/>
    <p:sldId id="750" r:id="rId40"/>
    <p:sldId id="751" r:id="rId41"/>
    <p:sldId id="915" r:id="rId42"/>
    <p:sldId id="754" r:id="rId43"/>
    <p:sldId id="896" r:id="rId44"/>
    <p:sldId id="752"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01"/>
    <a:srgbClr val="007033"/>
    <a:srgbClr val="FFFF99"/>
    <a:srgbClr val="FE9202"/>
    <a:srgbClr val="FFF3E7"/>
    <a:srgbClr val="5EEC3C"/>
    <a:srgbClr val="FFDC47"/>
    <a:srgbClr val="CCCC00"/>
    <a:srgbClr val="FFCC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13"/>
    <p:restoredTop sz="94640"/>
  </p:normalViewPr>
  <p:slideViewPr>
    <p:cSldViewPr>
      <p:cViewPr varScale="1">
        <p:scale>
          <a:sx n="99" d="100"/>
          <a:sy n="99" d="100"/>
        </p:scale>
        <p:origin x="192" y="45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5064-5073-4DDF-BAD5-611C7E5DF72F}" type="doc">
      <dgm:prSet loTypeId="urn:microsoft.com/office/officeart/2005/8/layout/pyramid1" loCatId="pyramid" qsTypeId="urn:microsoft.com/office/officeart/2005/8/quickstyle/simple1" qsCatId="simple" csTypeId="urn:microsoft.com/office/officeart/2005/8/colors/accent1_2" csCatId="accent1"/>
      <dgm:spPr/>
    </dgm:pt>
    <dgm:pt modelId="{4E8F88BA-4EB2-4526-A626-EE3480ABD1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Literacy</a:t>
          </a:r>
          <a:endParaRPr kumimoji="0" lang="en-US" b="1" i="0" u="none" strike="noStrike" cap="none" normalizeH="0" baseline="0" dirty="0">
            <a:ln>
              <a:noFill/>
            </a:ln>
            <a:solidFill>
              <a:schemeClr val="tx1"/>
            </a:solidFill>
            <a:effectLst/>
            <a:latin typeface="Arial" charset="0"/>
            <a:cs typeface="Arial" charset="0"/>
          </a:endParaRPr>
        </a:p>
      </dgm:t>
    </dgm:pt>
    <dgm:pt modelId="{BF68CDED-BA69-4AA8-8635-A4008CAD9C4D}" type="parTrans" cxnId="{DDE923A6-94A8-4C52-9DA6-14F024644B49}">
      <dgm:prSet/>
      <dgm:spPr/>
      <dgm:t>
        <a:bodyPr/>
        <a:lstStyle/>
        <a:p>
          <a:endParaRPr lang="en-US"/>
        </a:p>
      </dgm:t>
    </dgm:pt>
    <dgm:pt modelId="{A8179D26-4A52-4817-9083-A4B910DCC392}" type="sibTrans" cxnId="{DDE923A6-94A8-4C52-9DA6-14F024644B49}">
      <dgm:prSet/>
      <dgm:spPr/>
      <dgm:t>
        <a:bodyPr/>
        <a:lstStyle/>
        <a:p>
          <a:endParaRPr lang="en-US"/>
        </a:p>
      </dgm:t>
    </dgm:pt>
    <dgm:pt modelId="{E63117BE-E488-46F8-8638-A15EEFA733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Intermediate Literacy</a:t>
          </a:r>
          <a:endParaRPr kumimoji="0" lang="en-US" b="0" i="0" u="none" strike="noStrike" cap="none" normalizeH="0" baseline="0">
            <a:ln>
              <a:noFill/>
            </a:ln>
            <a:solidFill>
              <a:schemeClr val="tx1"/>
            </a:solidFill>
            <a:effectLst/>
            <a:latin typeface="Arial" charset="0"/>
            <a:cs typeface="Arial" charset="0"/>
          </a:endParaRPr>
        </a:p>
      </dgm:t>
    </dgm:pt>
    <dgm:pt modelId="{04DC0172-3DC1-4F6B-9784-CC7D4F8A82E5}" type="parTrans" cxnId="{86272BF0-1D55-4B33-AEDE-E3664FF27546}">
      <dgm:prSet/>
      <dgm:spPr/>
      <dgm:t>
        <a:bodyPr/>
        <a:lstStyle/>
        <a:p>
          <a:endParaRPr lang="en-US"/>
        </a:p>
      </dgm:t>
    </dgm:pt>
    <dgm:pt modelId="{1DF0E69A-6D21-44DC-A3E8-B07987BF2330}" type="sibTrans" cxnId="{86272BF0-1D55-4B33-AEDE-E3664FF27546}">
      <dgm:prSet/>
      <dgm:spPr/>
      <dgm:t>
        <a:bodyPr/>
        <a:lstStyle/>
        <a:p>
          <a:endParaRPr lang="en-US"/>
        </a:p>
      </dgm:t>
    </dgm:pt>
    <dgm:pt modelId="{A85C7A1B-59E2-4308-808B-0289896D283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Basic Literacy</a:t>
          </a:r>
          <a:endParaRPr kumimoji="0" lang="en-US" b="0" i="0" u="none" strike="noStrike" cap="none" normalizeH="0" baseline="0">
            <a:ln>
              <a:noFill/>
            </a:ln>
            <a:solidFill>
              <a:schemeClr val="tx1"/>
            </a:solidFill>
            <a:effectLst/>
            <a:latin typeface="Arial" charset="0"/>
            <a:cs typeface="Arial" charset="0"/>
          </a:endParaRPr>
        </a:p>
      </dgm:t>
    </dgm:pt>
    <dgm:pt modelId="{AACFE1FA-A300-4555-B55C-ED350C5639A0}" type="parTrans" cxnId="{7F7B5853-A754-4DDB-8E7A-FB626BAB081C}">
      <dgm:prSet/>
      <dgm:spPr/>
      <dgm:t>
        <a:bodyPr/>
        <a:lstStyle/>
        <a:p>
          <a:endParaRPr lang="en-US"/>
        </a:p>
      </dgm:t>
    </dgm:pt>
    <dgm:pt modelId="{DD238FAA-7E6B-4A4B-BD23-ACFE317020C2}" type="sibTrans" cxnId="{7F7B5853-A754-4DDB-8E7A-FB626BAB081C}">
      <dgm:prSet/>
      <dgm:spPr/>
      <dgm:t>
        <a:bodyPr/>
        <a:lstStyle/>
        <a:p>
          <a:endParaRPr lang="en-US"/>
        </a:p>
      </dgm:t>
    </dgm:pt>
    <dgm:pt modelId="{7029292E-F83A-4521-ADE3-9F45F00E1383}" type="pres">
      <dgm:prSet presAssocID="{21DE5064-5073-4DDF-BAD5-611C7E5DF72F}" presName="Name0" presStyleCnt="0">
        <dgm:presLayoutVars>
          <dgm:dir/>
          <dgm:animLvl val="lvl"/>
          <dgm:resizeHandles val="exact"/>
        </dgm:presLayoutVars>
      </dgm:prSet>
      <dgm:spPr/>
    </dgm:pt>
    <dgm:pt modelId="{E659DFE9-2983-417B-AA17-830282A43E0A}" type="pres">
      <dgm:prSet presAssocID="{4E8F88BA-4EB2-4526-A626-EE3480ABD153}" presName="Name8" presStyleCnt="0"/>
      <dgm:spPr/>
    </dgm:pt>
    <dgm:pt modelId="{8A68178D-7389-4071-8C9A-663D1E424E51}" type="pres">
      <dgm:prSet presAssocID="{4E8F88BA-4EB2-4526-A626-EE3480ABD153}" presName="level" presStyleLbl="node1" presStyleIdx="0" presStyleCnt="3">
        <dgm:presLayoutVars>
          <dgm:chMax val="1"/>
          <dgm:bulletEnabled val="1"/>
        </dgm:presLayoutVars>
      </dgm:prSet>
      <dgm:spPr/>
    </dgm:pt>
    <dgm:pt modelId="{4A33469B-D01D-4448-86B3-EA7606461AA3}" type="pres">
      <dgm:prSet presAssocID="{4E8F88BA-4EB2-4526-A626-EE3480ABD153}" presName="levelTx" presStyleLbl="revTx" presStyleIdx="0" presStyleCnt="0">
        <dgm:presLayoutVars>
          <dgm:chMax val="1"/>
          <dgm:bulletEnabled val="1"/>
        </dgm:presLayoutVars>
      </dgm:prSet>
      <dgm:spPr/>
    </dgm:pt>
    <dgm:pt modelId="{4E4E339E-EA3B-43FE-B96C-0419034AB890}" type="pres">
      <dgm:prSet presAssocID="{E63117BE-E488-46F8-8638-A15EEFA733A3}" presName="Name8" presStyleCnt="0"/>
      <dgm:spPr/>
    </dgm:pt>
    <dgm:pt modelId="{5AC67AE6-F57B-4900-BA4D-D40C5E3CD27F}" type="pres">
      <dgm:prSet presAssocID="{E63117BE-E488-46F8-8638-A15EEFA733A3}" presName="level" presStyleLbl="node1" presStyleIdx="1" presStyleCnt="3">
        <dgm:presLayoutVars>
          <dgm:chMax val="1"/>
          <dgm:bulletEnabled val="1"/>
        </dgm:presLayoutVars>
      </dgm:prSet>
      <dgm:spPr/>
    </dgm:pt>
    <dgm:pt modelId="{7E0D80E8-D6DE-4B21-802E-F61AAD61BB20}" type="pres">
      <dgm:prSet presAssocID="{E63117BE-E488-46F8-8638-A15EEFA733A3}" presName="levelTx" presStyleLbl="revTx" presStyleIdx="0" presStyleCnt="0">
        <dgm:presLayoutVars>
          <dgm:chMax val="1"/>
          <dgm:bulletEnabled val="1"/>
        </dgm:presLayoutVars>
      </dgm:prSet>
      <dgm:spPr/>
    </dgm:pt>
    <dgm:pt modelId="{93B2A037-11D0-4DB5-ABE8-CE3244D0EAAD}" type="pres">
      <dgm:prSet presAssocID="{A85C7A1B-59E2-4308-808B-0289896D2830}" presName="Name8" presStyleCnt="0"/>
      <dgm:spPr/>
    </dgm:pt>
    <dgm:pt modelId="{D7837EA7-F01F-4F78-B201-F279FADC72E5}" type="pres">
      <dgm:prSet presAssocID="{A85C7A1B-59E2-4308-808B-0289896D2830}" presName="level" presStyleLbl="node1" presStyleIdx="2" presStyleCnt="3">
        <dgm:presLayoutVars>
          <dgm:chMax val="1"/>
          <dgm:bulletEnabled val="1"/>
        </dgm:presLayoutVars>
      </dgm:prSet>
      <dgm:spPr/>
    </dgm:pt>
    <dgm:pt modelId="{26D7633B-73F4-464C-A353-0D9BF294CACD}" type="pres">
      <dgm:prSet presAssocID="{A85C7A1B-59E2-4308-808B-0289896D2830}" presName="levelTx" presStyleLbl="revTx" presStyleIdx="0" presStyleCnt="0">
        <dgm:presLayoutVars>
          <dgm:chMax val="1"/>
          <dgm:bulletEnabled val="1"/>
        </dgm:presLayoutVars>
      </dgm:prSet>
      <dgm:spPr/>
    </dgm:pt>
  </dgm:ptLst>
  <dgm:cxnLst>
    <dgm:cxn modelId="{0BB29529-035A-1A4C-9CD0-8A355F6ED511}" type="presOf" srcId="{A85C7A1B-59E2-4308-808B-0289896D2830}" destId="{26D7633B-73F4-464C-A353-0D9BF294CACD}" srcOrd="1" destOrd="0" presId="urn:microsoft.com/office/officeart/2005/8/layout/pyramid1"/>
    <dgm:cxn modelId="{7F7B5853-A754-4DDB-8E7A-FB626BAB081C}" srcId="{21DE5064-5073-4DDF-BAD5-611C7E5DF72F}" destId="{A85C7A1B-59E2-4308-808B-0289896D2830}" srcOrd="2" destOrd="0" parTransId="{AACFE1FA-A300-4555-B55C-ED350C5639A0}" sibTransId="{DD238FAA-7E6B-4A4B-BD23-ACFE317020C2}"/>
    <dgm:cxn modelId="{5D98095C-EEFE-D94F-92EA-E5C92D927FE1}" type="presOf" srcId="{4E8F88BA-4EB2-4526-A626-EE3480ABD153}" destId="{4A33469B-D01D-4448-86B3-EA7606461AA3}" srcOrd="1" destOrd="0" presId="urn:microsoft.com/office/officeart/2005/8/layout/pyramid1"/>
    <dgm:cxn modelId="{57E9006F-1FFC-AC41-9204-11A63DB702F0}" type="presOf" srcId="{21DE5064-5073-4DDF-BAD5-611C7E5DF72F}" destId="{7029292E-F83A-4521-ADE3-9F45F00E1383}" srcOrd="0" destOrd="0" presId="urn:microsoft.com/office/officeart/2005/8/layout/pyramid1"/>
    <dgm:cxn modelId="{66206E91-5CAD-8A4F-B5F0-99A5AEB4B7BA}" type="presOf" srcId="{E63117BE-E488-46F8-8638-A15EEFA733A3}" destId="{5AC67AE6-F57B-4900-BA4D-D40C5E3CD27F}" srcOrd="0" destOrd="0" presId="urn:microsoft.com/office/officeart/2005/8/layout/pyramid1"/>
    <dgm:cxn modelId="{7FBBAD9D-1E57-F54B-830C-68B0629CFB9E}" type="presOf" srcId="{E63117BE-E488-46F8-8638-A15EEFA733A3}" destId="{7E0D80E8-D6DE-4B21-802E-F61AAD61BB20}" srcOrd="1" destOrd="0" presId="urn:microsoft.com/office/officeart/2005/8/layout/pyramid1"/>
    <dgm:cxn modelId="{470A6EA5-6FD6-B64A-AF8C-F1151C8FDD10}" type="presOf" srcId="{4E8F88BA-4EB2-4526-A626-EE3480ABD153}" destId="{8A68178D-7389-4071-8C9A-663D1E424E51}" srcOrd="0" destOrd="0" presId="urn:microsoft.com/office/officeart/2005/8/layout/pyramid1"/>
    <dgm:cxn modelId="{DDE923A6-94A8-4C52-9DA6-14F024644B49}" srcId="{21DE5064-5073-4DDF-BAD5-611C7E5DF72F}" destId="{4E8F88BA-4EB2-4526-A626-EE3480ABD153}" srcOrd="0" destOrd="0" parTransId="{BF68CDED-BA69-4AA8-8635-A4008CAD9C4D}" sibTransId="{A8179D26-4A52-4817-9083-A4B910DCC392}"/>
    <dgm:cxn modelId="{86272BF0-1D55-4B33-AEDE-E3664FF27546}" srcId="{21DE5064-5073-4DDF-BAD5-611C7E5DF72F}" destId="{E63117BE-E488-46F8-8638-A15EEFA733A3}" srcOrd="1" destOrd="0" parTransId="{04DC0172-3DC1-4F6B-9784-CC7D4F8A82E5}" sibTransId="{1DF0E69A-6D21-44DC-A3E8-B07987BF2330}"/>
    <dgm:cxn modelId="{589DD2F1-DBBB-304D-8E3F-F4C5D06AF7CE}" type="presOf" srcId="{A85C7A1B-59E2-4308-808B-0289896D2830}" destId="{D7837EA7-F01F-4F78-B201-F279FADC72E5}" srcOrd="0" destOrd="0" presId="urn:microsoft.com/office/officeart/2005/8/layout/pyramid1"/>
    <dgm:cxn modelId="{DC6E8DC2-0B44-6E4E-842E-6225CE224173}" type="presParOf" srcId="{7029292E-F83A-4521-ADE3-9F45F00E1383}" destId="{E659DFE9-2983-417B-AA17-830282A43E0A}" srcOrd="0" destOrd="0" presId="urn:microsoft.com/office/officeart/2005/8/layout/pyramid1"/>
    <dgm:cxn modelId="{0247B78E-3EB7-EA4B-8AA7-650036D8599C}" type="presParOf" srcId="{E659DFE9-2983-417B-AA17-830282A43E0A}" destId="{8A68178D-7389-4071-8C9A-663D1E424E51}" srcOrd="0" destOrd="0" presId="urn:microsoft.com/office/officeart/2005/8/layout/pyramid1"/>
    <dgm:cxn modelId="{32228B00-D86E-E948-BBA8-9CA5338AFA12}" type="presParOf" srcId="{E659DFE9-2983-417B-AA17-830282A43E0A}" destId="{4A33469B-D01D-4448-86B3-EA7606461AA3}" srcOrd="1" destOrd="0" presId="urn:microsoft.com/office/officeart/2005/8/layout/pyramid1"/>
    <dgm:cxn modelId="{09025AD3-ED90-9648-9724-1030981358A1}" type="presParOf" srcId="{7029292E-F83A-4521-ADE3-9F45F00E1383}" destId="{4E4E339E-EA3B-43FE-B96C-0419034AB890}" srcOrd="1" destOrd="0" presId="urn:microsoft.com/office/officeart/2005/8/layout/pyramid1"/>
    <dgm:cxn modelId="{FBA9793F-1725-734B-BB73-9C9B27B28D67}" type="presParOf" srcId="{4E4E339E-EA3B-43FE-B96C-0419034AB890}" destId="{5AC67AE6-F57B-4900-BA4D-D40C5E3CD27F}" srcOrd="0" destOrd="0" presId="urn:microsoft.com/office/officeart/2005/8/layout/pyramid1"/>
    <dgm:cxn modelId="{32707726-EA2C-B143-8DD8-20EB5F1456E4}" type="presParOf" srcId="{4E4E339E-EA3B-43FE-B96C-0419034AB890}" destId="{7E0D80E8-D6DE-4B21-802E-F61AAD61BB20}" srcOrd="1" destOrd="0" presId="urn:microsoft.com/office/officeart/2005/8/layout/pyramid1"/>
    <dgm:cxn modelId="{D3C1B67E-A5BB-C549-A60B-F77D11499D2C}" type="presParOf" srcId="{7029292E-F83A-4521-ADE3-9F45F00E1383}" destId="{93B2A037-11D0-4DB5-ABE8-CE3244D0EAAD}" srcOrd="2" destOrd="0" presId="urn:microsoft.com/office/officeart/2005/8/layout/pyramid1"/>
    <dgm:cxn modelId="{326056B2-B458-1D45-AC2A-FE62D30FADA7}" type="presParOf" srcId="{93B2A037-11D0-4DB5-ABE8-CE3244D0EAAD}" destId="{D7837EA7-F01F-4F78-B201-F279FADC72E5}" srcOrd="0" destOrd="0" presId="urn:microsoft.com/office/officeart/2005/8/layout/pyramid1"/>
    <dgm:cxn modelId="{55EC4199-8615-5440-B9E8-A46726BE1920}" type="presParOf" srcId="{93B2A037-11D0-4DB5-ABE8-CE3244D0EAAD}" destId="{26D7633B-73F4-464C-A353-0D9BF294CA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8178D-7389-4071-8C9A-663D1E424E51}">
      <dsp:nvSpPr>
        <dsp:cNvPr id="0" name=""/>
        <dsp:cNvSpPr/>
      </dsp:nvSpPr>
      <dsp:spPr>
        <a:xfrm>
          <a:off x="2021130" y="0"/>
          <a:ext cx="202113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Narrow" pitchFamily="34" charset="0"/>
              <a:cs typeface="Arial" charset="0"/>
            </a:rPr>
            <a:t>Literacy</a:t>
          </a:r>
          <a:endParaRPr kumimoji="0" lang="en-US" sz="900" b="1" i="0" u="none" strike="noStrike" kern="1200" cap="none" normalizeH="0" baseline="0" dirty="0">
            <a:ln>
              <a:noFill/>
            </a:ln>
            <a:solidFill>
              <a:schemeClr val="tx1"/>
            </a:solidFill>
            <a:effectLst/>
            <a:latin typeface="Arial" charset="0"/>
            <a:cs typeface="Arial" charset="0"/>
          </a:endParaRPr>
        </a:p>
      </dsp:txBody>
      <dsp:txXfrm>
        <a:off x="2021130" y="0"/>
        <a:ext cx="2021130" cy="1118311"/>
      </dsp:txXfrm>
    </dsp:sp>
    <dsp:sp modelId="{5AC67AE6-F57B-4900-BA4D-D40C5E3CD27F}">
      <dsp:nvSpPr>
        <dsp:cNvPr id="0" name=""/>
        <dsp:cNvSpPr/>
      </dsp:nvSpPr>
      <dsp:spPr>
        <a:xfrm>
          <a:off x="1010565" y="1118311"/>
          <a:ext cx="404226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a:ln>
                <a:noFill/>
              </a:ln>
              <a:solidFill>
                <a:schemeClr val="tx1"/>
              </a:solidFill>
              <a:effectLst/>
              <a:latin typeface="Arial Narrow" pitchFamily="34" charset="0"/>
              <a:cs typeface="Arial" charset="0"/>
            </a:rPr>
            <a:t>Intermediate Literacy</a:t>
          </a:r>
          <a:endParaRPr kumimoji="0" lang="en-US" sz="900" b="0" i="0" u="none" strike="noStrike" kern="1200" cap="none" normalizeH="0" baseline="0">
            <a:ln>
              <a:noFill/>
            </a:ln>
            <a:solidFill>
              <a:schemeClr val="tx1"/>
            </a:solidFill>
            <a:effectLst/>
            <a:latin typeface="Arial" charset="0"/>
            <a:cs typeface="Arial" charset="0"/>
          </a:endParaRPr>
        </a:p>
      </dsp:txBody>
      <dsp:txXfrm>
        <a:off x="1717960" y="1118311"/>
        <a:ext cx="2627469" cy="1118311"/>
      </dsp:txXfrm>
    </dsp:sp>
    <dsp:sp modelId="{D7837EA7-F01F-4F78-B201-F279FADC72E5}">
      <dsp:nvSpPr>
        <dsp:cNvPr id="0" name=""/>
        <dsp:cNvSpPr/>
      </dsp:nvSpPr>
      <dsp:spPr>
        <a:xfrm>
          <a:off x="0" y="2236622"/>
          <a:ext cx="606339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a:ln>
                <a:noFill/>
              </a:ln>
              <a:solidFill>
                <a:schemeClr val="tx1"/>
              </a:solidFill>
              <a:effectLst/>
              <a:latin typeface="Arial Narrow" pitchFamily="34" charset="0"/>
              <a:cs typeface="Arial" charset="0"/>
            </a:rPr>
            <a:t>Basic Literacy</a:t>
          </a:r>
          <a:endParaRPr kumimoji="0" lang="en-US" sz="900" b="0" i="0" u="none" strike="noStrike" kern="1200" cap="none" normalizeH="0" baseline="0">
            <a:ln>
              <a:noFill/>
            </a:ln>
            <a:solidFill>
              <a:schemeClr val="tx1"/>
            </a:solidFill>
            <a:effectLst/>
            <a:latin typeface="Arial" charset="0"/>
            <a:cs typeface="Arial" charset="0"/>
          </a:endParaRPr>
        </a:p>
      </dsp:txBody>
      <dsp:txXfrm>
        <a:off x="1061093" y="2236622"/>
        <a:ext cx="3941203" cy="11183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DFC15-1F8E-4527-8FE8-067A809073A4}" type="datetimeFigureOut">
              <a:rPr lang="en-US" smtClean="0"/>
              <a:t>1/19/19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75D32-7422-4FC5-AA05-948798ADE30B}" type="slidenum">
              <a:rPr lang="en-US" smtClean="0"/>
              <a:t>‹#›</a:t>
            </a:fld>
            <a:endParaRPr lang="en-US"/>
          </a:p>
        </p:txBody>
      </p:sp>
    </p:spTree>
    <p:extLst>
      <p:ext uri="{BB962C8B-B14F-4D97-AF65-F5344CB8AC3E}">
        <p14:creationId xmlns:p14="http://schemas.microsoft.com/office/powerpoint/2010/main" val="387003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EE63B76-AE0D-409A-8EEF-B8D2CAFF5AE1}" type="slidenum">
              <a:rPr lang="en-US" smtClean="0"/>
              <a:pPr/>
              <a:t>13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This pyramid illustrates the development of literacy. The pyramid base represents highly generalizable basic skills entailed in all reading tasks, (decoding skills, print and literacy conventions, recognition of high-frequency words, basic punctuation, etc). Most kids master these in the primary grades, and even those who struggle tend to master them before high school entry.  As students progress, more sophisticated skills develop. These skills are not as widely applicable to different texts and reading situations, but neither are they linked to particular disciplinary specializations. They include decoding multisyllabic words, less common punctuation (such as split quotes), knowing more vocabulary including words not common in oral language, developing the cognitive endurance to maintain attention to extended discourse, monitoring  comprehension, and using fix-up procedures such as rereading. They gain access to more complex forms of text organization, and begin to use author purpose as a tool for critical response. Most students learn these by the end of middle school, but many schoolers struggle with them. In high school, some students even begin to master more specialized reading routines/language uses, but these new routines, though powerful, tend to be constrained in their applicability to most reading tasks. The constraints on the generalizability of literacy skills for more advanced readers — symbolized here by the narrowing of the pyramid — are imposed by the increasingly disciplinary and technical turn in the nature of literacy tasks. Although most students manage to master basic and even intermediate literacy skills, many never gain proficiency with these more advanced skills.</a:t>
            </a:r>
          </a:p>
          <a:p>
            <a:pPr eaLnBrk="1" hangingPunct="1"/>
            <a:r>
              <a:rPr lang="en-US"/>
              <a:t>Progressing higher in the pyramid means learning more sophisticated, but less generalizable, skills and routines. </a:t>
            </a:r>
          </a:p>
        </p:txBody>
      </p:sp>
    </p:spTree>
    <p:extLst>
      <p:ext uri="{BB962C8B-B14F-4D97-AF65-F5344CB8AC3E}">
        <p14:creationId xmlns:p14="http://schemas.microsoft.com/office/powerpoint/2010/main" val="49955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42</a:t>
            </a:fld>
            <a:endParaRPr lang="en-US"/>
          </a:p>
        </p:txBody>
      </p:sp>
    </p:spTree>
    <p:extLst>
      <p:ext uri="{BB962C8B-B14F-4D97-AF65-F5344CB8AC3E}">
        <p14:creationId xmlns:p14="http://schemas.microsoft.com/office/powerpoint/2010/main" val="322603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Black Friday</a:t>
            </a:r>
          </a:p>
          <a:p>
            <a:r>
              <a:rPr lang="en-US" dirty="0"/>
              <a:t>Gilded Age</a:t>
            </a:r>
          </a:p>
          <a:p>
            <a:r>
              <a:rPr lang="en-US" dirty="0"/>
              <a:t>Reverse discrimination vs. affirmative action</a:t>
            </a:r>
          </a:p>
          <a:p>
            <a:r>
              <a:rPr lang="en-US" dirty="0"/>
              <a:t>Negro vs. Black vs. African-American</a:t>
            </a:r>
          </a:p>
          <a:p>
            <a:r>
              <a:rPr lang="en-US" dirty="0"/>
              <a:t>U.S. Civil War or War Between the States or War of Northern Aggression</a:t>
            </a:r>
          </a:p>
          <a:p>
            <a:r>
              <a:rPr lang="en-US" dirty="0"/>
              <a:t>Vietnam War or the Resistance War Against America</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44</a:t>
            </a:fld>
            <a:endParaRPr lang="en-US"/>
          </a:p>
        </p:txBody>
      </p:sp>
    </p:spTree>
    <p:extLst>
      <p:ext uri="{BB962C8B-B14F-4D97-AF65-F5344CB8AC3E}">
        <p14:creationId xmlns:p14="http://schemas.microsoft.com/office/powerpoint/2010/main" val="133689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solidFill>
              </a:rPr>
              <a:t>Time = Red; Place = Green; Actors = Blue; goal = purple; tactics = orange; cause/effect = highlight; agency = brown</a:t>
            </a:r>
          </a:p>
        </p:txBody>
      </p:sp>
      <p:sp>
        <p:nvSpPr>
          <p:cNvPr id="4" name="Slide Number Placeholder 3"/>
          <p:cNvSpPr>
            <a:spLocks noGrp="1"/>
          </p:cNvSpPr>
          <p:nvPr>
            <p:ph type="sldNum" sz="quarter" idx="5"/>
          </p:nvPr>
        </p:nvSpPr>
        <p:spPr/>
        <p:txBody>
          <a:bodyPr/>
          <a:lstStyle/>
          <a:p>
            <a:fld id="{60375D32-7422-4FC5-AA05-948798ADE30B}" type="slidenum">
              <a:rPr lang="en-US" smtClean="0"/>
              <a:t>21</a:t>
            </a:fld>
            <a:endParaRPr lang="en-US"/>
          </a:p>
        </p:txBody>
      </p:sp>
    </p:spTree>
    <p:extLst>
      <p:ext uri="{BB962C8B-B14F-4D97-AF65-F5344CB8AC3E}">
        <p14:creationId xmlns:p14="http://schemas.microsoft.com/office/powerpoint/2010/main" val="91213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different graphics of water molecule– the purpose here is to show that these graphics, though they look quite different are actually the same thing (though they might be emphasizing different aspects of this molecule.</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23</a:t>
            </a:fld>
            <a:endParaRPr lang="en-US"/>
          </a:p>
        </p:txBody>
      </p:sp>
    </p:spTree>
    <p:extLst>
      <p:ext uri="{BB962C8B-B14F-4D97-AF65-F5344CB8AC3E}">
        <p14:creationId xmlns:p14="http://schemas.microsoft.com/office/powerpoint/2010/main" val="410721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different graphics of sugar (glucose) molecule.</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24</a:t>
            </a:fld>
            <a:endParaRPr lang="en-US"/>
          </a:p>
        </p:txBody>
      </p:sp>
    </p:spTree>
    <p:extLst>
      <p:ext uri="{BB962C8B-B14F-4D97-AF65-F5344CB8AC3E}">
        <p14:creationId xmlns:p14="http://schemas.microsoft.com/office/powerpoint/2010/main" val="53218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25</a:t>
            </a:fld>
            <a:endParaRPr lang="en-US"/>
          </a:p>
        </p:txBody>
      </p:sp>
    </p:spTree>
    <p:extLst>
      <p:ext uri="{BB962C8B-B14F-4D97-AF65-F5344CB8AC3E}">
        <p14:creationId xmlns:p14="http://schemas.microsoft.com/office/powerpoint/2010/main" val="224626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Noun = red; verb = blue</a:t>
            </a:r>
          </a:p>
        </p:txBody>
      </p:sp>
      <p:sp>
        <p:nvSpPr>
          <p:cNvPr id="4" name="Slide Number Placeholder 3"/>
          <p:cNvSpPr>
            <a:spLocks noGrp="1"/>
          </p:cNvSpPr>
          <p:nvPr>
            <p:ph type="sldNum" sz="quarter" idx="5"/>
          </p:nvPr>
        </p:nvSpPr>
        <p:spPr/>
        <p:txBody>
          <a:bodyPr/>
          <a:lstStyle/>
          <a:p>
            <a:fld id="{60375D32-7422-4FC5-AA05-948798ADE30B}" type="slidenum">
              <a:rPr lang="en-US" smtClean="0"/>
              <a:t>27</a:t>
            </a:fld>
            <a:endParaRPr lang="en-US"/>
          </a:p>
        </p:txBody>
      </p:sp>
    </p:spTree>
    <p:extLst>
      <p:ext uri="{BB962C8B-B14F-4D97-AF65-F5344CB8AC3E}">
        <p14:creationId xmlns:p14="http://schemas.microsoft.com/office/powerpoint/2010/main" val="3408748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abstraction:  There isn’t a real world example here. Notice the embedding of numbers and text.  Concepts described in relation to each other.</a:t>
            </a:r>
          </a:p>
        </p:txBody>
      </p:sp>
      <p:sp>
        <p:nvSpPr>
          <p:cNvPr id="4" name="Slide Number Placeholder 3"/>
          <p:cNvSpPr>
            <a:spLocks noGrp="1"/>
          </p:cNvSpPr>
          <p:nvPr>
            <p:ph type="sldNum" sz="quarter" idx="5"/>
          </p:nvPr>
        </p:nvSpPr>
        <p:spPr/>
        <p:txBody>
          <a:bodyPr/>
          <a:lstStyle/>
          <a:p>
            <a:fld id="{60375D32-7422-4FC5-AA05-948798ADE30B}" type="slidenum">
              <a:rPr lang="en-US" smtClean="0"/>
              <a:t>29</a:t>
            </a:fld>
            <a:endParaRPr lang="en-US"/>
          </a:p>
        </p:txBody>
      </p:sp>
    </p:spTree>
    <p:extLst>
      <p:ext uri="{BB962C8B-B14F-4D97-AF65-F5344CB8AC3E}">
        <p14:creationId xmlns:p14="http://schemas.microsoft.com/office/powerpoint/2010/main" val="218653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 gray, characters = blue; imagery = orange; figuration (symbolism) = red;  setting = purple Who is the narrator?  </a:t>
            </a:r>
          </a:p>
        </p:txBody>
      </p:sp>
      <p:sp>
        <p:nvSpPr>
          <p:cNvPr id="4" name="Slide Number Placeholder 3"/>
          <p:cNvSpPr>
            <a:spLocks noGrp="1"/>
          </p:cNvSpPr>
          <p:nvPr>
            <p:ph type="sldNum" sz="quarter" idx="5"/>
          </p:nvPr>
        </p:nvSpPr>
        <p:spPr/>
        <p:txBody>
          <a:bodyPr/>
          <a:lstStyle/>
          <a:p>
            <a:fld id="{60375D32-7422-4FC5-AA05-948798ADE30B}" type="slidenum">
              <a:rPr lang="en-US" smtClean="0"/>
              <a:t>33</a:t>
            </a:fld>
            <a:endParaRPr lang="en-US"/>
          </a:p>
        </p:txBody>
      </p:sp>
    </p:spTree>
    <p:extLst>
      <p:ext uri="{BB962C8B-B14F-4D97-AF65-F5344CB8AC3E}">
        <p14:creationId xmlns:p14="http://schemas.microsoft.com/office/powerpoint/2010/main" val="299659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Characters = blue; symbolism = red; imagery = orange; plot development = green.  Who is the narrator?  What do you know about the characters?  What do these things say about a developing plot?</a:t>
            </a:r>
          </a:p>
        </p:txBody>
      </p:sp>
      <p:sp>
        <p:nvSpPr>
          <p:cNvPr id="4" name="Slide Number Placeholder 3"/>
          <p:cNvSpPr>
            <a:spLocks noGrp="1"/>
          </p:cNvSpPr>
          <p:nvPr>
            <p:ph type="sldNum" sz="quarter" idx="5"/>
          </p:nvPr>
        </p:nvSpPr>
        <p:spPr/>
        <p:txBody>
          <a:bodyPr/>
          <a:lstStyle/>
          <a:p>
            <a:fld id="{60375D32-7422-4FC5-AA05-948798ADE30B}" type="slidenum">
              <a:rPr lang="en-US" smtClean="0"/>
              <a:t>34</a:t>
            </a:fld>
            <a:endParaRPr lang="en-US"/>
          </a:p>
        </p:txBody>
      </p:sp>
    </p:spTree>
    <p:extLst>
      <p:ext uri="{BB962C8B-B14F-4D97-AF65-F5344CB8AC3E}">
        <p14:creationId xmlns:p14="http://schemas.microsoft.com/office/powerpoint/2010/main" val="3564776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6"/>
            <a:ext cx="8246070" cy="1527050"/>
          </a:xfrm>
          <a:noFill/>
          <a:effectLst>
            <a:outerShdw blurRad="50800" dist="38100" dir="2700000" algn="tl" rotWithShape="0">
              <a:prstClr val="black">
                <a:alpha val="40000"/>
              </a:prstClr>
            </a:outerShdw>
          </a:effectLst>
        </p:spPr>
        <p:txBody>
          <a:bodyPr>
            <a:normAutofit/>
          </a:bodyPr>
          <a:lstStyle>
            <a:lvl1pPr algn="l">
              <a:defRPr sz="3600">
                <a:solidFill>
                  <a:srgbClr val="FF4A0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960930"/>
            <a:ext cx="8246070" cy="458115"/>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8CDD009C-B9D2-4912-9537-F6CEE0CEED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SmartArt Placeholder 2"/>
          <p:cNvSpPr>
            <a:spLocks noGrp="1"/>
          </p:cNvSpPr>
          <p:nvPr>
            <p:ph type="dgm" idx="1"/>
          </p:nvPr>
        </p:nvSpPr>
        <p:spPr>
          <a:xfrm>
            <a:off x="457200" y="1200150"/>
            <a:ext cx="8229600" cy="3398044"/>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extLst>
      <p:ext uri="{BB962C8B-B14F-4D97-AF65-F5344CB8AC3E}">
        <p14:creationId xmlns:p14="http://schemas.microsoft.com/office/powerpoint/2010/main" val="238005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35950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FF4A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7406"/>
            <a:ext cx="5955495" cy="335835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rgbClr val="FF4A0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rgbClr val="FF4A0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2724456"/>
            <a:ext cx="4581150" cy="1527050"/>
          </a:xfrm>
        </p:spPr>
        <p:txBody>
          <a:bodyPr/>
          <a:lstStyle/>
          <a:p>
            <a:r>
              <a:rPr lang="en-US" dirty="0"/>
              <a:t>Teaching Disciplinary Literacy</a:t>
            </a:r>
          </a:p>
        </p:txBody>
      </p:sp>
      <p:sp>
        <p:nvSpPr>
          <p:cNvPr id="3" name="Subtitle 2"/>
          <p:cNvSpPr>
            <a:spLocks noGrp="1"/>
          </p:cNvSpPr>
          <p:nvPr>
            <p:ph type="subTitle" idx="1"/>
          </p:nvPr>
        </p:nvSpPr>
        <p:spPr>
          <a:xfrm>
            <a:off x="448965" y="1350110"/>
            <a:ext cx="4428445" cy="1068935"/>
          </a:xfrm>
        </p:spPr>
        <p:txBody>
          <a:bodyPr>
            <a:normAutofit fontScale="92500"/>
          </a:bodyPr>
          <a:lstStyle/>
          <a:p>
            <a:r>
              <a:rPr lang="en-US" dirty="0"/>
              <a:t>Cynthia and Timothy Shanahan</a:t>
            </a:r>
          </a:p>
          <a:p>
            <a:r>
              <a:rPr lang="en-US" dirty="0"/>
              <a:t>University of Illinois at Chicago</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4950-66DE-C540-B388-AD162A4C3BC2}"/>
              </a:ext>
            </a:extLst>
          </p:cNvPr>
          <p:cNvSpPr>
            <a:spLocks noGrp="1"/>
          </p:cNvSpPr>
          <p:nvPr>
            <p:ph type="title"/>
          </p:nvPr>
        </p:nvSpPr>
        <p:spPr>
          <a:xfrm>
            <a:off x="457200" y="0"/>
            <a:ext cx="4420210" cy="857250"/>
          </a:xfrm>
        </p:spPr>
        <p:txBody>
          <a:bodyPr>
            <a:normAutofit fontScale="90000"/>
          </a:bodyPr>
          <a:lstStyle/>
          <a:p>
            <a:r>
              <a:rPr lang="en-US" sz="3200" dirty="0">
                <a:solidFill>
                  <a:schemeClr val="bg1"/>
                </a:solidFill>
              </a:rPr>
              <a:t>Not Content Area Reading</a:t>
            </a:r>
          </a:p>
        </p:txBody>
      </p:sp>
      <p:sp>
        <p:nvSpPr>
          <p:cNvPr id="3" name="Content Placeholder 2">
            <a:extLst>
              <a:ext uri="{FF2B5EF4-FFF2-40B4-BE49-F238E27FC236}">
                <a16:creationId xmlns:a16="http://schemas.microsoft.com/office/drawing/2014/main" id="{15ED2964-2DAE-4040-8C44-00830517E27E}"/>
              </a:ext>
            </a:extLst>
          </p:cNvPr>
          <p:cNvSpPr>
            <a:spLocks noGrp="1"/>
          </p:cNvSpPr>
          <p:nvPr>
            <p:ph sz="half" idx="1"/>
          </p:nvPr>
        </p:nvSpPr>
        <p:spPr>
          <a:xfrm>
            <a:off x="457200" y="1200150"/>
            <a:ext cx="4038600" cy="3814879"/>
          </a:xfrm>
        </p:spPr>
        <p:txBody>
          <a:bodyPr>
            <a:normAutofit fontScale="25000" lnSpcReduction="20000"/>
          </a:bodyPr>
          <a:lstStyle/>
          <a:p>
            <a:pPr>
              <a:buSzPct val="125000"/>
              <a:buFont typeface="Wingdings" charset="2"/>
              <a:buChar char="§"/>
            </a:pPr>
            <a:endParaRPr lang="en-US" dirty="0"/>
          </a:p>
          <a:p>
            <a:pPr marL="0" indent="0" algn="ctr">
              <a:buSzPct val="125000"/>
              <a:buNone/>
            </a:pPr>
            <a:r>
              <a:rPr lang="en-US" sz="6200" b="1" dirty="0"/>
              <a:t>Content Area Reading</a:t>
            </a:r>
          </a:p>
          <a:p>
            <a:pPr>
              <a:buSzPct val="125000"/>
              <a:buFont typeface="Wingdings" charset="2"/>
              <a:buChar char="§"/>
            </a:pPr>
            <a:endParaRPr lang="en-US" sz="7200" dirty="0"/>
          </a:p>
          <a:p>
            <a:pPr>
              <a:buSzPct val="125000"/>
            </a:pPr>
            <a:r>
              <a:rPr lang="en-US" sz="7200" dirty="0"/>
              <a:t>Touts idea that “every teacher a teacher of reading.”</a:t>
            </a:r>
          </a:p>
          <a:p>
            <a:r>
              <a:rPr lang="en-US" sz="7200" dirty="0"/>
              <a:t>Emphasizes teaching English Language Arts with content texts. </a:t>
            </a:r>
          </a:p>
          <a:p>
            <a:r>
              <a:rPr lang="en-US" sz="7200" dirty="0"/>
              <a:t>Focuses on making students better students by building up their reading comprehension  and study skills with content textbooks.</a:t>
            </a:r>
            <a:endParaRPr lang="en-US" sz="7200" dirty="0">
              <a:solidFill>
                <a:srgbClr val="C99C60"/>
              </a:solidFill>
            </a:endParaRPr>
          </a:p>
          <a:p>
            <a:pPr>
              <a:buClrTx/>
            </a:pPr>
            <a:r>
              <a:rPr lang="en-US" sz="7200" dirty="0"/>
              <a:t>Has the goal of making students better students.</a:t>
            </a:r>
          </a:p>
          <a:p>
            <a:r>
              <a:rPr lang="en-US" sz="7200" dirty="0"/>
              <a:t>Asks</a:t>
            </a:r>
            <a:r>
              <a:rPr lang="en-US" sz="7200" i="1" dirty="0"/>
              <a:t>, “What is the same across the disciplines</a:t>
            </a:r>
            <a:r>
              <a:rPr lang="en-US" sz="7200" dirty="0"/>
              <a:t>?” </a:t>
            </a:r>
          </a:p>
          <a:p>
            <a:endParaRPr lang="en-US" dirty="0"/>
          </a:p>
        </p:txBody>
      </p:sp>
      <p:sp>
        <p:nvSpPr>
          <p:cNvPr id="4" name="Content Placeholder 3">
            <a:extLst>
              <a:ext uri="{FF2B5EF4-FFF2-40B4-BE49-F238E27FC236}">
                <a16:creationId xmlns:a16="http://schemas.microsoft.com/office/drawing/2014/main" id="{EEB6E782-D1ED-D54F-9346-EB462C359448}"/>
              </a:ext>
            </a:extLst>
          </p:cNvPr>
          <p:cNvSpPr>
            <a:spLocks noGrp="1"/>
          </p:cNvSpPr>
          <p:nvPr>
            <p:ph sz="half" idx="2"/>
          </p:nvPr>
        </p:nvSpPr>
        <p:spPr>
          <a:xfrm>
            <a:off x="4648200" y="1200151"/>
            <a:ext cx="4038600" cy="3662174"/>
          </a:xfrm>
        </p:spPr>
        <p:txBody>
          <a:bodyPr>
            <a:normAutofit fontScale="25000" lnSpcReduction="20000"/>
          </a:bodyPr>
          <a:lstStyle/>
          <a:p>
            <a:pPr>
              <a:buSzPct val="125000"/>
              <a:buFont typeface="Wingdings" charset="2"/>
              <a:buChar char="§"/>
            </a:pPr>
            <a:endParaRPr lang="en-US" dirty="0"/>
          </a:p>
          <a:p>
            <a:pPr marL="0" indent="0" algn="ctr">
              <a:buSzPct val="125000"/>
              <a:buNone/>
            </a:pPr>
            <a:r>
              <a:rPr lang="en-US" sz="6200" b="1" dirty="0"/>
              <a:t>Disciplinary Literacy</a:t>
            </a:r>
          </a:p>
          <a:p>
            <a:pPr>
              <a:buSzPct val="125000"/>
              <a:buFont typeface="Wingdings" charset="2"/>
              <a:buChar char="§"/>
            </a:pPr>
            <a:endParaRPr lang="en-US" dirty="0"/>
          </a:p>
          <a:p>
            <a:pPr>
              <a:buSzPct val="125000"/>
            </a:pPr>
            <a:r>
              <a:rPr lang="en-US" sz="7200" dirty="0"/>
              <a:t>Acknowledges that not every teacher knows how to teach general reading.</a:t>
            </a:r>
          </a:p>
          <a:p>
            <a:pPr>
              <a:buSzPct val="125000"/>
            </a:pPr>
            <a:r>
              <a:rPr lang="en-US" sz="7200" dirty="0"/>
              <a:t>Emphasizes specific reading skills taught by subject matter teachers, not ELA teacher.</a:t>
            </a:r>
          </a:p>
          <a:p>
            <a:pPr>
              <a:buSzPct val="125000"/>
            </a:pPr>
            <a:r>
              <a:rPr lang="en-US" sz="7200" dirty="0"/>
              <a:t>Focuses on helping students to use knowledge of the discipline (how it creates, disseminates, and evaluates knowledge to approach texts. </a:t>
            </a:r>
          </a:p>
          <a:p>
            <a:pPr>
              <a:buSzPct val="125000"/>
            </a:pPr>
            <a:r>
              <a:rPr lang="en-US" sz="7200" dirty="0"/>
              <a:t>Has the goals of apprenticing students into the disciplines. </a:t>
            </a:r>
          </a:p>
          <a:p>
            <a:pPr>
              <a:buSzPct val="125000"/>
            </a:pPr>
            <a:r>
              <a:rPr lang="en-US" sz="7200" dirty="0"/>
              <a:t>Asks, “</a:t>
            </a:r>
            <a:r>
              <a:rPr lang="en-US" sz="7200" i="1" dirty="0"/>
              <a:t>What is different across the disciplines</a:t>
            </a:r>
            <a:r>
              <a:rPr lang="en-US" sz="7200" dirty="0"/>
              <a:t>?”</a:t>
            </a:r>
          </a:p>
          <a:p>
            <a:endParaRPr lang="en-US" dirty="0"/>
          </a:p>
        </p:txBody>
      </p:sp>
    </p:spTree>
    <p:extLst>
      <p:ext uri="{BB962C8B-B14F-4D97-AF65-F5344CB8AC3E}">
        <p14:creationId xmlns:p14="http://schemas.microsoft.com/office/powerpoint/2010/main" val="142454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5765-D1E3-2343-9ED5-AEC2B7EBE869}"/>
              </a:ext>
            </a:extLst>
          </p:cNvPr>
          <p:cNvSpPr>
            <a:spLocks noGrp="1"/>
          </p:cNvSpPr>
          <p:nvPr>
            <p:ph type="title"/>
          </p:nvPr>
        </p:nvSpPr>
        <p:spPr>
          <a:xfrm>
            <a:off x="0" y="-1"/>
            <a:ext cx="5030115" cy="891995"/>
          </a:xfrm>
        </p:spPr>
        <p:txBody>
          <a:bodyPr>
            <a:noAutofit/>
          </a:bodyPr>
          <a:lstStyle/>
          <a:p>
            <a:r>
              <a:rPr lang="en-US" sz="2800" dirty="0">
                <a:solidFill>
                  <a:schemeClr val="bg1"/>
                </a:solidFill>
              </a:rPr>
              <a:t>Not Content Area Reading</a:t>
            </a:r>
          </a:p>
        </p:txBody>
      </p:sp>
      <p:sp>
        <p:nvSpPr>
          <p:cNvPr id="3" name="Content Placeholder 2">
            <a:extLst>
              <a:ext uri="{FF2B5EF4-FFF2-40B4-BE49-F238E27FC236}">
                <a16:creationId xmlns:a16="http://schemas.microsoft.com/office/drawing/2014/main" id="{6CC8E433-2A2C-9449-A241-106ED6A5D8DE}"/>
              </a:ext>
            </a:extLst>
          </p:cNvPr>
          <p:cNvSpPr>
            <a:spLocks noGrp="1"/>
          </p:cNvSpPr>
          <p:nvPr>
            <p:ph sz="half" idx="1"/>
          </p:nvPr>
        </p:nvSpPr>
        <p:spPr/>
        <p:txBody>
          <a:bodyPr>
            <a:normAutofit lnSpcReduction="10000"/>
          </a:bodyPr>
          <a:lstStyle/>
          <a:p>
            <a:pPr marL="0" indent="0" algn="ctr">
              <a:buNone/>
            </a:pPr>
            <a:endParaRPr lang="en-US" sz="1800" b="1" dirty="0"/>
          </a:p>
          <a:p>
            <a:pPr marL="0" indent="0" algn="ctr">
              <a:buNone/>
            </a:pPr>
            <a:r>
              <a:rPr lang="en-US" sz="1800" b="1" dirty="0"/>
              <a:t>Content Area Reading</a:t>
            </a:r>
          </a:p>
          <a:p>
            <a:r>
              <a:rPr lang="en-US" sz="1800" dirty="0"/>
              <a:t>Reading and writing are highly generalizable skills.</a:t>
            </a:r>
          </a:p>
          <a:p>
            <a:r>
              <a:rPr lang="en-US" sz="1800" dirty="0"/>
              <a:t>Literacy can be taught with any text/content.</a:t>
            </a:r>
          </a:p>
          <a:p>
            <a:r>
              <a:rPr lang="en-US" sz="1800" dirty="0"/>
              <a:t>Same strategies can be applied across disciplines (e.g. SQ3R, KWL, Summarization).</a:t>
            </a:r>
          </a:p>
          <a:p>
            <a:r>
              <a:rPr lang="en-US" sz="1800" dirty="0"/>
              <a:t>Can develop a “toolbox of strategies” to use with any text.</a:t>
            </a:r>
          </a:p>
        </p:txBody>
      </p:sp>
      <p:sp>
        <p:nvSpPr>
          <p:cNvPr id="4" name="Content Placeholder 3">
            <a:extLst>
              <a:ext uri="{FF2B5EF4-FFF2-40B4-BE49-F238E27FC236}">
                <a16:creationId xmlns:a16="http://schemas.microsoft.com/office/drawing/2014/main" id="{F55B3AB5-D8A8-8549-863A-62C22A416DD8}"/>
              </a:ext>
            </a:extLst>
          </p:cNvPr>
          <p:cNvSpPr>
            <a:spLocks noGrp="1"/>
          </p:cNvSpPr>
          <p:nvPr>
            <p:ph sz="half" idx="2"/>
          </p:nvPr>
        </p:nvSpPr>
        <p:spPr/>
        <p:txBody>
          <a:bodyPr>
            <a:normAutofit lnSpcReduction="10000"/>
          </a:bodyPr>
          <a:lstStyle/>
          <a:p>
            <a:pPr marL="0" indent="0" algn="ctr">
              <a:buNone/>
            </a:pPr>
            <a:endParaRPr lang="en-US" sz="1800" b="1" dirty="0"/>
          </a:p>
          <a:p>
            <a:pPr marL="0" indent="0" algn="ctr">
              <a:buNone/>
            </a:pPr>
            <a:r>
              <a:rPr lang="en-US" sz="1800" b="1" dirty="0"/>
              <a:t>Disciplinary Literacy</a:t>
            </a:r>
          </a:p>
          <a:p>
            <a:r>
              <a:rPr lang="en-US" sz="1800" dirty="0"/>
              <a:t>Reading and writing becomes more and more specialized as students progress through school.</a:t>
            </a:r>
          </a:p>
          <a:p>
            <a:r>
              <a:rPr lang="en-US" sz="1800" dirty="0"/>
              <a:t>These specialized approaches to literacy need to be taught.</a:t>
            </a:r>
          </a:p>
          <a:p>
            <a:r>
              <a:rPr lang="en-US" sz="1800" dirty="0"/>
              <a:t>Strategies that fit all disciplines are too general.</a:t>
            </a:r>
          </a:p>
          <a:p>
            <a:r>
              <a:rPr lang="en-US" sz="1800" dirty="0"/>
              <a:t>Specific approaches come out of the demands of the text and the purposes of the discipline.</a:t>
            </a:r>
          </a:p>
        </p:txBody>
      </p:sp>
    </p:spTree>
    <p:extLst>
      <p:ext uri="{BB962C8B-B14F-4D97-AF65-F5344CB8AC3E}">
        <p14:creationId xmlns:p14="http://schemas.microsoft.com/office/powerpoint/2010/main" val="90688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245A-E577-F04A-AB6D-9890CA43A267}"/>
              </a:ext>
            </a:extLst>
          </p:cNvPr>
          <p:cNvSpPr>
            <a:spLocks noGrp="1"/>
          </p:cNvSpPr>
          <p:nvPr>
            <p:ph type="title"/>
          </p:nvPr>
        </p:nvSpPr>
        <p:spPr>
          <a:xfrm>
            <a:off x="448966" y="29965"/>
            <a:ext cx="4733855" cy="862029"/>
          </a:xfrm>
        </p:spPr>
        <p:txBody>
          <a:bodyPr>
            <a:normAutofit fontScale="90000"/>
          </a:bodyPr>
          <a:lstStyle/>
          <a:p>
            <a:r>
              <a:rPr lang="en-US" dirty="0"/>
              <a:t>Why is disciplinary literacy important?</a:t>
            </a:r>
          </a:p>
        </p:txBody>
      </p:sp>
      <p:sp>
        <p:nvSpPr>
          <p:cNvPr id="3" name="Content Placeholder 2">
            <a:extLst>
              <a:ext uri="{FF2B5EF4-FFF2-40B4-BE49-F238E27FC236}">
                <a16:creationId xmlns:a16="http://schemas.microsoft.com/office/drawing/2014/main" id="{725E2E6A-B38C-DE4B-8D3F-D7FA621151C6}"/>
              </a:ext>
            </a:extLst>
          </p:cNvPr>
          <p:cNvSpPr>
            <a:spLocks noGrp="1"/>
          </p:cNvSpPr>
          <p:nvPr>
            <p:ph idx="1"/>
          </p:nvPr>
        </p:nvSpPr>
        <p:spPr/>
        <p:txBody>
          <a:bodyPr/>
          <a:lstStyle/>
          <a:p>
            <a:r>
              <a:rPr lang="en-US" dirty="0"/>
              <a:t>Knowing how these disciplines approach reading can help students read texts in more nuanced, sophisticated ways.</a:t>
            </a:r>
          </a:p>
        </p:txBody>
      </p:sp>
    </p:spTree>
    <p:extLst>
      <p:ext uri="{BB962C8B-B14F-4D97-AF65-F5344CB8AC3E}">
        <p14:creationId xmlns:p14="http://schemas.microsoft.com/office/powerpoint/2010/main" val="125718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02238800"/>
              </p:ext>
            </p:extLst>
          </p:nvPr>
        </p:nvGraphicFramePr>
        <p:xfrm>
          <a:off x="1257300" y="1502815"/>
          <a:ext cx="6063390" cy="335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Text Box 11"/>
          <p:cNvSpPr txBox="1">
            <a:spLocks noChangeArrowheads="1"/>
          </p:cNvSpPr>
          <p:nvPr/>
        </p:nvSpPr>
        <p:spPr bwMode="auto">
          <a:xfrm>
            <a:off x="0" y="235119"/>
            <a:ext cx="5543550" cy="507831"/>
          </a:xfrm>
          <a:prstGeom prst="rect">
            <a:avLst/>
          </a:prstGeom>
          <a:noFill/>
          <a:ln w="9525">
            <a:noFill/>
            <a:miter lim="800000"/>
            <a:headEnd/>
            <a:tailEnd/>
          </a:ln>
        </p:spPr>
        <p:txBody>
          <a:bodyPr>
            <a:spAutoFit/>
          </a:bodyPr>
          <a:lstStyle/>
          <a:p>
            <a:pPr>
              <a:spcBef>
                <a:spcPct val="50000"/>
              </a:spcBef>
            </a:pPr>
            <a:r>
              <a:rPr lang="en-US" sz="2700" b="1" dirty="0">
                <a:solidFill>
                  <a:schemeClr val="bg1"/>
                </a:solidFill>
                <a:latin typeface="Garamond" pitchFamily="18" charset="0"/>
              </a:rPr>
              <a:t>Increasing Specialization of Literacy</a:t>
            </a:r>
          </a:p>
        </p:txBody>
      </p:sp>
    </p:spTree>
    <p:extLst>
      <p:ext uri="{BB962C8B-B14F-4D97-AF65-F5344CB8AC3E}">
        <p14:creationId xmlns:p14="http://schemas.microsoft.com/office/powerpoint/2010/main" val="2985407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54EE87-9CFF-984A-852D-F53A9CD8390D}"/>
              </a:ext>
            </a:extLst>
          </p:cNvPr>
          <p:cNvSpPr txBox="1"/>
          <p:nvPr/>
        </p:nvSpPr>
        <p:spPr>
          <a:xfrm>
            <a:off x="296260" y="1502815"/>
            <a:ext cx="8398775" cy="3416320"/>
          </a:xfrm>
          <a:prstGeom prst="rect">
            <a:avLst/>
          </a:prstGeom>
          <a:noFill/>
        </p:spPr>
        <p:txBody>
          <a:bodyPr wrap="square" rtlCol="0">
            <a:spAutoFit/>
          </a:bodyPr>
          <a:lstStyle/>
          <a:p>
            <a:r>
              <a:rPr lang="en-US" i="1" dirty="0"/>
              <a:t>…. And that miracle dawned in 1912 with the appearance of my father’s four-volume work “The Butterflies and Moths of the Russian Empire.”</a:t>
            </a:r>
            <a:endParaRPr lang="en-US" dirty="0"/>
          </a:p>
          <a:p>
            <a:r>
              <a:rPr lang="en-US" i="1" dirty="0"/>
              <a:t>I personally belonged to category of “curieux” who, in order to acquaint themselves properly with a butterfly and to visualize it, require three things; its artistic depiction, a compendium of all that has been written about it, and its insertion within the general system of classification.  With no words and no art, without a penetrating and synthesizing process of thought, for me a butterfly would remain incomplete.  Only one thing could wholly replace these three demands:  if I had caught it myself, if the expression of the given specimen’s wings corresponded to the individual particulars of a familiar habitat (with its smells, hues, and sounds) where I would have lived through all that impassioned, insane joy of the hunt, when as I climb the rock, my face contorted, gasping, shouting voluptuously senseless words.</a:t>
            </a:r>
            <a:endParaRPr lang="en-US" dirty="0"/>
          </a:p>
        </p:txBody>
      </p:sp>
      <p:sp>
        <p:nvSpPr>
          <p:cNvPr id="4" name="TextBox 3">
            <a:extLst>
              <a:ext uri="{FF2B5EF4-FFF2-40B4-BE49-F238E27FC236}">
                <a16:creationId xmlns:a16="http://schemas.microsoft.com/office/drawing/2014/main" id="{70D4C90E-9E53-1641-AAC1-D90C366C869E}"/>
              </a:ext>
            </a:extLst>
          </p:cNvPr>
          <p:cNvSpPr txBox="1"/>
          <p:nvPr/>
        </p:nvSpPr>
        <p:spPr>
          <a:xfrm>
            <a:off x="54186" y="5180"/>
            <a:ext cx="5109916" cy="830997"/>
          </a:xfrm>
          <a:prstGeom prst="rect">
            <a:avLst/>
          </a:prstGeom>
          <a:noFill/>
        </p:spPr>
        <p:txBody>
          <a:bodyPr wrap="square" rtlCol="0">
            <a:spAutoFit/>
          </a:bodyPr>
          <a:lstStyle/>
          <a:p>
            <a:r>
              <a:rPr lang="en-US" sz="2400" dirty="0">
                <a:solidFill>
                  <a:schemeClr val="bg1"/>
                </a:solidFill>
              </a:rPr>
              <a:t>Individuals in different fields notice different things about this text!</a:t>
            </a:r>
          </a:p>
        </p:txBody>
      </p:sp>
    </p:spTree>
    <p:extLst>
      <p:ext uri="{BB962C8B-B14F-4D97-AF65-F5344CB8AC3E}">
        <p14:creationId xmlns:p14="http://schemas.microsoft.com/office/powerpoint/2010/main" val="385518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89E8-50CC-8945-A76D-6731D7722976}"/>
              </a:ext>
            </a:extLst>
          </p:cNvPr>
          <p:cNvSpPr>
            <a:spLocks noGrp="1"/>
          </p:cNvSpPr>
          <p:nvPr>
            <p:ph type="title"/>
          </p:nvPr>
        </p:nvSpPr>
        <p:spPr>
          <a:xfrm>
            <a:off x="143555" y="128470"/>
            <a:ext cx="5650085"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7FD65E7D-265E-6741-8064-2D1C6BAC056C}"/>
              </a:ext>
            </a:extLst>
          </p:cNvPr>
          <p:cNvSpPr>
            <a:spLocks noGrp="1"/>
          </p:cNvSpPr>
          <p:nvPr>
            <p:ph idx="1"/>
          </p:nvPr>
        </p:nvSpPr>
        <p:spPr/>
        <p:txBody>
          <a:bodyPr>
            <a:normAutofit fontScale="92500" lnSpcReduction="20000"/>
          </a:bodyPr>
          <a:lstStyle/>
          <a:p>
            <a:pPr marL="0" indent="0">
              <a:buNone/>
            </a:pPr>
            <a:r>
              <a:rPr lang="en-US" dirty="0">
                <a:latin typeface="Times New Roman" charset="0"/>
              </a:rPr>
              <a:t>These perilous seas kept the continent locked away until 1774, when Captain James Cook reached the farthest south latitude yet attained.  He wormed his ship through the ice pack to reach seventy-one degrees south latitude, and then turned north again without ever seeing the land.  In 1820, a Russian Navy ship under the command of Fabian Gottlieb von Bellingshausen made the first circumnavigation and sighting of the continent.  Twenty years later, James Ross became the first to bull all the way through the pack to reach land.  </a:t>
            </a:r>
          </a:p>
          <a:p>
            <a:pPr marL="0" indent="0">
              <a:buNone/>
            </a:pPr>
            <a:endParaRPr lang="en-US" dirty="0"/>
          </a:p>
        </p:txBody>
      </p:sp>
    </p:spTree>
    <p:extLst>
      <p:ext uri="{BB962C8B-B14F-4D97-AF65-F5344CB8AC3E}">
        <p14:creationId xmlns:p14="http://schemas.microsoft.com/office/powerpoint/2010/main" val="392027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CBC28B-738A-0E40-B0B0-C68E7BC40EDD}"/>
              </a:ext>
            </a:extLst>
          </p:cNvPr>
          <p:cNvPicPr>
            <a:picLocks noGrp="1" noChangeAspect="1"/>
          </p:cNvPicPr>
          <p:nvPr>
            <p:ph idx="1"/>
          </p:nvPr>
        </p:nvPicPr>
        <p:blipFill>
          <a:blip r:embed="rId2"/>
          <a:stretch>
            <a:fillRect/>
          </a:stretch>
        </p:blipFill>
        <p:spPr>
          <a:xfrm>
            <a:off x="482600" y="1109788"/>
            <a:ext cx="8178799" cy="2923921"/>
          </a:xfrm>
          <a:prstGeom prst="rect">
            <a:avLst/>
          </a:prstGeom>
        </p:spPr>
      </p:pic>
      <p:sp>
        <p:nvSpPr>
          <p:cNvPr id="5" name="TextBox 4">
            <a:extLst>
              <a:ext uri="{FF2B5EF4-FFF2-40B4-BE49-F238E27FC236}">
                <a16:creationId xmlns:a16="http://schemas.microsoft.com/office/drawing/2014/main" id="{DF76741D-623C-4F4A-A131-D358E4E98105}"/>
              </a:ext>
            </a:extLst>
          </p:cNvPr>
          <p:cNvSpPr txBox="1"/>
          <p:nvPr/>
        </p:nvSpPr>
        <p:spPr>
          <a:xfrm>
            <a:off x="482600" y="4033710"/>
            <a:ext cx="8059730" cy="923330"/>
          </a:xfrm>
          <a:prstGeom prst="rect">
            <a:avLst/>
          </a:prstGeom>
          <a:noFill/>
        </p:spPr>
        <p:txBody>
          <a:bodyPr wrap="square" rtlCol="0">
            <a:spAutoFit/>
          </a:bodyPr>
          <a:lstStyle/>
          <a:p>
            <a:r>
              <a:rPr lang="en-US" dirty="0"/>
              <a:t>When more sugar is present than needed, it can be stored for later use.  Plants, such as potatoes, store their excess carbohydrates as the complex carbohydrate starch (Figure 3.1b).</a:t>
            </a:r>
          </a:p>
        </p:txBody>
      </p:sp>
    </p:spTree>
    <p:extLst>
      <p:ext uri="{BB962C8B-B14F-4D97-AF65-F5344CB8AC3E}">
        <p14:creationId xmlns:p14="http://schemas.microsoft.com/office/powerpoint/2010/main" val="163229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18-9D9F-AD47-AB8B-0DFF12C36BB5}"/>
              </a:ext>
            </a:extLst>
          </p:cNvPr>
          <p:cNvSpPr>
            <a:spLocks noGrp="1"/>
          </p:cNvSpPr>
          <p:nvPr>
            <p:ph type="title"/>
          </p:nvPr>
        </p:nvSpPr>
        <p:spPr>
          <a:xfrm>
            <a:off x="448965" y="281175"/>
            <a:ext cx="4275740"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66173E75-D44F-CB4C-8049-821CB42F64ED}"/>
              </a:ext>
            </a:extLst>
          </p:cNvPr>
          <p:cNvSpPr>
            <a:spLocks noGrp="1"/>
          </p:cNvSpPr>
          <p:nvPr>
            <p:ph idx="1"/>
          </p:nvPr>
        </p:nvSpPr>
        <p:spPr/>
        <p:txBody>
          <a:bodyPr/>
          <a:lstStyle/>
          <a:p>
            <a:r>
              <a:rPr lang="en-US" dirty="0"/>
              <a:t>At three-thirty A.M. on the night of June 5, 1992, the top telepath in the Sol System fell of the map in the offices of Runciter Associates in New York City.  That started vidphones ringing.  The Runciter organization had lost track of too many of Hillis’ </a:t>
            </a:r>
            <a:r>
              <a:rPr lang="en-US" dirty="0" err="1"/>
              <a:t>psis</a:t>
            </a:r>
            <a:r>
              <a:rPr lang="en-US" dirty="0"/>
              <a:t> during the last two months; this added disappearance wouldn’t do.</a:t>
            </a:r>
          </a:p>
          <a:p>
            <a:endParaRPr lang="en-US" dirty="0"/>
          </a:p>
        </p:txBody>
      </p:sp>
    </p:spTree>
    <p:extLst>
      <p:ext uri="{BB962C8B-B14F-4D97-AF65-F5344CB8AC3E}">
        <p14:creationId xmlns:p14="http://schemas.microsoft.com/office/powerpoint/2010/main" val="2850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5F0E-9EFF-7449-808B-EEAB8447BD76}"/>
              </a:ext>
            </a:extLst>
          </p:cNvPr>
          <p:cNvSpPr>
            <a:spLocks noGrp="1"/>
          </p:cNvSpPr>
          <p:nvPr>
            <p:ph type="title"/>
          </p:nvPr>
        </p:nvSpPr>
        <p:spPr>
          <a:xfrm>
            <a:off x="448965" y="281175"/>
            <a:ext cx="4581150"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4B05CB12-6C4D-3943-8ACE-96F1B5F035B6}"/>
              </a:ext>
            </a:extLst>
          </p:cNvPr>
          <p:cNvSpPr>
            <a:spLocks noGrp="1"/>
          </p:cNvSpPr>
          <p:nvPr>
            <p:ph idx="1"/>
          </p:nvPr>
        </p:nvSpPr>
        <p:spPr/>
        <p:txBody>
          <a:bodyPr>
            <a:normAutofit fontScale="62500" lnSpcReduction="20000"/>
          </a:bodyPr>
          <a:lstStyle/>
          <a:p>
            <a:pPr indent="0">
              <a:lnSpc>
                <a:spcPct val="120000"/>
              </a:lnSpc>
              <a:spcBef>
                <a:spcPts val="0"/>
              </a:spcBef>
              <a:buNone/>
            </a:pPr>
            <a:r>
              <a:rPr lang="en-US" dirty="0">
                <a:latin typeface="Tw Cen MT" charset="0"/>
              </a:rPr>
              <a:t>1.1  Introduction to Linear Equations</a:t>
            </a:r>
          </a:p>
          <a:p>
            <a:pPr indent="0">
              <a:lnSpc>
                <a:spcPct val="120000"/>
              </a:lnSpc>
              <a:spcBef>
                <a:spcPts val="0"/>
              </a:spcBef>
              <a:buNone/>
            </a:pPr>
            <a:r>
              <a:rPr lang="en-US" dirty="0">
                <a:latin typeface="Tw Cen MT" charset="0"/>
              </a:rPr>
              <a:t>	A </a:t>
            </a:r>
            <a:r>
              <a:rPr lang="en-US" i="1" dirty="0">
                <a:latin typeface="Tw Cen MT" charset="0"/>
              </a:rPr>
              <a:t>linear equation </a:t>
            </a:r>
            <a:r>
              <a:rPr lang="en-US" dirty="0">
                <a:latin typeface="Tw Cen MT" charset="0"/>
              </a:rPr>
              <a:t>in </a:t>
            </a:r>
            <a:r>
              <a:rPr lang="en-US" i="1" dirty="0">
                <a:latin typeface="Tw Cen MT" charset="0"/>
              </a:rPr>
              <a:t>n unknowns x</a:t>
            </a:r>
            <a:r>
              <a:rPr lang="en-US" i="1" baseline="-25000" dirty="0">
                <a:latin typeface="Tw Cen MT" charset="0"/>
              </a:rPr>
              <a:t>1</a:t>
            </a:r>
            <a:r>
              <a:rPr lang="en-US" i="1" dirty="0">
                <a:latin typeface="Tw Cen MT" charset="0"/>
              </a:rPr>
              <a:t>, x</a:t>
            </a:r>
            <a:r>
              <a:rPr lang="en-US" i="1" baseline="-25000" dirty="0">
                <a:latin typeface="Tw Cen MT" charset="0"/>
              </a:rPr>
              <a:t>x</a:t>
            </a:r>
            <a:r>
              <a:rPr lang="en-US" i="1" dirty="0">
                <a:latin typeface="Tw Cen MT" charset="0"/>
              </a:rPr>
              <a:t>…, x</a:t>
            </a:r>
            <a:r>
              <a:rPr lang="en-US" i="1" baseline="-25000" dirty="0">
                <a:latin typeface="Tw Cen MT" charset="0"/>
              </a:rPr>
              <a:t>n</a:t>
            </a:r>
            <a:r>
              <a:rPr lang="en-US" i="1" dirty="0">
                <a:latin typeface="Tw Cen MT" charset="0"/>
              </a:rPr>
              <a:t> is an equation of the form</a:t>
            </a:r>
          </a:p>
          <a:p>
            <a:pPr indent="0" algn="ctr">
              <a:lnSpc>
                <a:spcPct val="120000"/>
              </a:lnSpc>
              <a:spcBef>
                <a:spcPts val="0"/>
              </a:spcBef>
              <a:buNone/>
            </a:pPr>
            <a:r>
              <a:rPr lang="en-US" dirty="0">
                <a:latin typeface="Tw Cen MT" charset="0"/>
              </a:rPr>
              <a:t>a</a:t>
            </a:r>
            <a:r>
              <a:rPr lang="en-US" baseline="-25000" dirty="0">
                <a:latin typeface="Tw Cen MT" charset="0"/>
              </a:rPr>
              <a:t>1</a:t>
            </a:r>
            <a:r>
              <a:rPr lang="en-US" dirty="0">
                <a:latin typeface="Tw Cen MT" charset="0"/>
              </a:rPr>
              <a:t>x</a:t>
            </a:r>
            <a:r>
              <a:rPr lang="en-US" baseline="-25000" dirty="0">
                <a:latin typeface="Tw Cen MT" charset="0"/>
              </a:rPr>
              <a:t>1 </a:t>
            </a:r>
            <a:r>
              <a:rPr lang="en-US" dirty="0">
                <a:latin typeface="Tw Cen MT" charset="0"/>
              </a:rPr>
              <a:t>+ a</a:t>
            </a:r>
            <a:r>
              <a:rPr lang="en-US" baseline="-25000" dirty="0">
                <a:latin typeface="Tw Cen MT" charset="0"/>
              </a:rPr>
              <a:t>2</a:t>
            </a:r>
            <a:r>
              <a:rPr lang="en-US" dirty="0">
                <a:latin typeface="Tw Cen MT" charset="0"/>
              </a:rPr>
              <a:t>x</a:t>
            </a:r>
            <a:r>
              <a:rPr lang="en-US" baseline="-25000" dirty="0">
                <a:latin typeface="Tw Cen MT" charset="0"/>
              </a:rPr>
              <a:t>2 </a:t>
            </a:r>
            <a:r>
              <a:rPr lang="en-US" dirty="0">
                <a:latin typeface="Tw Cen MT" charset="0"/>
              </a:rPr>
              <a:t>+…+ a</a:t>
            </a:r>
            <a:r>
              <a:rPr lang="en-US" baseline="-25000" dirty="0">
                <a:latin typeface="Tw Cen MT" charset="0"/>
              </a:rPr>
              <a:t>n</a:t>
            </a:r>
            <a:r>
              <a:rPr lang="en-US" dirty="0">
                <a:latin typeface="Tw Cen MT" charset="0"/>
              </a:rPr>
              <a:t>x</a:t>
            </a:r>
            <a:r>
              <a:rPr lang="en-US" baseline="-25000" dirty="0">
                <a:latin typeface="Tw Cen MT" charset="0"/>
              </a:rPr>
              <a:t>n </a:t>
            </a:r>
            <a:r>
              <a:rPr lang="en-US" dirty="0">
                <a:latin typeface="Tw Cen MT" charset="0"/>
              </a:rPr>
              <a:t>= b,</a:t>
            </a:r>
          </a:p>
          <a:p>
            <a:pPr indent="0">
              <a:lnSpc>
                <a:spcPct val="120000"/>
              </a:lnSpc>
              <a:spcBef>
                <a:spcPts val="0"/>
              </a:spcBef>
              <a:buNone/>
            </a:pPr>
            <a:r>
              <a:rPr lang="en-US" dirty="0">
                <a:latin typeface="Tw Cen MT" charset="0"/>
              </a:rPr>
              <a:t>	where a</a:t>
            </a:r>
            <a:r>
              <a:rPr lang="en-US" baseline="-25000" dirty="0">
                <a:latin typeface="Tw Cen MT" charset="0"/>
              </a:rPr>
              <a:t>1</a:t>
            </a:r>
            <a:r>
              <a:rPr lang="en-US" dirty="0">
                <a:latin typeface="Tw Cen MT" charset="0"/>
              </a:rPr>
              <a:t>, a</a:t>
            </a:r>
            <a:r>
              <a:rPr lang="en-US" baseline="-25000" dirty="0">
                <a:latin typeface="Tw Cen MT" charset="0"/>
              </a:rPr>
              <a:t>2</a:t>
            </a:r>
            <a:r>
              <a:rPr lang="en-US" dirty="0">
                <a:latin typeface="Tw Cen MT" charset="0"/>
              </a:rPr>
              <a:t>,…,a</a:t>
            </a:r>
            <a:r>
              <a:rPr lang="en-US" baseline="-25000" dirty="0">
                <a:latin typeface="Tw Cen MT" charset="0"/>
              </a:rPr>
              <a:t>n</a:t>
            </a:r>
            <a:r>
              <a:rPr lang="en-US" dirty="0">
                <a:latin typeface="Tw Cen MT" charset="0"/>
              </a:rPr>
              <a:t>, b are given real numbers</a:t>
            </a:r>
          </a:p>
          <a:p>
            <a:pPr indent="0">
              <a:lnSpc>
                <a:spcPct val="120000"/>
              </a:lnSpc>
              <a:spcBef>
                <a:spcPts val="0"/>
              </a:spcBef>
              <a:buNone/>
            </a:pPr>
            <a:r>
              <a:rPr lang="en-US" dirty="0">
                <a:latin typeface="Tw Cen MT" charset="0"/>
              </a:rPr>
              <a:t>     	For example, with </a:t>
            </a:r>
            <a:r>
              <a:rPr lang="en-US" i="1" dirty="0">
                <a:latin typeface="Tw Cen MT" charset="0"/>
              </a:rPr>
              <a:t>x</a:t>
            </a:r>
            <a:r>
              <a:rPr lang="en-US" dirty="0">
                <a:latin typeface="Tw Cen MT" charset="0"/>
              </a:rPr>
              <a:t> and </a:t>
            </a:r>
            <a:r>
              <a:rPr lang="en-US" i="1" dirty="0">
                <a:latin typeface="Tw Cen MT" charset="0"/>
              </a:rPr>
              <a:t>y</a:t>
            </a:r>
            <a:r>
              <a:rPr lang="en-US" dirty="0">
                <a:latin typeface="Tw Cen MT" charset="0"/>
              </a:rPr>
              <a:t> instead of x</a:t>
            </a:r>
            <a:r>
              <a:rPr lang="en-US" baseline="-25000" dirty="0">
                <a:latin typeface="Tw Cen MT" charset="0"/>
              </a:rPr>
              <a:t>1</a:t>
            </a:r>
            <a:r>
              <a:rPr lang="en-US" dirty="0">
                <a:latin typeface="Tw Cen MT" charset="0"/>
              </a:rPr>
              <a:t> and x</a:t>
            </a:r>
            <a:r>
              <a:rPr lang="en-US" baseline="-25000" dirty="0">
                <a:latin typeface="Tw Cen MT" charset="0"/>
              </a:rPr>
              <a:t>2</a:t>
            </a:r>
            <a:r>
              <a:rPr lang="en-US" dirty="0">
                <a:latin typeface="Tw Cen MT" charset="0"/>
              </a:rPr>
              <a:t>, the linear equation 2</a:t>
            </a:r>
            <a:r>
              <a:rPr lang="en-US" i="1" dirty="0">
                <a:latin typeface="Tw Cen MT" charset="0"/>
              </a:rPr>
              <a:t>x </a:t>
            </a:r>
          </a:p>
          <a:p>
            <a:pPr indent="0">
              <a:lnSpc>
                <a:spcPct val="120000"/>
              </a:lnSpc>
              <a:spcBef>
                <a:spcPts val="0"/>
              </a:spcBef>
              <a:buNone/>
            </a:pPr>
            <a:r>
              <a:rPr lang="en-US" i="1" dirty="0">
                <a:latin typeface="Tw Cen MT" charset="0"/>
              </a:rPr>
              <a:t>         + </a:t>
            </a:r>
            <a:r>
              <a:rPr lang="en-US" dirty="0">
                <a:latin typeface="Tw Cen MT" charset="0"/>
              </a:rPr>
              <a:t>3y</a:t>
            </a:r>
            <a:r>
              <a:rPr lang="en-US" i="1" dirty="0">
                <a:latin typeface="Tw Cen MT" charset="0"/>
              </a:rPr>
              <a:t> = </a:t>
            </a:r>
            <a:r>
              <a:rPr lang="en-US" dirty="0">
                <a:latin typeface="Tw Cen MT" charset="0"/>
              </a:rPr>
              <a:t>6</a:t>
            </a:r>
            <a:r>
              <a:rPr lang="en-US" i="1" dirty="0">
                <a:latin typeface="Tw Cen MT" charset="0"/>
              </a:rPr>
              <a:t> </a:t>
            </a:r>
            <a:r>
              <a:rPr lang="en-US" dirty="0">
                <a:latin typeface="Tw Cen MT" charset="0"/>
              </a:rPr>
              <a:t>describes the line passing through the points (3, 0) and (0, 2).  </a:t>
            </a:r>
          </a:p>
          <a:p>
            <a:pPr indent="0">
              <a:lnSpc>
                <a:spcPct val="120000"/>
              </a:lnSpc>
              <a:spcBef>
                <a:spcPts val="0"/>
              </a:spcBef>
              <a:buNone/>
            </a:pPr>
            <a:r>
              <a:rPr lang="en-US" dirty="0">
                <a:latin typeface="Tw Cen MT" charset="0"/>
              </a:rPr>
              <a:t>     	Similarly, with </a:t>
            </a:r>
            <a:r>
              <a:rPr lang="en-US" i="1" dirty="0">
                <a:latin typeface="Tw Cen MT" charset="0"/>
              </a:rPr>
              <a:t>x, y</a:t>
            </a:r>
            <a:r>
              <a:rPr lang="en-US" dirty="0">
                <a:latin typeface="Tw Cen MT" charset="0"/>
              </a:rPr>
              <a:t> and </a:t>
            </a:r>
            <a:r>
              <a:rPr lang="en-US" i="1" dirty="0">
                <a:latin typeface="Tw Cen MT" charset="0"/>
              </a:rPr>
              <a:t>z </a:t>
            </a:r>
            <a:r>
              <a:rPr lang="en-US" dirty="0">
                <a:latin typeface="Tw Cen MT" charset="0"/>
              </a:rPr>
              <a:t>instead of x</a:t>
            </a:r>
            <a:r>
              <a:rPr lang="en-US" baseline="-25000" dirty="0">
                <a:latin typeface="Tw Cen MT" charset="0"/>
              </a:rPr>
              <a:t>1</a:t>
            </a:r>
            <a:r>
              <a:rPr lang="en-US" dirty="0">
                <a:latin typeface="Tw Cen MT" charset="0"/>
              </a:rPr>
              <a:t>, x</a:t>
            </a:r>
            <a:r>
              <a:rPr lang="en-US" baseline="-25000" dirty="0">
                <a:latin typeface="Tw Cen MT" charset="0"/>
              </a:rPr>
              <a:t>2</a:t>
            </a:r>
            <a:r>
              <a:rPr lang="en-US" dirty="0">
                <a:latin typeface="Tw Cen MT" charset="0"/>
              </a:rPr>
              <a:t> and x</a:t>
            </a:r>
            <a:r>
              <a:rPr lang="en-US" baseline="-25000" dirty="0">
                <a:latin typeface="Tw Cen MT" charset="0"/>
              </a:rPr>
              <a:t>3</a:t>
            </a:r>
            <a:r>
              <a:rPr lang="en-US" dirty="0">
                <a:latin typeface="Tw Cen MT" charset="0"/>
              </a:rPr>
              <a:t> the linear equation 2</a:t>
            </a:r>
            <a:r>
              <a:rPr lang="en-US" i="1" dirty="0">
                <a:latin typeface="Tw Cen MT" charset="0"/>
              </a:rPr>
              <a:t>x </a:t>
            </a:r>
          </a:p>
          <a:p>
            <a:pPr indent="0">
              <a:lnSpc>
                <a:spcPct val="120000"/>
              </a:lnSpc>
              <a:spcBef>
                <a:spcPts val="0"/>
              </a:spcBef>
              <a:buNone/>
            </a:pPr>
            <a:r>
              <a:rPr lang="en-US" i="1" dirty="0">
                <a:latin typeface="Tw Cen MT" charset="0"/>
              </a:rPr>
              <a:t>       +  3</a:t>
            </a:r>
            <a:r>
              <a:rPr lang="en-US" dirty="0">
                <a:latin typeface="Tw Cen MT" charset="0"/>
              </a:rPr>
              <a:t>y</a:t>
            </a:r>
            <a:r>
              <a:rPr lang="en-US" i="1" dirty="0">
                <a:latin typeface="Tw Cen MT" charset="0"/>
              </a:rPr>
              <a:t> + 4</a:t>
            </a:r>
            <a:r>
              <a:rPr lang="en-US" dirty="0">
                <a:latin typeface="Tw Cen MT" charset="0"/>
              </a:rPr>
              <a:t>z</a:t>
            </a:r>
            <a:r>
              <a:rPr lang="en-US" i="1" dirty="0">
                <a:latin typeface="Tw Cen MT" charset="0"/>
              </a:rPr>
              <a:t> = </a:t>
            </a:r>
            <a:r>
              <a:rPr lang="en-US" dirty="0">
                <a:latin typeface="Tw Cen MT" charset="0"/>
              </a:rPr>
              <a:t>12 describes the plan passing through the points (6, 0, 0), </a:t>
            </a:r>
          </a:p>
          <a:p>
            <a:pPr indent="0">
              <a:lnSpc>
                <a:spcPct val="120000"/>
              </a:lnSpc>
              <a:spcBef>
                <a:spcPts val="0"/>
              </a:spcBef>
              <a:buNone/>
            </a:pPr>
            <a:r>
              <a:rPr lang="en-US" dirty="0">
                <a:latin typeface="Tw Cen MT" charset="0"/>
              </a:rPr>
              <a:t>	(0, 4, 0), (0, 0, 3). </a:t>
            </a:r>
          </a:p>
          <a:p>
            <a:pPr indent="0">
              <a:lnSpc>
                <a:spcPct val="120000"/>
              </a:lnSpc>
              <a:spcBef>
                <a:spcPts val="0"/>
              </a:spcBef>
              <a:buNone/>
            </a:pPr>
            <a:r>
              <a:rPr lang="en-US" dirty="0">
                <a:latin typeface="Tw Cen MT" charset="0"/>
              </a:rPr>
              <a:t>	A </a:t>
            </a:r>
            <a:r>
              <a:rPr lang="en-US" i="1" dirty="0">
                <a:latin typeface="Tw Cen MT" charset="0"/>
              </a:rPr>
              <a:t>system </a:t>
            </a:r>
            <a:r>
              <a:rPr lang="en-US" dirty="0">
                <a:latin typeface="Tw Cen MT" charset="0"/>
              </a:rPr>
              <a:t>of </a:t>
            </a:r>
            <a:r>
              <a:rPr lang="en-US" i="1" dirty="0">
                <a:latin typeface="Tw Cen MT" charset="0"/>
              </a:rPr>
              <a:t>m linear </a:t>
            </a:r>
            <a:r>
              <a:rPr lang="en-US" dirty="0">
                <a:latin typeface="Tw Cen MT" charset="0"/>
              </a:rPr>
              <a:t>equations in </a:t>
            </a:r>
            <a:r>
              <a:rPr lang="en-US" i="1" dirty="0">
                <a:latin typeface="Tw Cen MT" charset="0"/>
              </a:rPr>
              <a:t>n</a:t>
            </a:r>
            <a:r>
              <a:rPr lang="en-US" dirty="0">
                <a:latin typeface="Tw Cen MT" charset="0"/>
              </a:rPr>
              <a:t> unknowns x</a:t>
            </a:r>
            <a:r>
              <a:rPr lang="en-US" baseline="-25000" dirty="0">
                <a:latin typeface="Tw Cen MT" charset="0"/>
              </a:rPr>
              <a:t>1</a:t>
            </a:r>
            <a:r>
              <a:rPr lang="en-US" dirty="0">
                <a:latin typeface="Tw Cen MT" charset="0"/>
              </a:rPr>
              <a:t>, x</a:t>
            </a:r>
            <a:r>
              <a:rPr lang="en-US" baseline="-25000" dirty="0">
                <a:latin typeface="Tw Cen MT" charset="0"/>
              </a:rPr>
              <a:t>2</a:t>
            </a:r>
            <a:r>
              <a:rPr lang="en-US" dirty="0">
                <a:latin typeface="Tw Cen MT" charset="0"/>
              </a:rPr>
              <a:t>, …, x</a:t>
            </a:r>
            <a:r>
              <a:rPr lang="en-US" baseline="-25000" dirty="0">
                <a:latin typeface="Tw Cen MT" charset="0"/>
              </a:rPr>
              <a:t>n</a:t>
            </a:r>
            <a:r>
              <a:rPr lang="en-US" dirty="0">
                <a:latin typeface="Tw Cen MT" charset="0"/>
              </a:rPr>
              <a:t> is a family of </a:t>
            </a:r>
          </a:p>
          <a:p>
            <a:pPr indent="0">
              <a:lnSpc>
                <a:spcPct val="120000"/>
              </a:lnSpc>
              <a:spcBef>
                <a:spcPts val="0"/>
              </a:spcBef>
              <a:buNone/>
            </a:pPr>
            <a:r>
              <a:rPr lang="en-US" dirty="0">
                <a:latin typeface="Tw Cen MT" charset="0"/>
              </a:rPr>
              <a:t>         linear equations</a:t>
            </a:r>
          </a:p>
          <a:p>
            <a:endParaRPr lang="en-US" dirty="0"/>
          </a:p>
        </p:txBody>
      </p:sp>
    </p:spTree>
    <p:extLst>
      <p:ext uri="{BB962C8B-B14F-4D97-AF65-F5344CB8AC3E}">
        <p14:creationId xmlns:p14="http://schemas.microsoft.com/office/powerpoint/2010/main" val="259285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0B5C-F4E0-AC4F-8CC1-7E37671D2C4D}"/>
              </a:ext>
            </a:extLst>
          </p:cNvPr>
          <p:cNvSpPr>
            <a:spLocks noGrp="1"/>
          </p:cNvSpPr>
          <p:nvPr>
            <p:ph type="title"/>
          </p:nvPr>
        </p:nvSpPr>
        <p:spPr>
          <a:xfrm>
            <a:off x="381000" y="128470"/>
            <a:ext cx="4649115" cy="857250"/>
          </a:xfrm>
        </p:spPr>
        <p:txBody>
          <a:bodyPr>
            <a:normAutofit/>
          </a:bodyPr>
          <a:lstStyle/>
          <a:p>
            <a:r>
              <a:rPr lang="en-US" sz="3200" dirty="0">
                <a:solidFill>
                  <a:schemeClr val="bg1"/>
                </a:solidFill>
              </a:rPr>
              <a:t>Texts are different:  History</a:t>
            </a:r>
          </a:p>
        </p:txBody>
      </p:sp>
      <p:sp>
        <p:nvSpPr>
          <p:cNvPr id="3" name="Content Placeholder 2">
            <a:extLst>
              <a:ext uri="{FF2B5EF4-FFF2-40B4-BE49-F238E27FC236}">
                <a16:creationId xmlns:a16="http://schemas.microsoft.com/office/drawing/2014/main" id="{C16F1828-CA13-654A-A01E-0CD571663E07}"/>
              </a:ext>
            </a:extLst>
          </p:cNvPr>
          <p:cNvSpPr>
            <a:spLocks noGrp="1"/>
          </p:cNvSpPr>
          <p:nvPr>
            <p:ph sz="half" idx="1"/>
          </p:nvPr>
        </p:nvSpPr>
        <p:spPr>
          <a:xfrm>
            <a:off x="448965" y="1350110"/>
            <a:ext cx="4038600" cy="3394472"/>
          </a:xfrm>
        </p:spPr>
        <p:txBody>
          <a:bodyPr>
            <a:normAutofit fontScale="92500" lnSpcReduction="20000"/>
          </a:bodyPr>
          <a:lstStyle/>
          <a:p>
            <a:r>
              <a:rPr lang="en-US" dirty="0"/>
              <a:t>History texts depict….</a:t>
            </a:r>
          </a:p>
          <a:p>
            <a:pPr lvl="1"/>
            <a:r>
              <a:rPr lang="en-US" dirty="0"/>
              <a:t>Time</a:t>
            </a:r>
          </a:p>
          <a:p>
            <a:pPr lvl="1"/>
            <a:r>
              <a:rPr lang="en-US" dirty="0"/>
              <a:t>Place</a:t>
            </a:r>
          </a:p>
          <a:p>
            <a:pPr lvl="1"/>
            <a:r>
              <a:rPr lang="en-US" dirty="0"/>
              <a:t>Manner</a:t>
            </a:r>
          </a:p>
          <a:p>
            <a:pPr lvl="1"/>
            <a:r>
              <a:rPr lang="en-US" dirty="0"/>
              <a:t>Actors</a:t>
            </a:r>
          </a:p>
          <a:p>
            <a:pPr lvl="1"/>
            <a:r>
              <a:rPr lang="en-US" dirty="0"/>
              <a:t>Goals</a:t>
            </a:r>
          </a:p>
          <a:p>
            <a:pPr lvl="1"/>
            <a:r>
              <a:rPr lang="en-US" dirty="0"/>
              <a:t>Processes/tactics</a:t>
            </a:r>
          </a:p>
          <a:p>
            <a:pPr lvl="1"/>
            <a:r>
              <a:rPr lang="en-US" dirty="0"/>
              <a:t>Cause/effect</a:t>
            </a:r>
          </a:p>
          <a:p>
            <a:pPr lvl="1"/>
            <a:r>
              <a:rPr lang="en-US" dirty="0"/>
              <a:t>Agency</a:t>
            </a:r>
          </a:p>
          <a:p>
            <a:endParaRPr lang="en-US" dirty="0"/>
          </a:p>
        </p:txBody>
      </p:sp>
      <p:sp>
        <p:nvSpPr>
          <p:cNvPr id="4" name="Content Placeholder 3">
            <a:extLst>
              <a:ext uri="{FF2B5EF4-FFF2-40B4-BE49-F238E27FC236}">
                <a16:creationId xmlns:a16="http://schemas.microsoft.com/office/drawing/2014/main" id="{CD256C19-F017-DA4D-9268-5E5C8564D151}"/>
              </a:ext>
            </a:extLst>
          </p:cNvPr>
          <p:cNvSpPr>
            <a:spLocks noGrp="1"/>
          </p:cNvSpPr>
          <p:nvPr>
            <p:ph sz="half" idx="2"/>
          </p:nvPr>
        </p:nvSpPr>
        <p:spPr>
          <a:xfrm>
            <a:off x="4724705" y="1393085"/>
            <a:ext cx="4038600" cy="3394472"/>
          </a:xfrm>
        </p:spPr>
        <p:txBody>
          <a:bodyPr>
            <a:normAutofit fontScale="92500" lnSpcReduction="20000"/>
          </a:bodyPr>
          <a:lstStyle/>
          <a:p>
            <a:r>
              <a:rPr lang="en-US" dirty="0"/>
              <a:t>History texts present judgment and interpretation</a:t>
            </a:r>
          </a:p>
        </p:txBody>
      </p:sp>
    </p:spTree>
    <p:extLst>
      <p:ext uri="{BB962C8B-B14F-4D97-AF65-F5344CB8AC3E}">
        <p14:creationId xmlns:p14="http://schemas.microsoft.com/office/powerpoint/2010/main" val="424396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4"/>
            <a:ext cx="5793640" cy="1087464"/>
          </a:xfrm>
        </p:spPr>
        <p:txBody>
          <a:bodyPr>
            <a:normAutofit fontScale="90000"/>
          </a:bodyPr>
          <a:lstStyle/>
          <a:p>
            <a:br>
              <a:rPr lang="en-US" altLang="zh-CN" dirty="0"/>
            </a:br>
            <a:r>
              <a:rPr lang="en-US" altLang="zh-CN" sz="3600" dirty="0">
                <a:solidFill>
                  <a:schemeClr val="bg1"/>
                </a:solidFill>
              </a:rPr>
              <a:t>Changes due to Common Core</a:t>
            </a:r>
            <a:br>
              <a:rPr lang="zh-CN" altLang="en-US" dirty="0"/>
            </a:br>
            <a:endParaRPr lang="en-US" dirty="0"/>
          </a:p>
        </p:txBody>
      </p:sp>
      <p:sp>
        <p:nvSpPr>
          <p:cNvPr id="3" name="Content Placeholder 2"/>
          <p:cNvSpPr>
            <a:spLocks noGrp="1"/>
          </p:cNvSpPr>
          <p:nvPr>
            <p:ph sz="half" idx="1"/>
          </p:nvPr>
        </p:nvSpPr>
        <p:spPr>
          <a:xfrm>
            <a:off x="448965" y="1502815"/>
            <a:ext cx="4038600" cy="3394472"/>
          </a:xfrm>
        </p:spPr>
        <p:txBody>
          <a:bodyPr>
            <a:normAutofit fontScale="92500" lnSpcReduction="20000"/>
          </a:bodyPr>
          <a:lstStyle/>
          <a:p>
            <a:pPr marL="257175" indent="-257175">
              <a:buFont typeface="Arial"/>
              <a:buChar char="•"/>
            </a:pPr>
            <a:r>
              <a:rPr lang="en-US" dirty="0"/>
              <a:t>Challenging texts</a:t>
            </a:r>
          </a:p>
          <a:p>
            <a:pPr marL="257175" indent="-257175">
              <a:buFont typeface="Arial"/>
              <a:buChar char="•"/>
            </a:pPr>
            <a:r>
              <a:rPr lang="en-US" dirty="0"/>
              <a:t>Close reading</a:t>
            </a:r>
          </a:p>
          <a:p>
            <a:pPr marL="257175" indent="-257175">
              <a:buFont typeface="Arial"/>
              <a:buChar char="•"/>
            </a:pPr>
            <a:r>
              <a:rPr lang="en-US" dirty="0"/>
              <a:t>Writing from sources</a:t>
            </a:r>
          </a:p>
          <a:p>
            <a:pPr marL="257175" indent="-257175">
              <a:buFont typeface="Arial"/>
              <a:buChar char="•"/>
            </a:pPr>
            <a:r>
              <a:rPr lang="en-US" dirty="0"/>
              <a:t>Informational text</a:t>
            </a:r>
          </a:p>
          <a:p>
            <a:pPr marL="257175" indent="-257175">
              <a:buFont typeface="Arial"/>
              <a:buChar char="•"/>
            </a:pPr>
            <a:r>
              <a:rPr lang="en-US" dirty="0"/>
              <a:t>Multiple texts</a:t>
            </a:r>
          </a:p>
          <a:p>
            <a:pPr marL="257175" indent="-257175">
              <a:buFont typeface="Arial"/>
              <a:buChar char="•"/>
            </a:pPr>
            <a:r>
              <a:rPr lang="en-US" dirty="0"/>
              <a:t>Argument</a:t>
            </a:r>
          </a:p>
          <a:p>
            <a:pPr marL="257175" indent="-257175">
              <a:buFont typeface="Arial"/>
              <a:buChar char="•"/>
            </a:pPr>
            <a:r>
              <a:rPr lang="en-US" dirty="0"/>
              <a:t>Embedded technology</a:t>
            </a:r>
          </a:p>
          <a:p>
            <a:pPr marL="257175" indent="-257175">
              <a:buFont typeface="Arial"/>
              <a:buChar char="•"/>
            </a:pPr>
            <a:r>
              <a:rPr lang="en-US" dirty="0"/>
              <a:t>Disciplinary literacy</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9CAD-340E-FB40-92C7-B71419365276}"/>
              </a:ext>
            </a:extLst>
          </p:cNvPr>
          <p:cNvSpPr>
            <a:spLocks noGrp="1"/>
          </p:cNvSpPr>
          <p:nvPr>
            <p:ph type="title"/>
          </p:nvPr>
        </p:nvSpPr>
        <p:spPr>
          <a:xfrm>
            <a:off x="0" y="128470"/>
            <a:ext cx="5030115" cy="610820"/>
          </a:xfrm>
        </p:spPr>
        <p:txBody>
          <a:bodyPr>
            <a:normAutofit fontScale="90000"/>
          </a:bodyPr>
          <a:lstStyle/>
          <a:p>
            <a:r>
              <a:rPr lang="en-US" dirty="0"/>
              <a:t>Texts are different:  History</a:t>
            </a:r>
          </a:p>
        </p:txBody>
      </p:sp>
      <p:sp>
        <p:nvSpPr>
          <p:cNvPr id="3" name="Content Placeholder 2">
            <a:extLst>
              <a:ext uri="{FF2B5EF4-FFF2-40B4-BE49-F238E27FC236}">
                <a16:creationId xmlns:a16="http://schemas.microsoft.com/office/drawing/2014/main" id="{34638A2B-308F-5F4A-8B46-7AD5CD340FA2}"/>
              </a:ext>
            </a:extLst>
          </p:cNvPr>
          <p:cNvSpPr>
            <a:spLocks noGrp="1"/>
          </p:cNvSpPr>
          <p:nvPr>
            <p:ph idx="1"/>
          </p:nvPr>
        </p:nvSpPr>
        <p:spPr/>
        <p:txBody>
          <a:bodyPr/>
          <a:lstStyle/>
          <a:p>
            <a:r>
              <a:rPr lang="en-US" i="1" dirty="0"/>
              <a:t>After the successful Montgomery bus boycott, the Civil Rights Movement became emboldened in their quest for equality, and Martin Luther King felt ready to head it, founding the Southern Christian Leadership Conference and becoming its first president. </a:t>
            </a:r>
            <a:endParaRPr lang="en-US" dirty="0"/>
          </a:p>
        </p:txBody>
      </p:sp>
    </p:spTree>
    <p:extLst>
      <p:ext uri="{BB962C8B-B14F-4D97-AF65-F5344CB8AC3E}">
        <p14:creationId xmlns:p14="http://schemas.microsoft.com/office/powerpoint/2010/main" val="346570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9CAD-340E-FB40-92C7-B71419365276}"/>
              </a:ext>
            </a:extLst>
          </p:cNvPr>
          <p:cNvSpPr>
            <a:spLocks noGrp="1"/>
          </p:cNvSpPr>
          <p:nvPr>
            <p:ph type="title"/>
          </p:nvPr>
        </p:nvSpPr>
        <p:spPr>
          <a:xfrm>
            <a:off x="0" y="128470"/>
            <a:ext cx="5030115" cy="610820"/>
          </a:xfrm>
        </p:spPr>
        <p:txBody>
          <a:bodyPr>
            <a:normAutofit fontScale="90000"/>
          </a:bodyPr>
          <a:lstStyle/>
          <a:p>
            <a:r>
              <a:rPr lang="en-US" dirty="0"/>
              <a:t>Texts are different:  History</a:t>
            </a:r>
          </a:p>
        </p:txBody>
      </p:sp>
      <p:sp>
        <p:nvSpPr>
          <p:cNvPr id="3" name="Content Placeholder 2">
            <a:extLst>
              <a:ext uri="{FF2B5EF4-FFF2-40B4-BE49-F238E27FC236}">
                <a16:creationId xmlns:a16="http://schemas.microsoft.com/office/drawing/2014/main" id="{34638A2B-308F-5F4A-8B46-7AD5CD340FA2}"/>
              </a:ext>
            </a:extLst>
          </p:cNvPr>
          <p:cNvSpPr>
            <a:spLocks noGrp="1"/>
          </p:cNvSpPr>
          <p:nvPr>
            <p:ph idx="1"/>
          </p:nvPr>
        </p:nvSpPr>
        <p:spPr/>
        <p:txBody>
          <a:bodyPr/>
          <a:lstStyle/>
          <a:p>
            <a:r>
              <a:rPr lang="en-US" i="1" dirty="0">
                <a:solidFill>
                  <a:schemeClr val="accent2"/>
                </a:solidFill>
              </a:rPr>
              <a:t>After </a:t>
            </a:r>
            <a:r>
              <a:rPr lang="en-US" i="1" dirty="0">
                <a:highlight>
                  <a:srgbClr val="FFFF00"/>
                </a:highlight>
              </a:rPr>
              <a:t>the successful </a:t>
            </a:r>
            <a:r>
              <a:rPr lang="en-US" i="1" dirty="0">
                <a:solidFill>
                  <a:srgbClr val="00B050"/>
                </a:solidFill>
                <a:highlight>
                  <a:srgbClr val="FFFF00"/>
                </a:highlight>
              </a:rPr>
              <a:t>Montgomery</a:t>
            </a:r>
            <a:r>
              <a:rPr lang="en-US" i="1" dirty="0">
                <a:highlight>
                  <a:srgbClr val="FFFF00"/>
                </a:highlight>
              </a:rPr>
              <a:t> bus boycott</a:t>
            </a:r>
            <a:r>
              <a:rPr lang="en-US" i="1" dirty="0"/>
              <a:t>, the </a:t>
            </a:r>
            <a:r>
              <a:rPr lang="en-US" i="1" dirty="0">
                <a:solidFill>
                  <a:srgbClr val="0070C0"/>
                </a:solidFill>
              </a:rPr>
              <a:t>Civil Rights Movement </a:t>
            </a:r>
            <a:r>
              <a:rPr lang="en-US" i="1" dirty="0">
                <a:solidFill>
                  <a:schemeClr val="bg2">
                    <a:lumMod val="50000"/>
                  </a:schemeClr>
                </a:solidFill>
              </a:rPr>
              <a:t>became emboldened </a:t>
            </a:r>
            <a:r>
              <a:rPr lang="en-US" i="1" dirty="0"/>
              <a:t>in their </a:t>
            </a:r>
            <a:r>
              <a:rPr lang="en-US" i="1" dirty="0">
                <a:solidFill>
                  <a:srgbClr val="7030A0"/>
                </a:solidFill>
              </a:rPr>
              <a:t>quest for equality</a:t>
            </a:r>
            <a:r>
              <a:rPr lang="en-US" i="1" dirty="0"/>
              <a:t>, and </a:t>
            </a:r>
            <a:r>
              <a:rPr lang="en-US" i="1" dirty="0">
                <a:solidFill>
                  <a:srgbClr val="0070C0"/>
                </a:solidFill>
              </a:rPr>
              <a:t>Martin Luther King </a:t>
            </a:r>
            <a:r>
              <a:rPr lang="en-US" i="1" dirty="0">
                <a:solidFill>
                  <a:schemeClr val="bg2">
                    <a:lumMod val="50000"/>
                  </a:schemeClr>
                </a:solidFill>
              </a:rPr>
              <a:t>felt ready </a:t>
            </a:r>
            <a:r>
              <a:rPr lang="en-US" i="1" dirty="0"/>
              <a:t>to head it, </a:t>
            </a:r>
            <a:r>
              <a:rPr lang="en-US" i="1" dirty="0">
                <a:solidFill>
                  <a:schemeClr val="accent6">
                    <a:lumMod val="75000"/>
                  </a:schemeClr>
                </a:solidFill>
              </a:rPr>
              <a:t>founding </a:t>
            </a:r>
            <a:r>
              <a:rPr lang="en-US" i="1" dirty="0">
                <a:highlight>
                  <a:srgbClr val="FFFF00"/>
                </a:highlight>
              </a:rPr>
              <a:t>the Southern Christian Leadership Conference </a:t>
            </a:r>
            <a:r>
              <a:rPr lang="en-US" i="1" dirty="0"/>
              <a:t>and </a:t>
            </a:r>
            <a:r>
              <a:rPr lang="en-US" i="1" dirty="0">
                <a:solidFill>
                  <a:schemeClr val="accent6">
                    <a:lumMod val="75000"/>
                  </a:schemeClr>
                </a:solidFill>
              </a:rPr>
              <a:t>becoming</a:t>
            </a:r>
            <a:r>
              <a:rPr lang="en-US" i="1" dirty="0"/>
              <a:t> its first president. </a:t>
            </a:r>
            <a:endParaRPr lang="en-US" dirty="0"/>
          </a:p>
        </p:txBody>
      </p:sp>
    </p:spTree>
    <p:extLst>
      <p:ext uri="{BB962C8B-B14F-4D97-AF65-F5344CB8AC3E}">
        <p14:creationId xmlns:p14="http://schemas.microsoft.com/office/powerpoint/2010/main" val="243197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C5BB-CABC-FB42-8DD8-728924C8D9A2}"/>
              </a:ext>
            </a:extLst>
          </p:cNvPr>
          <p:cNvSpPr>
            <a:spLocks noGrp="1"/>
          </p:cNvSpPr>
          <p:nvPr>
            <p:ph type="title"/>
          </p:nvPr>
        </p:nvSpPr>
        <p:spPr>
          <a:xfrm>
            <a:off x="143555" y="128470"/>
            <a:ext cx="5039265"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DD949228-1D88-CF48-9AB2-D8B546F7C830}"/>
              </a:ext>
            </a:extLst>
          </p:cNvPr>
          <p:cNvSpPr>
            <a:spLocks noGrp="1"/>
          </p:cNvSpPr>
          <p:nvPr>
            <p:ph idx="1"/>
          </p:nvPr>
        </p:nvSpPr>
        <p:spPr/>
        <p:txBody>
          <a:bodyPr>
            <a:normAutofit fontScale="92500" lnSpcReduction="20000"/>
          </a:bodyPr>
          <a:lstStyle/>
          <a:p>
            <a:pPr>
              <a:buFont typeface="Arial"/>
              <a:buChar char="•"/>
            </a:pPr>
            <a:r>
              <a:rPr lang="en-US" dirty="0"/>
              <a:t>Scientific text tends to be multimodal, with the graphic elements as important as the prose </a:t>
            </a:r>
          </a:p>
          <a:p>
            <a:pPr>
              <a:buFont typeface="Arial"/>
              <a:buChar char="•"/>
            </a:pPr>
            <a:r>
              <a:rPr lang="en-US" dirty="0"/>
              <a:t>There are a large number of tables, charts, graphics, 3-dimensional representations, scientific drawings, flowcharts, photographs, etc. used in scientific communication (and many ways to categorize these)</a:t>
            </a:r>
          </a:p>
          <a:p>
            <a:pPr>
              <a:buFont typeface="Arial"/>
              <a:buChar char="•"/>
            </a:pPr>
            <a:r>
              <a:rPr lang="en-US" dirty="0"/>
              <a:t>Unlike mathematics texts, science books require readers to move back and forth between graphics and prose</a:t>
            </a:r>
          </a:p>
          <a:p>
            <a:pPr>
              <a:buFont typeface="Arial"/>
              <a:buChar char="•"/>
            </a:pPr>
            <a:r>
              <a:rPr lang="en-US" dirty="0"/>
              <a:t>Often ignored instructionally</a:t>
            </a:r>
          </a:p>
          <a:p>
            <a:endParaRPr lang="en-US" dirty="0"/>
          </a:p>
        </p:txBody>
      </p:sp>
    </p:spTree>
    <p:extLst>
      <p:ext uri="{BB962C8B-B14F-4D97-AF65-F5344CB8AC3E}">
        <p14:creationId xmlns:p14="http://schemas.microsoft.com/office/powerpoint/2010/main" val="211713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2" y="0"/>
            <a:ext cx="9144000" cy="51435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599"/>
            <a:ext cx="4023191"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13C8878E-6AA8-764E-A46F-C0B7BB704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4620" y="723900"/>
            <a:ext cx="1798672" cy="1545223"/>
          </a:xfrm>
          <a:prstGeom prst="rect">
            <a:avLst/>
          </a:prstGeom>
        </p:spPr>
      </p:pic>
      <p:sp>
        <p:nvSpPr>
          <p:cNvPr id="14" name="Rectangle 13">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6441" y="482599"/>
            <a:ext cx="4032605"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F12E4F-7EC3-3248-879A-F5AF4AD54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423" y="723900"/>
            <a:ext cx="1970159" cy="1545223"/>
          </a:xfrm>
          <a:prstGeom prst="rect">
            <a:avLst/>
          </a:prstGeom>
        </p:spPr>
      </p:pic>
      <p:sp>
        <p:nvSpPr>
          <p:cNvPr id="16" name="Rectangle 15">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2635884"/>
            <a:ext cx="4023191" cy="202755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C7E10B-A1B6-2548-B130-D430FACAE1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230" y="2877185"/>
            <a:ext cx="2901827" cy="1545223"/>
          </a:xfrm>
          <a:prstGeom prst="rect">
            <a:avLst/>
          </a:prstGeom>
        </p:spPr>
      </p:pic>
      <p:sp>
        <p:nvSpPr>
          <p:cNvPr id="18" name="Rectangle 17">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6441" y="2635884"/>
            <a:ext cx="4032605"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AB8EB4-0A7C-1541-876C-C8646D5CADFE}"/>
              </a:ext>
            </a:extLst>
          </p:cNvPr>
          <p:cNvPicPr>
            <a:picLocks noChangeAspect="1"/>
          </p:cNvPicPr>
          <p:nvPr/>
        </p:nvPicPr>
        <p:blipFill>
          <a:blip r:embed="rId7"/>
          <a:stretch>
            <a:fillRect/>
          </a:stretch>
        </p:blipFill>
        <p:spPr>
          <a:xfrm>
            <a:off x="4886568" y="2877185"/>
            <a:ext cx="3511870" cy="1545223"/>
          </a:xfrm>
          <a:prstGeom prst="rect">
            <a:avLst/>
          </a:prstGeom>
        </p:spPr>
      </p:pic>
    </p:spTree>
    <p:extLst>
      <p:ext uri="{BB962C8B-B14F-4D97-AF65-F5344CB8AC3E}">
        <p14:creationId xmlns:p14="http://schemas.microsoft.com/office/powerpoint/2010/main" val="43443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974DEC9-3CFC-A94A-9C6B-D9DB3F993A18}"/>
              </a:ext>
            </a:extLst>
          </p:cNvPr>
          <p:cNvPicPr>
            <a:picLocks noGrp="1" noChangeAspect="1"/>
          </p:cNvPicPr>
          <p:nvPr/>
        </p:nvPicPr>
        <p:blipFill>
          <a:blip r:embed="rId3">
            <a:extLst>
              <a:ext uri="{28A0092B-C50C-407E-A947-70E740481C1C}">
                <a14:useLocalDpi xmlns:a14="http://schemas.microsoft.com/office/drawing/2010/main" val="0"/>
              </a:ext>
            </a:extLst>
          </a:blip>
          <a:srcRect l="4404" r="4404"/>
          <a:stretch>
            <a:fillRect/>
          </a:stretch>
        </p:blipFill>
        <p:spPr bwMode="auto">
          <a:xfrm>
            <a:off x="93401" y="2113635"/>
            <a:ext cx="1989917" cy="2191530"/>
          </a:xfrm>
          <a:prstGeom prst="rect">
            <a:avLst/>
          </a:prstGeom>
        </p:spPr>
      </p:pic>
      <p:pic>
        <p:nvPicPr>
          <p:cNvPr id="3" name="Content Placeholder 5">
            <a:extLst>
              <a:ext uri="{FF2B5EF4-FFF2-40B4-BE49-F238E27FC236}">
                <a16:creationId xmlns:a16="http://schemas.microsoft.com/office/drawing/2014/main" id="{084440BD-A921-DB42-985D-20BF505EFC31}"/>
              </a:ext>
            </a:extLst>
          </p:cNvPr>
          <p:cNvPicPr>
            <a:picLocks noGrp="1" noChangeAspect="1"/>
          </p:cNvPicPr>
          <p:nvPr/>
        </p:nvPicPr>
        <p:blipFill>
          <a:blip r:embed="rId4">
            <a:extLst>
              <a:ext uri="{28A0092B-C50C-407E-A947-70E740481C1C}">
                <a14:useLocalDpi xmlns:a14="http://schemas.microsoft.com/office/drawing/2010/main" val="0"/>
              </a:ext>
            </a:extLst>
          </a:blip>
          <a:srcRect l="2112" r="2112"/>
          <a:stretch>
            <a:fillRect/>
          </a:stretch>
        </p:blipFill>
        <p:spPr bwMode="auto">
          <a:xfrm>
            <a:off x="6605062" y="2055493"/>
            <a:ext cx="2420030" cy="2322367"/>
          </a:xfrm>
          <a:prstGeom prst="rect">
            <a:avLst/>
          </a:prstGeom>
        </p:spPr>
      </p:pic>
      <p:pic>
        <p:nvPicPr>
          <p:cNvPr id="4" name="Content Placeholder 4">
            <a:extLst>
              <a:ext uri="{FF2B5EF4-FFF2-40B4-BE49-F238E27FC236}">
                <a16:creationId xmlns:a16="http://schemas.microsoft.com/office/drawing/2014/main" id="{AE8E0B47-C474-9546-8B2E-790B38975F2E}"/>
              </a:ext>
            </a:extLst>
          </p:cNvPr>
          <p:cNvPicPr>
            <a:picLocks noGrp="1" noChangeAspect="1"/>
          </p:cNvPicPr>
          <p:nvPr/>
        </p:nvPicPr>
        <p:blipFill>
          <a:blip r:embed="rId5">
            <a:extLst>
              <a:ext uri="{28A0092B-C50C-407E-A947-70E740481C1C}">
                <a14:useLocalDpi xmlns:a14="http://schemas.microsoft.com/office/drawing/2010/main" val="0"/>
              </a:ext>
            </a:extLst>
          </a:blip>
          <a:srcRect l="2351" r="2351"/>
          <a:stretch>
            <a:fillRect/>
          </a:stretch>
        </p:blipFill>
        <p:spPr bwMode="auto">
          <a:xfrm>
            <a:off x="2078265" y="2296754"/>
            <a:ext cx="2362496" cy="2242780"/>
          </a:xfrm>
          <a:prstGeom prst="rect">
            <a:avLst/>
          </a:prstGeom>
        </p:spPr>
      </p:pic>
      <p:pic>
        <p:nvPicPr>
          <p:cNvPr id="5" name="Content Placeholder 5">
            <a:extLst>
              <a:ext uri="{FF2B5EF4-FFF2-40B4-BE49-F238E27FC236}">
                <a16:creationId xmlns:a16="http://schemas.microsoft.com/office/drawing/2014/main" id="{3A927D63-5F9F-A14B-A5A6-51D0BA937394}"/>
              </a:ext>
            </a:extLst>
          </p:cNvPr>
          <p:cNvPicPr>
            <a:picLocks noGrp="1" noChangeAspect="1"/>
          </p:cNvPicPr>
          <p:nvPr/>
        </p:nvPicPr>
        <p:blipFill>
          <a:blip r:embed="rId6">
            <a:alphaModFix/>
            <a:duotone>
              <a:prstClr val="black"/>
              <a:schemeClr val="accent5">
                <a:tint val="45000"/>
                <a:satMod val="400000"/>
              </a:schemeClr>
            </a:duotone>
            <a:extLst>
              <a:ext uri="{28A0092B-C50C-407E-A947-70E740481C1C}">
                <a14:useLocalDpi xmlns:a14="http://schemas.microsoft.com/office/drawing/2010/main" val="0"/>
              </a:ext>
            </a:extLst>
          </a:blip>
          <a:srcRect l="-48099" r="-48099"/>
          <a:stretch>
            <a:fillRect/>
          </a:stretch>
        </p:blipFill>
        <p:spPr bwMode="auto">
          <a:xfrm>
            <a:off x="4041421" y="2405934"/>
            <a:ext cx="3065462" cy="213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189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BD66-EA3A-E646-806C-43A20DBF0A21}"/>
              </a:ext>
            </a:extLst>
          </p:cNvPr>
          <p:cNvSpPr>
            <a:spLocks noGrp="1"/>
          </p:cNvSpPr>
          <p:nvPr>
            <p:ph type="title"/>
          </p:nvPr>
        </p:nvSpPr>
        <p:spPr>
          <a:xfrm>
            <a:off x="448965" y="281175"/>
            <a:ext cx="4733855"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10A9824F-386A-3940-B313-92864402C628}"/>
              </a:ext>
            </a:extLst>
          </p:cNvPr>
          <p:cNvSpPr>
            <a:spLocks noGrp="1"/>
          </p:cNvSpPr>
          <p:nvPr>
            <p:ph idx="1"/>
          </p:nvPr>
        </p:nvSpPr>
        <p:spPr/>
        <p:txBody>
          <a:bodyPr>
            <a:normAutofit fontScale="85000" lnSpcReduction="20000"/>
          </a:bodyPr>
          <a:lstStyle/>
          <a:p>
            <a:r>
              <a:rPr lang="en-US" dirty="0"/>
              <a:t>Science texts characterized by…</a:t>
            </a:r>
          </a:p>
          <a:p>
            <a:r>
              <a:rPr lang="en-US" dirty="0"/>
              <a:t>Nominalization;</a:t>
            </a:r>
          </a:p>
          <a:p>
            <a:r>
              <a:rPr lang="en-US" dirty="0"/>
              <a:t>Long noun phrases;</a:t>
            </a:r>
          </a:p>
          <a:p>
            <a:r>
              <a:rPr lang="en-US" dirty="0"/>
              <a:t>Movement of verbs further into the sentence;</a:t>
            </a:r>
          </a:p>
          <a:p>
            <a:r>
              <a:rPr lang="en-US" dirty="0"/>
              <a:t>Hierarchical order to knowledge (need to know certain processes before understanding other more complicated ones)</a:t>
            </a:r>
          </a:p>
          <a:p>
            <a:r>
              <a:rPr lang="en-US" dirty="0"/>
              <a:t>Passive voice.</a:t>
            </a:r>
          </a:p>
          <a:p>
            <a:pPr marL="0" indent="0">
              <a:buNone/>
            </a:pPr>
            <a:r>
              <a:rPr lang="en-US" b="1" dirty="0"/>
              <a:t>Tightly knit, highly structured, abstract, objective, multimodal</a:t>
            </a:r>
          </a:p>
        </p:txBody>
      </p:sp>
    </p:spTree>
    <p:extLst>
      <p:ext uri="{BB962C8B-B14F-4D97-AF65-F5344CB8AC3E}">
        <p14:creationId xmlns:p14="http://schemas.microsoft.com/office/powerpoint/2010/main" val="119795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3340-79FA-BD42-B4D0-9A0B26D55065}"/>
              </a:ext>
            </a:extLst>
          </p:cNvPr>
          <p:cNvSpPr>
            <a:spLocks noGrp="1"/>
          </p:cNvSpPr>
          <p:nvPr>
            <p:ph type="title"/>
          </p:nvPr>
        </p:nvSpPr>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A5D7DDB2-4632-B843-9EC1-0F1190491D01}"/>
              </a:ext>
            </a:extLst>
          </p:cNvPr>
          <p:cNvSpPr>
            <a:spLocks noGrp="1"/>
          </p:cNvSpPr>
          <p:nvPr>
            <p:ph idx="1"/>
          </p:nvPr>
        </p:nvSpPr>
        <p:spPr/>
        <p:txBody>
          <a:bodyPr>
            <a:normAutofit fontScale="92500"/>
          </a:bodyPr>
          <a:lstStyle/>
          <a:p>
            <a:pPr>
              <a:spcBef>
                <a:spcPts val="0"/>
              </a:spcBef>
            </a:pPr>
            <a:r>
              <a:rPr lang="en-US" dirty="0"/>
              <a:t>Glass cracks more quickly the harder you press on it.</a:t>
            </a:r>
          </a:p>
          <a:p>
            <a:pPr>
              <a:spcBef>
                <a:spcPts val="0"/>
              </a:spcBef>
            </a:pPr>
            <a:r>
              <a:rPr lang="en-US" dirty="0"/>
              <a:t>Cracks in glass grow faster the more pressure is put on.</a:t>
            </a:r>
          </a:p>
          <a:p>
            <a:pPr>
              <a:spcBef>
                <a:spcPts val="0"/>
              </a:spcBef>
            </a:pPr>
            <a:r>
              <a:rPr lang="en-US" dirty="0"/>
              <a:t> Glass crack growth is faster if greater stress is applied.</a:t>
            </a:r>
          </a:p>
          <a:p>
            <a:pPr>
              <a:spcBef>
                <a:spcPts val="0"/>
              </a:spcBef>
            </a:pPr>
            <a:r>
              <a:rPr lang="en-US" dirty="0"/>
              <a:t> The rate of glass crack growth depends on the magnitude of the applied stress.</a:t>
            </a:r>
          </a:p>
          <a:p>
            <a:pPr>
              <a:spcBef>
                <a:spcPts val="0"/>
              </a:spcBef>
            </a:pPr>
            <a:r>
              <a:rPr lang="en-US" dirty="0"/>
              <a:t>Glass crack growth rate is associated with applied stress magnitude.</a:t>
            </a:r>
          </a:p>
          <a:p>
            <a:pPr>
              <a:spcBef>
                <a:spcPts val="0"/>
              </a:spcBef>
            </a:pPr>
            <a:r>
              <a:rPr lang="en-US" sz="1800" dirty="0"/>
              <a:t>(Halliday, 2004 p. 34)</a:t>
            </a:r>
            <a:endParaRPr lang="en-US" dirty="0"/>
          </a:p>
        </p:txBody>
      </p:sp>
    </p:spTree>
    <p:extLst>
      <p:ext uri="{BB962C8B-B14F-4D97-AF65-F5344CB8AC3E}">
        <p14:creationId xmlns:p14="http://schemas.microsoft.com/office/powerpoint/2010/main" val="281222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F6C2-5817-9E4E-81F6-E3CB0FB5D680}"/>
              </a:ext>
            </a:extLst>
          </p:cNvPr>
          <p:cNvSpPr>
            <a:spLocks noGrp="1"/>
          </p:cNvSpPr>
          <p:nvPr>
            <p:ph type="title"/>
          </p:nvPr>
        </p:nvSpPr>
        <p:spPr>
          <a:xfrm>
            <a:off x="67205" y="128470"/>
            <a:ext cx="4886560"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05B0D188-9DF7-574A-931E-18506A7B568D}"/>
              </a:ext>
            </a:extLst>
          </p:cNvPr>
          <p:cNvSpPr>
            <a:spLocks noGrp="1"/>
          </p:cNvSpPr>
          <p:nvPr>
            <p:ph idx="1"/>
          </p:nvPr>
        </p:nvSpPr>
        <p:spPr/>
        <p:txBody>
          <a:bodyPr>
            <a:normAutofit fontScale="92500"/>
          </a:bodyPr>
          <a:lstStyle/>
          <a:p>
            <a:pPr>
              <a:spcBef>
                <a:spcPts val="0"/>
              </a:spcBef>
            </a:pPr>
            <a:r>
              <a:rPr lang="en-US" dirty="0">
                <a:solidFill>
                  <a:schemeClr val="accent2"/>
                </a:solidFill>
              </a:rPr>
              <a:t>Glass</a:t>
            </a:r>
            <a:r>
              <a:rPr lang="en-US" dirty="0"/>
              <a:t> </a:t>
            </a:r>
            <a:r>
              <a:rPr lang="en-US" dirty="0">
                <a:solidFill>
                  <a:schemeClr val="tx2"/>
                </a:solidFill>
              </a:rPr>
              <a:t>cracks</a:t>
            </a:r>
            <a:r>
              <a:rPr lang="en-US" dirty="0"/>
              <a:t> more quickly the harder </a:t>
            </a:r>
            <a:r>
              <a:rPr lang="en-US" dirty="0">
                <a:solidFill>
                  <a:schemeClr val="accent2"/>
                </a:solidFill>
              </a:rPr>
              <a:t>you</a:t>
            </a:r>
            <a:r>
              <a:rPr lang="en-US" dirty="0"/>
              <a:t> </a:t>
            </a:r>
            <a:r>
              <a:rPr lang="en-US" dirty="0">
                <a:solidFill>
                  <a:schemeClr val="accent2"/>
                </a:solidFill>
              </a:rPr>
              <a:t>press</a:t>
            </a:r>
            <a:r>
              <a:rPr lang="en-US" dirty="0"/>
              <a:t> on it.</a:t>
            </a:r>
          </a:p>
          <a:p>
            <a:pPr>
              <a:spcBef>
                <a:spcPts val="0"/>
              </a:spcBef>
            </a:pPr>
            <a:r>
              <a:rPr lang="en-US" dirty="0">
                <a:solidFill>
                  <a:schemeClr val="accent2"/>
                </a:solidFill>
              </a:rPr>
              <a:t>Cracks in glass </a:t>
            </a:r>
            <a:r>
              <a:rPr lang="en-US" dirty="0">
                <a:solidFill>
                  <a:schemeClr val="tx2"/>
                </a:solidFill>
              </a:rPr>
              <a:t>grow</a:t>
            </a:r>
            <a:r>
              <a:rPr lang="en-US" dirty="0"/>
              <a:t> faster the more </a:t>
            </a:r>
            <a:r>
              <a:rPr lang="en-US" dirty="0">
                <a:solidFill>
                  <a:schemeClr val="accent2"/>
                </a:solidFill>
              </a:rPr>
              <a:t>pressure</a:t>
            </a:r>
            <a:r>
              <a:rPr lang="en-US" dirty="0"/>
              <a:t> </a:t>
            </a:r>
            <a:r>
              <a:rPr lang="en-US" dirty="0">
                <a:solidFill>
                  <a:schemeClr val="accent1"/>
                </a:solidFill>
              </a:rPr>
              <a:t>is put</a:t>
            </a:r>
            <a:r>
              <a:rPr lang="en-US" dirty="0"/>
              <a:t> on.</a:t>
            </a:r>
          </a:p>
          <a:p>
            <a:pPr>
              <a:spcBef>
                <a:spcPts val="0"/>
              </a:spcBef>
            </a:pPr>
            <a:r>
              <a:rPr lang="en-US" dirty="0">
                <a:solidFill>
                  <a:schemeClr val="accent2"/>
                </a:solidFill>
              </a:rPr>
              <a:t>Glass crack growth </a:t>
            </a:r>
            <a:r>
              <a:rPr lang="en-US" dirty="0">
                <a:solidFill>
                  <a:schemeClr val="tx2"/>
                </a:solidFill>
              </a:rPr>
              <a:t>is</a:t>
            </a:r>
            <a:r>
              <a:rPr lang="en-US" dirty="0"/>
              <a:t> faster if </a:t>
            </a:r>
            <a:r>
              <a:rPr lang="en-US" dirty="0">
                <a:solidFill>
                  <a:schemeClr val="accent2"/>
                </a:solidFill>
              </a:rPr>
              <a:t>greater stress </a:t>
            </a:r>
            <a:r>
              <a:rPr lang="en-US" dirty="0">
                <a:solidFill>
                  <a:schemeClr val="accent1"/>
                </a:solidFill>
              </a:rPr>
              <a:t>is</a:t>
            </a:r>
            <a:r>
              <a:rPr lang="en-US" dirty="0"/>
              <a:t> </a:t>
            </a:r>
            <a:r>
              <a:rPr lang="en-US" dirty="0">
                <a:solidFill>
                  <a:schemeClr val="tx2"/>
                </a:solidFill>
              </a:rPr>
              <a:t>applied</a:t>
            </a:r>
            <a:r>
              <a:rPr lang="en-US" dirty="0"/>
              <a:t>.</a:t>
            </a:r>
          </a:p>
          <a:p>
            <a:pPr>
              <a:spcBef>
                <a:spcPts val="0"/>
              </a:spcBef>
            </a:pPr>
            <a:r>
              <a:rPr lang="en-US" dirty="0">
                <a:solidFill>
                  <a:schemeClr val="accent2"/>
                </a:solidFill>
              </a:rPr>
              <a:t>The rate of glass crack growth </a:t>
            </a:r>
            <a:r>
              <a:rPr lang="en-US" dirty="0">
                <a:solidFill>
                  <a:schemeClr val="tx2"/>
                </a:solidFill>
              </a:rPr>
              <a:t>depends</a:t>
            </a:r>
            <a:r>
              <a:rPr lang="en-US" dirty="0"/>
              <a:t> </a:t>
            </a:r>
            <a:r>
              <a:rPr lang="en-US" dirty="0">
                <a:solidFill>
                  <a:schemeClr val="tx2"/>
                </a:solidFill>
              </a:rPr>
              <a:t>on</a:t>
            </a:r>
            <a:r>
              <a:rPr lang="en-US" dirty="0"/>
              <a:t> </a:t>
            </a:r>
            <a:r>
              <a:rPr lang="en-US" dirty="0">
                <a:solidFill>
                  <a:schemeClr val="accent2"/>
                </a:solidFill>
              </a:rPr>
              <a:t>the magnitude of the applied stress.</a:t>
            </a:r>
          </a:p>
          <a:p>
            <a:pPr>
              <a:spcBef>
                <a:spcPts val="0"/>
              </a:spcBef>
            </a:pPr>
            <a:r>
              <a:rPr lang="en-US" dirty="0">
                <a:solidFill>
                  <a:schemeClr val="accent2"/>
                </a:solidFill>
              </a:rPr>
              <a:t>Glass crack growth rate</a:t>
            </a:r>
            <a:r>
              <a:rPr lang="en-US" dirty="0"/>
              <a:t> </a:t>
            </a:r>
            <a:r>
              <a:rPr lang="en-US" dirty="0">
                <a:solidFill>
                  <a:schemeClr val="tx2"/>
                </a:solidFill>
              </a:rPr>
              <a:t>is associated with </a:t>
            </a:r>
            <a:r>
              <a:rPr lang="en-US" dirty="0">
                <a:solidFill>
                  <a:schemeClr val="accent2"/>
                </a:solidFill>
              </a:rPr>
              <a:t>applied stress magnitude.</a:t>
            </a:r>
          </a:p>
          <a:p>
            <a:pPr>
              <a:spcBef>
                <a:spcPts val="0"/>
              </a:spcBef>
            </a:pPr>
            <a:r>
              <a:rPr lang="en-US" sz="1800" dirty="0"/>
              <a:t>(Halliday, 2004 p. 34)</a:t>
            </a:r>
            <a:endParaRPr lang="en-US" dirty="0"/>
          </a:p>
        </p:txBody>
      </p:sp>
    </p:spTree>
    <p:extLst>
      <p:ext uri="{BB962C8B-B14F-4D97-AF65-F5344CB8AC3E}">
        <p14:creationId xmlns:p14="http://schemas.microsoft.com/office/powerpoint/2010/main" val="322177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4C00-0209-7946-95C3-5BF9737C7AA1}"/>
              </a:ext>
            </a:extLst>
          </p:cNvPr>
          <p:cNvSpPr>
            <a:spLocks noGrp="1"/>
          </p:cNvSpPr>
          <p:nvPr>
            <p:ph type="title"/>
          </p:nvPr>
        </p:nvSpPr>
        <p:spPr>
          <a:xfrm>
            <a:off x="143555" y="128470"/>
            <a:ext cx="5650085" cy="610820"/>
          </a:xfrm>
        </p:spPr>
        <p:txBody>
          <a:bodyPr>
            <a:normAutofit fontScale="90000"/>
          </a:bodyPr>
          <a:lstStyle/>
          <a:p>
            <a:r>
              <a:rPr lang="en-US" dirty="0"/>
              <a:t>Texts are different: Mathematics </a:t>
            </a:r>
          </a:p>
        </p:txBody>
      </p:sp>
      <p:sp>
        <p:nvSpPr>
          <p:cNvPr id="3" name="Content Placeholder 2">
            <a:extLst>
              <a:ext uri="{FF2B5EF4-FFF2-40B4-BE49-F238E27FC236}">
                <a16:creationId xmlns:a16="http://schemas.microsoft.com/office/drawing/2014/main" id="{1E5BF038-00AE-E847-B30B-5F7C5F98F1E2}"/>
              </a:ext>
            </a:extLst>
          </p:cNvPr>
          <p:cNvSpPr>
            <a:spLocks noGrp="1"/>
          </p:cNvSpPr>
          <p:nvPr>
            <p:ph idx="1"/>
          </p:nvPr>
        </p:nvSpPr>
        <p:spPr/>
        <p:txBody>
          <a:bodyPr>
            <a:normAutofit fontScale="85000" lnSpcReduction="10000"/>
          </a:bodyPr>
          <a:lstStyle/>
          <a:p>
            <a:pPr marL="0" indent="0">
              <a:buNone/>
            </a:pPr>
            <a:r>
              <a:rPr lang="en-US" dirty="0"/>
              <a:t>Mathematics texts are characterized by…</a:t>
            </a:r>
          </a:p>
          <a:p>
            <a:r>
              <a:rPr lang="en-US" dirty="0"/>
              <a:t>Precision—in definitions and in the way text is read</a:t>
            </a:r>
          </a:p>
          <a:p>
            <a:r>
              <a:rPr lang="en-US" dirty="0"/>
              <a:t>Efficiency</a:t>
            </a:r>
          </a:p>
          <a:p>
            <a:r>
              <a:rPr lang="en-US" dirty="0"/>
              <a:t>Mixture of prose, formulae, graphics</a:t>
            </a:r>
          </a:p>
          <a:p>
            <a:r>
              <a:rPr lang="en-US" dirty="0"/>
              <a:t>Reading order changes (don’t always read left to right)</a:t>
            </a:r>
          </a:p>
          <a:p>
            <a:r>
              <a:rPr lang="en-US" dirty="0"/>
              <a:t>Abstraction and generalization (intense reading needed)</a:t>
            </a:r>
          </a:p>
          <a:p>
            <a:r>
              <a:rPr lang="en-US" dirty="0"/>
              <a:t>Concepts described in relation to each other (e.g., a triangle is described as a relationship between the three sides.)</a:t>
            </a:r>
          </a:p>
          <a:p>
            <a:endParaRPr lang="en-US" dirty="0"/>
          </a:p>
          <a:p>
            <a:endParaRPr lang="en-US" dirty="0"/>
          </a:p>
        </p:txBody>
      </p:sp>
    </p:spTree>
    <p:extLst>
      <p:ext uri="{BB962C8B-B14F-4D97-AF65-F5344CB8AC3E}">
        <p14:creationId xmlns:p14="http://schemas.microsoft.com/office/powerpoint/2010/main" val="253330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ACA6-4B6B-4D44-9211-315854D7013D}"/>
              </a:ext>
            </a:extLst>
          </p:cNvPr>
          <p:cNvSpPr>
            <a:spLocks noGrp="1"/>
          </p:cNvSpPr>
          <p:nvPr>
            <p:ph type="title"/>
          </p:nvPr>
        </p:nvSpPr>
        <p:spPr>
          <a:xfrm>
            <a:off x="0" y="128470"/>
            <a:ext cx="8246070" cy="610820"/>
          </a:xfrm>
        </p:spPr>
        <p:txBody>
          <a:bodyPr>
            <a:normAutofit fontScale="90000"/>
          </a:bodyPr>
          <a:lstStyle/>
          <a:p>
            <a:r>
              <a:rPr lang="en-US" dirty="0"/>
              <a:t>Texts are different:  Math</a:t>
            </a:r>
          </a:p>
        </p:txBody>
      </p:sp>
      <p:sp>
        <p:nvSpPr>
          <p:cNvPr id="3" name="Content Placeholder 2">
            <a:extLst>
              <a:ext uri="{FF2B5EF4-FFF2-40B4-BE49-F238E27FC236}">
                <a16:creationId xmlns:a16="http://schemas.microsoft.com/office/drawing/2014/main" id="{77686783-DD29-6049-89D3-84EC63823ADF}"/>
              </a:ext>
            </a:extLst>
          </p:cNvPr>
          <p:cNvSpPr>
            <a:spLocks noGrp="1"/>
          </p:cNvSpPr>
          <p:nvPr>
            <p:ph idx="1"/>
          </p:nvPr>
        </p:nvSpPr>
        <p:spPr/>
        <p:txBody>
          <a:bodyPr>
            <a:normAutofit fontScale="92500" lnSpcReduction="10000"/>
          </a:bodyPr>
          <a:lstStyle/>
          <a:p>
            <a:pPr indent="0">
              <a:lnSpc>
                <a:spcPct val="120000"/>
              </a:lnSpc>
              <a:spcBef>
                <a:spcPts val="0"/>
              </a:spcBef>
              <a:buNone/>
            </a:pPr>
            <a:r>
              <a:rPr lang="en-US" dirty="0">
                <a:latin typeface="Tw Cen MT" charset="0"/>
              </a:rPr>
              <a:t>A </a:t>
            </a:r>
            <a:r>
              <a:rPr lang="en-US" i="1" dirty="0">
                <a:latin typeface="Tw Cen MT" charset="0"/>
              </a:rPr>
              <a:t>linear equation </a:t>
            </a:r>
            <a:r>
              <a:rPr lang="en-US" dirty="0">
                <a:latin typeface="Tw Cen MT" charset="0"/>
              </a:rPr>
              <a:t>in </a:t>
            </a:r>
            <a:r>
              <a:rPr lang="en-US" i="1" dirty="0">
                <a:latin typeface="Tw Cen MT" charset="0"/>
              </a:rPr>
              <a:t>n unknowns x</a:t>
            </a:r>
            <a:r>
              <a:rPr lang="en-US" i="1" baseline="-25000" dirty="0">
                <a:latin typeface="Tw Cen MT" charset="0"/>
              </a:rPr>
              <a:t>1</a:t>
            </a:r>
            <a:r>
              <a:rPr lang="en-US" i="1" dirty="0">
                <a:latin typeface="Tw Cen MT" charset="0"/>
              </a:rPr>
              <a:t>, x</a:t>
            </a:r>
            <a:r>
              <a:rPr lang="en-US" i="1" baseline="-25000" dirty="0">
                <a:latin typeface="Tw Cen MT" charset="0"/>
              </a:rPr>
              <a:t>x</a:t>
            </a:r>
            <a:r>
              <a:rPr lang="en-US" i="1" dirty="0">
                <a:latin typeface="Tw Cen MT" charset="0"/>
              </a:rPr>
              <a:t>…, x</a:t>
            </a:r>
            <a:r>
              <a:rPr lang="en-US" i="1" baseline="-25000" dirty="0">
                <a:latin typeface="Tw Cen MT" charset="0"/>
              </a:rPr>
              <a:t>n</a:t>
            </a:r>
            <a:r>
              <a:rPr lang="en-US" i="1" dirty="0">
                <a:latin typeface="Tw Cen MT" charset="0"/>
              </a:rPr>
              <a:t> is an equation of the form</a:t>
            </a:r>
          </a:p>
          <a:p>
            <a:pPr indent="0" algn="ctr">
              <a:lnSpc>
                <a:spcPct val="120000"/>
              </a:lnSpc>
              <a:spcBef>
                <a:spcPts val="0"/>
              </a:spcBef>
              <a:buNone/>
            </a:pPr>
            <a:r>
              <a:rPr lang="en-US" dirty="0">
                <a:latin typeface="Tw Cen MT" charset="0"/>
              </a:rPr>
              <a:t>a</a:t>
            </a:r>
            <a:r>
              <a:rPr lang="en-US" baseline="-25000" dirty="0">
                <a:latin typeface="Tw Cen MT" charset="0"/>
              </a:rPr>
              <a:t>1</a:t>
            </a:r>
            <a:r>
              <a:rPr lang="en-US" dirty="0">
                <a:latin typeface="Tw Cen MT" charset="0"/>
              </a:rPr>
              <a:t>x</a:t>
            </a:r>
            <a:r>
              <a:rPr lang="en-US" baseline="-25000" dirty="0">
                <a:latin typeface="Tw Cen MT" charset="0"/>
              </a:rPr>
              <a:t>1 </a:t>
            </a:r>
            <a:r>
              <a:rPr lang="en-US" dirty="0">
                <a:latin typeface="Tw Cen MT" charset="0"/>
              </a:rPr>
              <a:t>+ a</a:t>
            </a:r>
            <a:r>
              <a:rPr lang="en-US" baseline="-25000" dirty="0">
                <a:latin typeface="Tw Cen MT" charset="0"/>
              </a:rPr>
              <a:t>2</a:t>
            </a:r>
            <a:r>
              <a:rPr lang="en-US" dirty="0">
                <a:latin typeface="Tw Cen MT" charset="0"/>
              </a:rPr>
              <a:t>x</a:t>
            </a:r>
            <a:r>
              <a:rPr lang="en-US" baseline="-25000" dirty="0">
                <a:latin typeface="Tw Cen MT" charset="0"/>
              </a:rPr>
              <a:t>2 </a:t>
            </a:r>
            <a:r>
              <a:rPr lang="en-US" dirty="0">
                <a:latin typeface="Tw Cen MT" charset="0"/>
              </a:rPr>
              <a:t>+…+ a</a:t>
            </a:r>
            <a:r>
              <a:rPr lang="en-US" baseline="-25000" dirty="0">
                <a:latin typeface="Tw Cen MT" charset="0"/>
              </a:rPr>
              <a:t>n</a:t>
            </a:r>
            <a:r>
              <a:rPr lang="en-US" dirty="0">
                <a:latin typeface="Tw Cen MT" charset="0"/>
              </a:rPr>
              <a:t>x</a:t>
            </a:r>
            <a:r>
              <a:rPr lang="en-US" baseline="-25000" dirty="0">
                <a:latin typeface="Tw Cen MT" charset="0"/>
              </a:rPr>
              <a:t>n </a:t>
            </a:r>
            <a:r>
              <a:rPr lang="en-US" dirty="0">
                <a:latin typeface="Tw Cen MT" charset="0"/>
              </a:rPr>
              <a:t>= b,</a:t>
            </a:r>
          </a:p>
          <a:p>
            <a:pPr indent="0">
              <a:lnSpc>
                <a:spcPct val="120000"/>
              </a:lnSpc>
              <a:spcBef>
                <a:spcPts val="0"/>
              </a:spcBef>
              <a:buNone/>
            </a:pPr>
            <a:r>
              <a:rPr lang="en-US" dirty="0">
                <a:latin typeface="Tw Cen MT" charset="0"/>
              </a:rPr>
              <a:t>where a</a:t>
            </a:r>
            <a:r>
              <a:rPr lang="en-US" baseline="-25000" dirty="0">
                <a:latin typeface="Tw Cen MT" charset="0"/>
              </a:rPr>
              <a:t>1</a:t>
            </a:r>
            <a:r>
              <a:rPr lang="en-US" dirty="0">
                <a:latin typeface="Tw Cen MT" charset="0"/>
              </a:rPr>
              <a:t>, a</a:t>
            </a:r>
            <a:r>
              <a:rPr lang="en-US" baseline="-25000" dirty="0">
                <a:latin typeface="Tw Cen MT" charset="0"/>
              </a:rPr>
              <a:t>2</a:t>
            </a:r>
            <a:r>
              <a:rPr lang="en-US" dirty="0">
                <a:latin typeface="Tw Cen MT" charset="0"/>
              </a:rPr>
              <a:t>,…,a</a:t>
            </a:r>
            <a:r>
              <a:rPr lang="en-US" baseline="-25000" dirty="0">
                <a:latin typeface="Tw Cen MT" charset="0"/>
              </a:rPr>
              <a:t>n</a:t>
            </a:r>
            <a:r>
              <a:rPr lang="en-US" dirty="0">
                <a:latin typeface="Tw Cen MT" charset="0"/>
              </a:rPr>
              <a:t>, b are given real numbers.</a:t>
            </a:r>
          </a:p>
          <a:p>
            <a:pPr indent="0">
              <a:lnSpc>
                <a:spcPct val="120000"/>
              </a:lnSpc>
              <a:spcBef>
                <a:spcPts val="0"/>
              </a:spcBef>
              <a:buNone/>
            </a:pPr>
            <a:r>
              <a:rPr lang="en-US" dirty="0">
                <a:latin typeface="Tw Cen MT" charset="0"/>
              </a:rPr>
              <a:t>For example, with </a:t>
            </a:r>
            <a:r>
              <a:rPr lang="en-US" i="1" dirty="0">
                <a:latin typeface="Tw Cen MT" charset="0"/>
              </a:rPr>
              <a:t>x</a:t>
            </a:r>
            <a:r>
              <a:rPr lang="en-US" dirty="0">
                <a:latin typeface="Tw Cen MT" charset="0"/>
              </a:rPr>
              <a:t> and </a:t>
            </a:r>
            <a:r>
              <a:rPr lang="en-US" i="1" dirty="0">
                <a:latin typeface="Tw Cen MT" charset="0"/>
              </a:rPr>
              <a:t>y</a:t>
            </a:r>
            <a:r>
              <a:rPr lang="en-US" dirty="0">
                <a:latin typeface="Tw Cen MT" charset="0"/>
              </a:rPr>
              <a:t> instead of x</a:t>
            </a:r>
            <a:r>
              <a:rPr lang="en-US" baseline="-25000" dirty="0">
                <a:latin typeface="Tw Cen MT" charset="0"/>
              </a:rPr>
              <a:t>1</a:t>
            </a:r>
            <a:r>
              <a:rPr lang="en-US" dirty="0">
                <a:latin typeface="Tw Cen MT" charset="0"/>
              </a:rPr>
              <a:t> and x</a:t>
            </a:r>
            <a:r>
              <a:rPr lang="en-US" baseline="-25000" dirty="0">
                <a:latin typeface="Tw Cen MT" charset="0"/>
              </a:rPr>
              <a:t>2</a:t>
            </a:r>
            <a:r>
              <a:rPr lang="en-US" dirty="0">
                <a:latin typeface="Tw Cen MT" charset="0"/>
              </a:rPr>
              <a:t>, the linear equation 2</a:t>
            </a:r>
            <a:r>
              <a:rPr lang="en-US" i="1" dirty="0">
                <a:latin typeface="Tw Cen MT" charset="0"/>
              </a:rPr>
              <a:t>x + </a:t>
            </a:r>
            <a:r>
              <a:rPr lang="en-US" dirty="0">
                <a:latin typeface="Tw Cen MT" charset="0"/>
              </a:rPr>
              <a:t>3y</a:t>
            </a:r>
            <a:r>
              <a:rPr lang="en-US" i="1" dirty="0">
                <a:latin typeface="Tw Cen MT" charset="0"/>
              </a:rPr>
              <a:t> = </a:t>
            </a:r>
            <a:r>
              <a:rPr lang="en-US" dirty="0">
                <a:latin typeface="Tw Cen MT" charset="0"/>
              </a:rPr>
              <a:t>6</a:t>
            </a:r>
            <a:r>
              <a:rPr lang="en-US" i="1" dirty="0">
                <a:latin typeface="Tw Cen MT" charset="0"/>
              </a:rPr>
              <a:t> </a:t>
            </a:r>
            <a:r>
              <a:rPr lang="en-US" dirty="0">
                <a:latin typeface="Tw Cen MT" charset="0"/>
              </a:rPr>
              <a:t>describes the line passing through the points (3, 0) and (0, 2).  </a:t>
            </a:r>
          </a:p>
          <a:p>
            <a:endParaRPr lang="en-US" dirty="0"/>
          </a:p>
        </p:txBody>
      </p:sp>
    </p:spTree>
    <p:extLst>
      <p:ext uri="{BB962C8B-B14F-4D97-AF65-F5344CB8AC3E}">
        <p14:creationId xmlns:p14="http://schemas.microsoft.com/office/powerpoint/2010/main" val="374358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891-362C-8A49-809D-30ADD98B84E8}"/>
              </a:ext>
            </a:extLst>
          </p:cNvPr>
          <p:cNvSpPr>
            <a:spLocks noGrp="1"/>
          </p:cNvSpPr>
          <p:nvPr>
            <p:ph type="title"/>
          </p:nvPr>
        </p:nvSpPr>
        <p:spPr>
          <a:xfrm>
            <a:off x="448966" y="128470"/>
            <a:ext cx="4581150" cy="610820"/>
          </a:xfrm>
        </p:spPr>
        <p:txBody>
          <a:bodyPr>
            <a:normAutofit fontScale="90000"/>
          </a:bodyPr>
          <a:lstStyle/>
          <a:p>
            <a:r>
              <a:rPr lang="en-US" dirty="0"/>
              <a:t>What is Disciplinary Literacy?</a:t>
            </a:r>
          </a:p>
        </p:txBody>
      </p:sp>
      <p:sp>
        <p:nvSpPr>
          <p:cNvPr id="3" name="Content Placeholder 2">
            <a:extLst>
              <a:ext uri="{FF2B5EF4-FFF2-40B4-BE49-F238E27FC236}">
                <a16:creationId xmlns:a16="http://schemas.microsoft.com/office/drawing/2014/main" id="{1B788FAD-BEC4-C54E-898E-A5AF18EFBEF2}"/>
              </a:ext>
            </a:extLst>
          </p:cNvPr>
          <p:cNvSpPr>
            <a:spLocks noGrp="1"/>
          </p:cNvSpPr>
          <p:nvPr>
            <p:ph idx="1"/>
          </p:nvPr>
        </p:nvSpPr>
        <p:spPr/>
        <p:txBody>
          <a:bodyPr/>
          <a:lstStyle/>
          <a:p>
            <a:endParaRPr lang="en-US" i="1" dirty="0"/>
          </a:p>
          <a:p>
            <a:endParaRPr lang="en-US" i="1" dirty="0"/>
          </a:p>
          <a:p>
            <a:r>
              <a:rPr lang="en-US" i="1" dirty="0"/>
              <a:t>Reading and writing that is tailored to the specific characteristics and demands of each discipline. </a:t>
            </a:r>
            <a:endParaRPr lang="en-US" sz="2000" dirty="0">
              <a:solidFill>
                <a:srgbClr val="000000"/>
              </a:solidFill>
            </a:endParaRPr>
          </a:p>
          <a:p>
            <a:endParaRPr lang="en-US" dirty="0"/>
          </a:p>
        </p:txBody>
      </p:sp>
    </p:spTree>
    <p:extLst>
      <p:ext uri="{BB962C8B-B14F-4D97-AF65-F5344CB8AC3E}">
        <p14:creationId xmlns:p14="http://schemas.microsoft.com/office/powerpoint/2010/main" val="107951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E19D-70D2-CA40-9132-9C0337A077F9}"/>
              </a:ext>
            </a:extLst>
          </p:cNvPr>
          <p:cNvSpPr>
            <a:spLocks noGrp="1"/>
          </p:cNvSpPr>
          <p:nvPr>
            <p:ph type="title"/>
          </p:nvPr>
        </p:nvSpPr>
        <p:spPr>
          <a:xfrm>
            <a:off x="52785" y="128470"/>
            <a:ext cx="8246070"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F7D5A35-7685-EA48-8179-9A33DCF04495}"/>
              </a:ext>
            </a:extLst>
          </p:cNvPr>
          <p:cNvSpPr>
            <a:spLocks noGrp="1"/>
          </p:cNvSpPr>
          <p:nvPr>
            <p:ph idx="1"/>
          </p:nvPr>
        </p:nvSpPr>
        <p:spPr>
          <a:xfrm>
            <a:off x="296260" y="1350110"/>
            <a:ext cx="8246070" cy="3359505"/>
          </a:xfrm>
        </p:spPr>
        <p:txBody>
          <a:bodyPr>
            <a:normAutofit fontScale="85000" lnSpcReduction="20000"/>
          </a:bodyPr>
          <a:lstStyle/>
          <a:p>
            <a:r>
              <a:rPr lang="en-US" dirty="0"/>
              <a:t>Literary texts are characterized by use of… </a:t>
            </a:r>
          </a:p>
          <a:p>
            <a:pPr lvl="1"/>
            <a:r>
              <a:rPr lang="en-US" dirty="0"/>
              <a:t>Imagery (description, metaphor, simile);</a:t>
            </a:r>
          </a:p>
          <a:p>
            <a:pPr lvl="1"/>
            <a:r>
              <a:rPr lang="en-US" dirty="0"/>
              <a:t>Figuration (symbolism, irony, satire);</a:t>
            </a:r>
          </a:p>
          <a:p>
            <a:pPr lvl="1"/>
            <a:r>
              <a:rPr lang="en-US" dirty="0"/>
              <a:t>Rhetorical strategies and patterns (parallelism, understatement, exaggeration, repetition, allusion);</a:t>
            </a:r>
          </a:p>
          <a:p>
            <a:pPr lvl="1"/>
            <a:r>
              <a:rPr lang="en-US" dirty="0"/>
              <a:t>Problems of point of view (narrators);</a:t>
            </a:r>
          </a:p>
          <a:p>
            <a:pPr lvl="1"/>
            <a:r>
              <a:rPr lang="en-US" dirty="0"/>
              <a:t>Aesthetic choices;</a:t>
            </a:r>
          </a:p>
          <a:p>
            <a:pPr lvl="1"/>
            <a:r>
              <a:rPr lang="en-US" dirty="0"/>
              <a:t>Character, setting and plot development.</a:t>
            </a:r>
          </a:p>
          <a:p>
            <a:pPr lvl="1"/>
            <a:r>
              <a:rPr lang="en-US" b="1" dirty="0"/>
              <a:t>All in service of theme(s) author wants to develop</a:t>
            </a:r>
            <a:r>
              <a:rPr lang="en-US" dirty="0"/>
              <a:t>.</a:t>
            </a:r>
          </a:p>
        </p:txBody>
      </p:sp>
    </p:spTree>
    <p:extLst>
      <p:ext uri="{BB962C8B-B14F-4D97-AF65-F5344CB8AC3E}">
        <p14:creationId xmlns:p14="http://schemas.microsoft.com/office/powerpoint/2010/main" val="403933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0E2B-DB18-E442-B0E5-BA52F823390D}"/>
              </a:ext>
            </a:extLst>
          </p:cNvPr>
          <p:cNvSpPr>
            <a:spLocks noGrp="1"/>
          </p:cNvSpPr>
          <p:nvPr>
            <p:ph type="title"/>
          </p:nvPr>
        </p:nvSpPr>
        <p:spPr>
          <a:xfrm>
            <a:off x="143555" y="128470"/>
            <a:ext cx="5344675" cy="857250"/>
          </a:xfrm>
        </p:spPr>
        <p:txBody>
          <a:bodyPr>
            <a:noAutofit/>
          </a:bodyPr>
          <a:lstStyle/>
          <a:p>
            <a:pPr algn="l"/>
            <a:r>
              <a:rPr lang="en-US" sz="3200" dirty="0">
                <a:solidFill>
                  <a:schemeClr val="bg1"/>
                </a:solidFill>
              </a:rPr>
              <a:t>Texts are different:  Literature</a:t>
            </a:r>
          </a:p>
        </p:txBody>
      </p:sp>
      <p:sp>
        <p:nvSpPr>
          <p:cNvPr id="4" name="Rectangle 3">
            <a:extLst>
              <a:ext uri="{FF2B5EF4-FFF2-40B4-BE49-F238E27FC236}">
                <a16:creationId xmlns:a16="http://schemas.microsoft.com/office/drawing/2014/main" id="{E11977F2-2141-D14F-9E6F-AEA2E53C2F50}"/>
              </a:ext>
            </a:extLst>
          </p:cNvPr>
          <p:cNvSpPr/>
          <p:nvPr/>
        </p:nvSpPr>
        <p:spPr>
          <a:xfrm>
            <a:off x="143555" y="1350109"/>
            <a:ext cx="8551480" cy="3046988"/>
          </a:xfrm>
          <a:prstGeom prst="rect">
            <a:avLst/>
          </a:prstGeom>
        </p:spPr>
        <p:txBody>
          <a:bodyPr wrap="square">
            <a:spAutoFit/>
          </a:bodyPr>
          <a:lstStyle/>
          <a:p>
            <a:r>
              <a:rPr lang="en-US" b="1" dirty="0"/>
              <a:t>The Great Gatsby:  </a:t>
            </a:r>
            <a:r>
              <a:rPr lang="en-US" sz="2400" dirty="0"/>
              <a:t>We walked through a high hallway into a bright, rosy colored space, fragilely bound into the house by French windows at either end.  The windows were ajar and gleaming white against the fresh grass outside that seemed to grow a little way into the house.  A breeze blew through the room, blew curtains in at one end and out the other like pale flags, twisting them up toward the frosted wedding-cake of the ceiling, and then rippled over the wine-colored rug, making a shadow on it as wind does on the sea.</a:t>
            </a:r>
          </a:p>
        </p:txBody>
      </p:sp>
    </p:spTree>
    <p:extLst>
      <p:ext uri="{BB962C8B-B14F-4D97-AF65-F5344CB8AC3E}">
        <p14:creationId xmlns:p14="http://schemas.microsoft.com/office/powerpoint/2010/main" val="55473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53FC-8264-D74C-A9F3-CB979068052F}"/>
              </a:ext>
            </a:extLst>
          </p:cNvPr>
          <p:cNvSpPr>
            <a:spLocks noGrp="1"/>
          </p:cNvSpPr>
          <p:nvPr>
            <p:ph type="title"/>
          </p:nvPr>
        </p:nvSpPr>
        <p:spPr>
          <a:xfrm>
            <a:off x="73074" y="128470"/>
            <a:ext cx="5109746"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CF01962-F304-E54C-9BB0-C5EBE401BAB5}"/>
              </a:ext>
            </a:extLst>
          </p:cNvPr>
          <p:cNvSpPr>
            <a:spLocks noGrp="1"/>
          </p:cNvSpPr>
          <p:nvPr>
            <p:ph idx="1"/>
          </p:nvPr>
        </p:nvSpPr>
        <p:spPr/>
        <p:txBody>
          <a:bodyPr>
            <a:normAutofit fontScale="85000" lnSpcReduction="20000"/>
          </a:bodyPr>
          <a:lstStyle/>
          <a:p>
            <a:pPr marL="0" indent="0">
              <a:buNone/>
            </a:pPr>
            <a:r>
              <a:rPr lang="en-US" dirty="0"/>
              <a:t>The only completely stationary object in the room was an enormous couch on which two young women were buoyed up as though upon an anchored balloon.  They were both in white, and their dresses were rippling and fluttering as if they had just been blown back in after a short flight around the house.  I must have stood for a few moments listening to the whip and snap of the curtains and the groan of a picture on the wall.  Then there was a boom as Tom Buchanan shut the rear windows and the caught wind died out about the room, and the curtains and the rugs and the two young women ballooned slowly to the floor.</a:t>
            </a:r>
          </a:p>
          <a:p>
            <a:endParaRPr lang="en-US" dirty="0"/>
          </a:p>
        </p:txBody>
      </p:sp>
    </p:spTree>
    <p:extLst>
      <p:ext uri="{BB962C8B-B14F-4D97-AF65-F5344CB8AC3E}">
        <p14:creationId xmlns:p14="http://schemas.microsoft.com/office/powerpoint/2010/main" val="3847441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0E2B-DB18-E442-B0E5-BA52F823390D}"/>
              </a:ext>
            </a:extLst>
          </p:cNvPr>
          <p:cNvSpPr>
            <a:spLocks noGrp="1"/>
          </p:cNvSpPr>
          <p:nvPr>
            <p:ph type="title"/>
          </p:nvPr>
        </p:nvSpPr>
        <p:spPr>
          <a:xfrm>
            <a:off x="143555" y="128470"/>
            <a:ext cx="5344675" cy="857250"/>
          </a:xfrm>
        </p:spPr>
        <p:txBody>
          <a:bodyPr>
            <a:noAutofit/>
          </a:bodyPr>
          <a:lstStyle/>
          <a:p>
            <a:pPr algn="l"/>
            <a:r>
              <a:rPr lang="en-US" sz="3200" dirty="0">
                <a:solidFill>
                  <a:schemeClr val="bg1"/>
                </a:solidFill>
              </a:rPr>
              <a:t>Texts are different:  Literature</a:t>
            </a:r>
          </a:p>
        </p:txBody>
      </p:sp>
      <p:sp>
        <p:nvSpPr>
          <p:cNvPr id="4" name="Rectangle 3">
            <a:extLst>
              <a:ext uri="{FF2B5EF4-FFF2-40B4-BE49-F238E27FC236}">
                <a16:creationId xmlns:a16="http://schemas.microsoft.com/office/drawing/2014/main" id="{E11977F2-2141-D14F-9E6F-AEA2E53C2F50}"/>
              </a:ext>
            </a:extLst>
          </p:cNvPr>
          <p:cNvSpPr/>
          <p:nvPr/>
        </p:nvSpPr>
        <p:spPr>
          <a:xfrm>
            <a:off x="143555" y="1350109"/>
            <a:ext cx="8551480" cy="3046988"/>
          </a:xfrm>
          <a:prstGeom prst="rect">
            <a:avLst/>
          </a:prstGeom>
        </p:spPr>
        <p:txBody>
          <a:bodyPr wrap="square">
            <a:spAutoFit/>
          </a:bodyPr>
          <a:lstStyle/>
          <a:p>
            <a:r>
              <a:rPr lang="en-US" b="1" dirty="0"/>
              <a:t>The Great Gatsby:  </a:t>
            </a:r>
            <a:r>
              <a:rPr lang="en-US" sz="2400" dirty="0">
                <a:solidFill>
                  <a:schemeClr val="accent1"/>
                </a:solidFill>
                <a:highlight>
                  <a:srgbClr val="C0C0C0"/>
                </a:highlight>
              </a:rPr>
              <a:t>We</a:t>
            </a:r>
            <a:r>
              <a:rPr lang="en-US" sz="2400" dirty="0">
                <a:highlight>
                  <a:srgbClr val="C0C0C0"/>
                </a:highlight>
              </a:rPr>
              <a:t> walked through a high hallway into a</a:t>
            </a:r>
            <a:r>
              <a:rPr lang="en-US" sz="2400" dirty="0"/>
              <a:t> </a:t>
            </a:r>
            <a:r>
              <a:rPr lang="en-US" sz="2400" dirty="0">
                <a:highlight>
                  <a:srgbClr val="C0C0C0"/>
                </a:highlight>
              </a:rPr>
              <a:t>bright, rosy colored space, fragilely bound into the </a:t>
            </a:r>
            <a:r>
              <a:rPr lang="en-US" sz="2400" dirty="0">
                <a:solidFill>
                  <a:schemeClr val="accent4"/>
                </a:solidFill>
                <a:highlight>
                  <a:srgbClr val="C0C0C0"/>
                </a:highlight>
              </a:rPr>
              <a:t>house</a:t>
            </a:r>
            <a:r>
              <a:rPr lang="en-US" sz="2400" dirty="0">
                <a:highlight>
                  <a:srgbClr val="C0C0C0"/>
                </a:highlight>
              </a:rPr>
              <a:t> by French windows at either end.  The windows were ajar and </a:t>
            </a:r>
            <a:r>
              <a:rPr lang="en-US" sz="2400" dirty="0">
                <a:solidFill>
                  <a:schemeClr val="accent2"/>
                </a:solidFill>
                <a:highlight>
                  <a:srgbClr val="C0C0C0"/>
                </a:highlight>
              </a:rPr>
              <a:t>gleaming white </a:t>
            </a:r>
            <a:r>
              <a:rPr lang="en-US" sz="2400" dirty="0">
                <a:highlight>
                  <a:srgbClr val="C0C0C0"/>
                </a:highlight>
              </a:rPr>
              <a:t>against the fresh </a:t>
            </a:r>
            <a:r>
              <a:rPr lang="en-US" sz="2400" dirty="0">
                <a:solidFill>
                  <a:schemeClr val="accent2"/>
                </a:solidFill>
                <a:highlight>
                  <a:srgbClr val="C0C0C0"/>
                </a:highlight>
              </a:rPr>
              <a:t>grass </a:t>
            </a:r>
            <a:r>
              <a:rPr lang="en-US" sz="2400" dirty="0">
                <a:highlight>
                  <a:srgbClr val="C0C0C0"/>
                </a:highlight>
              </a:rPr>
              <a:t>outside that </a:t>
            </a:r>
            <a:r>
              <a:rPr lang="en-US" sz="2400" dirty="0">
                <a:solidFill>
                  <a:schemeClr val="accent2"/>
                </a:solidFill>
                <a:highlight>
                  <a:srgbClr val="C0C0C0"/>
                </a:highlight>
              </a:rPr>
              <a:t>seemed to grow a little way into the house</a:t>
            </a:r>
            <a:r>
              <a:rPr lang="en-US" sz="2400" dirty="0">
                <a:highlight>
                  <a:srgbClr val="C0C0C0"/>
                </a:highlight>
              </a:rPr>
              <a:t>.  A </a:t>
            </a:r>
            <a:r>
              <a:rPr lang="en-US" sz="2400" dirty="0">
                <a:solidFill>
                  <a:schemeClr val="accent2"/>
                </a:solidFill>
                <a:highlight>
                  <a:srgbClr val="C0C0C0"/>
                </a:highlight>
              </a:rPr>
              <a:t>breeze </a:t>
            </a:r>
            <a:r>
              <a:rPr lang="en-US" sz="2400" dirty="0">
                <a:highlight>
                  <a:srgbClr val="C0C0C0"/>
                </a:highlight>
              </a:rPr>
              <a:t>blew through the room, blew curtains in at one end and out the other </a:t>
            </a:r>
            <a:r>
              <a:rPr lang="en-US" sz="2400" dirty="0">
                <a:solidFill>
                  <a:schemeClr val="accent6"/>
                </a:solidFill>
                <a:highlight>
                  <a:srgbClr val="C0C0C0"/>
                </a:highlight>
              </a:rPr>
              <a:t>like pale flags</a:t>
            </a:r>
            <a:r>
              <a:rPr lang="en-US" sz="2400" dirty="0">
                <a:highlight>
                  <a:srgbClr val="C0C0C0"/>
                </a:highlight>
              </a:rPr>
              <a:t>, twisting them up toward the </a:t>
            </a:r>
            <a:r>
              <a:rPr lang="en-US" sz="2400" dirty="0">
                <a:solidFill>
                  <a:schemeClr val="accent6"/>
                </a:solidFill>
                <a:highlight>
                  <a:srgbClr val="C0C0C0"/>
                </a:highlight>
              </a:rPr>
              <a:t>frosted wedding-cake of the ceiling</a:t>
            </a:r>
            <a:r>
              <a:rPr lang="en-US" sz="2400" dirty="0">
                <a:highlight>
                  <a:srgbClr val="C0C0C0"/>
                </a:highlight>
              </a:rPr>
              <a:t>, and then rippled over the </a:t>
            </a:r>
            <a:r>
              <a:rPr lang="en-US" sz="2400" dirty="0">
                <a:solidFill>
                  <a:schemeClr val="accent6"/>
                </a:solidFill>
                <a:highlight>
                  <a:srgbClr val="C0C0C0"/>
                </a:highlight>
              </a:rPr>
              <a:t>wine-colored rug</a:t>
            </a:r>
            <a:r>
              <a:rPr lang="en-US" sz="2400" dirty="0">
                <a:highlight>
                  <a:srgbClr val="C0C0C0"/>
                </a:highlight>
              </a:rPr>
              <a:t>, making a shadow on it </a:t>
            </a:r>
            <a:r>
              <a:rPr lang="en-US" sz="2400" dirty="0">
                <a:solidFill>
                  <a:schemeClr val="accent6"/>
                </a:solidFill>
                <a:highlight>
                  <a:srgbClr val="C0C0C0"/>
                </a:highlight>
              </a:rPr>
              <a:t>as wind does on the sea</a:t>
            </a:r>
            <a:r>
              <a:rPr lang="en-US" sz="2400" dirty="0">
                <a:highlight>
                  <a:srgbClr val="C0C0C0"/>
                </a:highlight>
              </a:rPr>
              <a:t>.</a:t>
            </a:r>
          </a:p>
        </p:txBody>
      </p:sp>
    </p:spTree>
    <p:extLst>
      <p:ext uri="{BB962C8B-B14F-4D97-AF65-F5344CB8AC3E}">
        <p14:creationId xmlns:p14="http://schemas.microsoft.com/office/powerpoint/2010/main" val="133141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53FC-8264-D74C-A9F3-CB979068052F}"/>
              </a:ext>
            </a:extLst>
          </p:cNvPr>
          <p:cNvSpPr>
            <a:spLocks noGrp="1"/>
          </p:cNvSpPr>
          <p:nvPr>
            <p:ph type="title"/>
          </p:nvPr>
        </p:nvSpPr>
        <p:spPr>
          <a:xfrm>
            <a:off x="73074" y="128470"/>
            <a:ext cx="5109746"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CF01962-F304-E54C-9BB0-C5EBE401BAB5}"/>
              </a:ext>
            </a:extLst>
          </p:cNvPr>
          <p:cNvSpPr>
            <a:spLocks noGrp="1"/>
          </p:cNvSpPr>
          <p:nvPr>
            <p:ph idx="1"/>
          </p:nvPr>
        </p:nvSpPr>
        <p:spPr>
          <a:xfrm>
            <a:off x="296260" y="1502815"/>
            <a:ext cx="8246070" cy="3359505"/>
          </a:xfrm>
        </p:spPr>
        <p:txBody>
          <a:bodyPr>
            <a:normAutofit fontScale="85000" lnSpcReduction="20000"/>
          </a:bodyPr>
          <a:lstStyle/>
          <a:p>
            <a:pPr marL="0" indent="0">
              <a:buNone/>
            </a:pPr>
            <a:r>
              <a:rPr lang="en-US" dirty="0">
                <a:highlight>
                  <a:srgbClr val="C0C0C0"/>
                </a:highlight>
              </a:rPr>
              <a:t>The only completely stationary object in the room was an enormous couch on which </a:t>
            </a:r>
            <a:r>
              <a:rPr lang="en-US" dirty="0">
                <a:solidFill>
                  <a:schemeClr val="tx2"/>
                </a:solidFill>
                <a:highlight>
                  <a:srgbClr val="C0C0C0"/>
                </a:highlight>
              </a:rPr>
              <a:t>two young women </a:t>
            </a:r>
            <a:r>
              <a:rPr lang="en-US" dirty="0">
                <a:highlight>
                  <a:srgbClr val="C0C0C0"/>
                </a:highlight>
              </a:rPr>
              <a:t>were buoyed up as </a:t>
            </a:r>
            <a:r>
              <a:rPr lang="en-US" dirty="0">
                <a:solidFill>
                  <a:schemeClr val="accent6"/>
                </a:solidFill>
                <a:highlight>
                  <a:srgbClr val="C0C0C0"/>
                </a:highlight>
              </a:rPr>
              <a:t>though upon an anchored balloon</a:t>
            </a:r>
            <a:r>
              <a:rPr lang="en-US" dirty="0">
                <a:highlight>
                  <a:srgbClr val="C0C0C0"/>
                </a:highlight>
              </a:rPr>
              <a:t>.  They were both in </a:t>
            </a:r>
            <a:r>
              <a:rPr lang="en-US" dirty="0">
                <a:solidFill>
                  <a:schemeClr val="accent2"/>
                </a:solidFill>
                <a:highlight>
                  <a:srgbClr val="C0C0C0"/>
                </a:highlight>
              </a:rPr>
              <a:t>white</a:t>
            </a:r>
            <a:r>
              <a:rPr lang="en-US" dirty="0">
                <a:highlight>
                  <a:srgbClr val="C0C0C0"/>
                </a:highlight>
              </a:rPr>
              <a:t>, and their dresses were rippling and fluttering </a:t>
            </a:r>
            <a:r>
              <a:rPr lang="en-US" dirty="0">
                <a:solidFill>
                  <a:schemeClr val="accent6"/>
                </a:solidFill>
                <a:highlight>
                  <a:srgbClr val="C0C0C0"/>
                </a:highlight>
              </a:rPr>
              <a:t>as if they had just been blown back in after a short flight around the house</a:t>
            </a:r>
            <a:r>
              <a:rPr lang="en-US" dirty="0">
                <a:highlight>
                  <a:srgbClr val="C0C0C0"/>
                </a:highlight>
              </a:rPr>
              <a:t>. </a:t>
            </a:r>
            <a:r>
              <a:rPr lang="en-US" dirty="0"/>
              <a:t> </a:t>
            </a:r>
            <a:r>
              <a:rPr lang="en-US" dirty="0">
                <a:solidFill>
                  <a:schemeClr val="accent1"/>
                </a:solidFill>
              </a:rPr>
              <a:t>I</a:t>
            </a:r>
            <a:r>
              <a:rPr lang="en-US" dirty="0">
                <a:solidFill>
                  <a:srgbClr val="00B050"/>
                </a:solidFill>
              </a:rPr>
              <a:t> must have stood for a few moments listening to the </a:t>
            </a:r>
            <a:r>
              <a:rPr lang="en-US" dirty="0">
                <a:highlight>
                  <a:srgbClr val="C0C0C0"/>
                </a:highlight>
              </a:rPr>
              <a:t>whip and snap of the curtains and the groan of a picture on the wall</a:t>
            </a:r>
            <a:r>
              <a:rPr lang="en-US" dirty="0"/>
              <a:t>.  </a:t>
            </a:r>
            <a:r>
              <a:rPr lang="en-US" dirty="0">
                <a:highlight>
                  <a:srgbClr val="C0C0C0"/>
                </a:highlight>
              </a:rPr>
              <a:t>Then there was a </a:t>
            </a:r>
            <a:r>
              <a:rPr lang="en-US" dirty="0">
                <a:solidFill>
                  <a:schemeClr val="accent2"/>
                </a:solidFill>
                <a:highlight>
                  <a:srgbClr val="C0C0C0"/>
                </a:highlight>
              </a:rPr>
              <a:t>boom</a:t>
            </a:r>
            <a:r>
              <a:rPr lang="en-US" dirty="0">
                <a:highlight>
                  <a:srgbClr val="C0C0C0"/>
                </a:highlight>
              </a:rPr>
              <a:t> </a:t>
            </a:r>
            <a:r>
              <a:rPr lang="en-US" dirty="0"/>
              <a:t>as </a:t>
            </a:r>
            <a:r>
              <a:rPr lang="en-US" dirty="0">
                <a:solidFill>
                  <a:schemeClr val="accent1"/>
                </a:solidFill>
              </a:rPr>
              <a:t>Tom Buchanan </a:t>
            </a:r>
            <a:r>
              <a:rPr lang="en-US" dirty="0">
                <a:solidFill>
                  <a:srgbClr val="00B050"/>
                </a:solidFill>
              </a:rPr>
              <a:t>shut the rear windows </a:t>
            </a:r>
            <a:r>
              <a:rPr lang="en-US" dirty="0"/>
              <a:t>and </a:t>
            </a:r>
            <a:r>
              <a:rPr lang="en-US" dirty="0">
                <a:highlight>
                  <a:srgbClr val="C0C0C0"/>
                </a:highlight>
              </a:rPr>
              <a:t>the </a:t>
            </a:r>
            <a:r>
              <a:rPr lang="en-US" dirty="0">
                <a:solidFill>
                  <a:schemeClr val="accent2"/>
                </a:solidFill>
                <a:highlight>
                  <a:srgbClr val="C0C0C0"/>
                </a:highlight>
              </a:rPr>
              <a:t>caught wind died out </a:t>
            </a:r>
            <a:r>
              <a:rPr lang="en-US" dirty="0">
                <a:highlight>
                  <a:srgbClr val="C0C0C0"/>
                </a:highlight>
              </a:rPr>
              <a:t>about the room, and </a:t>
            </a:r>
            <a:r>
              <a:rPr lang="en-US" dirty="0">
                <a:solidFill>
                  <a:schemeClr val="accent2"/>
                </a:solidFill>
                <a:highlight>
                  <a:srgbClr val="C0C0C0"/>
                </a:highlight>
              </a:rPr>
              <a:t>the curtains and the rugs and the two young women </a:t>
            </a:r>
            <a:r>
              <a:rPr lang="en-US" dirty="0">
                <a:solidFill>
                  <a:schemeClr val="accent6"/>
                </a:solidFill>
                <a:highlight>
                  <a:srgbClr val="C0C0C0"/>
                </a:highlight>
              </a:rPr>
              <a:t>ballooned</a:t>
            </a:r>
            <a:r>
              <a:rPr lang="en-US" dirty="0">
                <a:solidFill>
                  <a:schemeClr val="accent2"/>
                </a:solidFill>
                <a:highlight>
                  <a:srgbClr val="C0C0C0"/>
                </a:highlight>
              </a:rPr>
              <a:t> slowly to the floor</a:t>
            </a:r>
            <a:r>
              <a:rPr lang="en-US" dirty="0"/>
              <a:t>.</a:t>
            </a:r>
          </a:p>
          <a:p>
            <a:endParaRPr lang="en-US" dirty="0"/>
          </a:p>
        </p:txBody>
      </p:sp>
    </p:spTree>
    <p:extLst>
      <p:ext uri="{BB962C8B-B14F-4D97-AF65-F5344CB8AC3E}">
        <p14:creationId xmlns:p14="http://schemas.microsoft.com/office/powerpoint/2010/main" val="1583003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37FF-39F6-4849-8DBC-76D07BE6C7C2}"/>
              </a:ext>
            </a:extLst>
          </p:cNvPr>
          <p:cNvSpPr>
            <a:spLocks noGrp="1"/>
          </p:cNvSpPr>
          <p:nvPr>
            <p:ph type="title"/>
          </p:nvPr>
        </p:nvSpPr>
        <p:spPr>
          <a:xfrm>
            <a:off x="754375" y="2877160"/>
            <a:ext cx="7772400" cy="1021556"/>
          </a:xfrm>
        </p:spPr>
        <p:txBody>
          <a:bodyPr/>
          <a:lstStyle/>
          <a:p>
            <a:pPr algn="ctr"/>
            <a:r>
              <a:rPr lang="en-US" dirty="0"/>
              <a:t>Multiple Texts</a:t>
            </a:r>
          </a:p>
        </p:txBody>
      </p:sp>
    </p:spTree>
    <p:extLst>
      <p:ext uri="{BB962C8B-B14F-4D97-AF65-F5344CB8AC3E}">
        <p14:creationId xmlns:p14="http://schemas.microsoft.com/office/powerpoint/2010/main" val="397431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6985-F3EE-7841-98C7-177095A5B9BC}"/>
              </a:ext>
            </a:extLst>
          </p:cNvPr>
          <p:cNvSpPr>
            <a:spLocks noGrp="1"/>
          </p:cNvSpPr>
          <p:nvPr>
            <p:ph type="title"/>
          </p:nvPr>
        </p:nvSpPr>
        <p:spPr/>
        <p:txBody>
          <a:bodyPr>
            <a:normAutofit fontScale="90000"/>
          </a:bodyPr>
          <a:lstStyle/>
          <a:p>
            <a:r>
              <a:rPr lang="en-US" dirty="0"/>
              <a:t>Multiple texts</a:t>
            </a:r>
          </a:p>
        </p:txBody>
      </p:sp>
      <p:sp>
        <p:nvSpPr>
          <p:cNvPr id="3" name="Content Placeholder 2">
            <a:extLst>
              <a:ext uri="{FF2B5EF4-FFF2-40B4-BE49-F238E27FC236}">
                <a16:creationId xmlns:a16="http://schemas.microsoft.com/office/drawing/2014/main" id="{DD92E0FC-B58F-3B49-BEA9-F7DCC419FB49}"/>
              </a:ext>
            </a:extLst>
          </p:cNvPr>
          <p:cNvSpPr>
            <a:spLocks noGrp="1"/>
          </p:cNvSpPr>
          <p:nvPr>
            <p:ph idx="1"/>
          </p:nvPr>
        </p:nvSpPr>
        <p:spPr/>
        <p:txBody>
          <a:bodyPr>
            <a:normAutofit lnSpcReduction="10000"/>
          </a:bodyPr>
          <a:lstStyle/>
          <a:p>
            <a:r>
              <a:rPr lang="en-US" b="1" dirty="0">
                <a:solidFill>
                  <a:schemeClr val="bg1"/>
                </a:solidFill>
              </a:rPr>
              <a:t> </a:t>
            </a:r>
            <a:r>
              <a:rPr lang="en-US" sz="2400" dirty="0"/>
              <a:t>Multiple texts are necessary when</a:t>
            </a:r>
            <a:r>
              <a:rPr lang="mr-IN" sz="2400" dirty="0"/>
              <a:t>…</a:t>
            </a:r>
            <a:endParaRPr lang="en-US" sz="2400" dirty="0"/>
          </a:p>
          <a:p>
            <a:pPr lvl="1"/>
            <a:r>
              <a:rPr lang="en-US" sz="2400" dirty="0"/>
              <a:t>Evidence is unclear </a:t>
            </a:r>
          </a:p>
          <a:p>
            <a:pPr lvl="1"/>
            <a:r>
              <a:rPr lang="en-US" sz="2400" dirty="0"/>
              <a:t>People disagree about the interpretation of evidence</a:t>
            </a:r>
          </a:p>
          <a:p>
            <a:pPr lvl="1"/>
            <a:r>
              <a:rPr lang="en-US" sz="2400" dirty="0"/>
              <a:t>Evidence is incomplete</a:t>
            </a:r>
          </a:p>
          <a:p>
            <a:pPr lvl="1"/>
            <a:r>
              <a:rPr lang="en-US" sz="2400" dirty="0"/>
              <a:t>Interpretation of evidence is biased</a:t>
            </a:r>
          </a:p>
          <a:p>
            <a:pPr lvl="1"/>
            <a:r>
              <a:rPr lang="en-US" sz="2400" dirty="0"/>
              <a:t>Evidence lacks coherence</a:t>
            </a:r>
          </a:p>
          <a:p>
            <a:r>
              <a:rPr lang="en-US" sz="2400" dirty="0"/>
              <a:t>These conditions tend to exist in history, political science/civics, economics, geography, etc.</a:t>
            </a:r>
          </a:p>
          <a:p>
            <a:endParaRPr lang="en-US" dirty="0"/>
          </a:p>
        </p:txBody>
      </p:sp>
    </p:spTree>
    <p:extLst>
      <p:ext uri="{BB962C8B-B14F-4D97-AF65-F5344CB8AC3E}">
        <p14:creationId xmlns:p14="http://schemas.microsoft.com/office/powerpoint/2010/main" val="250163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DC97-CC0C-CF42-AA75-F810DD82E6B6}"/>
              </a:ext>
            </a:extLst>
          </p:cNvPr>
          <p:cNvSpPr>
            <a:spLocks noGrp="1"/>
          </p:cNvSpPr>
          <p:nvPr>
            <p:ph type="title"/>
          </p:nvPr>
        </p:nvSpPr>
        <p:spPr/>
        <p:txBody>
          <a:bodyPr>
            <a:normAutofit fontScale="90000"/>
          </a:bodyPr>
          <a:lstStyle/>
          <a:p>
            <a:r>
              <a:rPr lang="en-US" dirty="0"/>
              <a:t>Role of multiple texts</a:t>
            </a:r>
          </a:p>
        </p:txBody>
      </p:sp>
      <p:graphicFrame>
        <p:nvGraphicFramePr>
          <p:cNvPr id="14" name="Content Placeholder 13">
            <a:extLst>
              <a:ext uri="{FF2B5EF4-FFF2-40B4-BE49-F238E27FC236}">
                <a16:creationId xmlns:a16="http://schemas.microsoft.com/office/drawing/2014/main" id="{A34AD77C-96E3-6A43-9CAB-BC12B98EDAC7}"/>
              </a:ext>
            </a:extLst>
          </p:cNvPr>
          <p:cNvGraphicFramePr>
            <a:graphicFrameLocks noGrp="1"/>
          </p:cNvGraphicFramePr>
          <p:nvPr>
            <p:ph idx="1"/>
            <p:extLst>
              <p:ext uri="{D42A27DB-BD31-4B8C-83A1-F6EECF244321}">
                <p14:modId xmlns:p14="http://schemas.microsoft.com/office/powerpoint/2010/main" val="1861230779"/>
              </p:ext>
            </p:extLst>
          </p:nvPr>
        </p:nvGraphicFramePr>
        <p:xfrm>
          <a:off x="449263" y="1349375"/>
          <a:ext cx="8245476" cy="2225040"/>
        </p:xfrm>
        <a:graphic>
          <a:graphicData uri="http://schemas.openxmlformats.org/drawingml/2006/table">
            <a:tbl>
              <a:tblPr firstRow="1" bandRow="1">
                <a:tableStyleId>{5C22544A-7EE6-4342-B048-85BDC9FD1C3A}</a:tableStyleId>
              </a:tblPr>
              <a:tblGrid>
                <a:gridCol w="2901097">
                  <a:extLst>
                    <a:ext uri="{9D8B030D-6E8A-4147-A177-3AD203B41FA5}">
                      <a16:colId xmlns:a16="http://schemas.microsoft.com/office/drawing/2014/main" val="576405082"/>
                    </a:ext>
                  </a:extLst>
                </a:gridCol>
                <a:gridCol w="5344379">
                  <a:extLst>
                    <a:ext uri="{9D8B030D-6E8A-4147-A177-3AD203B41FA5}">
                      <a16:colId xmlns:a16="http://schemas.microsoft.com/office/drawing/2014/main" val="4054444234"/>
                    </a:ext>
                  </a:extLst>
                </a:gridCol>
              </a:tblGrid>
              <a:tr h="370840">
                <a:tc>
                  <a:txBody>
                    <a:bodyPr/>
                    <a:lstStyle/>
                    <a:p>
                      <a:r>
                        <a:rPr lang="en-US" dirty="0"/>
                        <a:t>Discipline</a:t>
                      </a:r>
                    </a:p>
                  </a:txBody>
                  <a:tcPr/>
                </a:tc>
                <a:tc>
                  <a:txBody>
                    <a:bodyPr/>
                    <a:lstStyle/>
                    <a:p>
                      <a:r>
                        <a:rPr lang="en-US" dirty="0"/>
                        <a:t>Multiple Texts?</a:t>
                      </a:r>
                    </a:p>
                  </a:txBody>
                  <a:tcPr/>
                </a:tc>
                <a:extLst>
                  <a:ext uri="{0D108BD9-81ED-4DB2-BD59-A6C34878D82A}">
                    <a16:rowId xmlns:a16="http://schemas.microsoft.com/office/drawing/2014/main" val="1577452278"/>
                  </a:ext>
                </a:extLst>
              </a:tr>
              <a:tr h="370840">
                <a:tc>
                  <a:txBody>
                    <a:bodyPr/>
                    <a:lstStyle/>
                    <a:p>
                      <a:r>
                        <a:rPr lang="en-US" dirty="0"/>
                        <a:t>History</a:t>
                      </a:r>
                    </a:p>
                  </a:txBody>
                  <a:tcPr/>
                </a:tc>
                <a:tc>
                  <a:txBody>
                    <a:bodyPr/>
                    <a:lstStyle/>
                    <a:p>
                      <a:r>
                        <a:rPr lang="en-US" dirty="0"/>
                        <a:t>Essential</a:t>
                      </a:r>
                    </a:p>
                  </a:txBody>
                  <a:tcPr/>
                </a:tc>
                <a:extLst>
                  <a:ext uri="{0D108BD9-81ED-4DB2-BD59-A6C34878D82A}">
                    <a16:rowId xmlns:a16="http://schemas.microsoft.com/office/drawing/2014/main" val="335476597"/>
                  </a:ext>
                </a:extLst>
              </a:tr>
              <a:tr h="370840">
                <a:tc>
                  <a:txBody>
                    <a:bodyPr/>
                    <a:lstStyle/>
                    <a:p>
                      <a:r>
                        <a:rPr lang="en-US" dirty="0"/>
                        <a:t>Science</a:t>
                      </a:r>
                    </a:p>
                  </a:txBody>
                  <a:tcPr/>
                </a:tc>
                <a:tc>
                  <a:txBody>
                    <a:bodyPr/>
                    <a:lstStyle/>
                    <a:p>
                      <a:r>
                        <a:rPr lang="en-US" dirty="0"/>
                        <a:t>Unnecessary if textbook is good</a:t>
                      </a:r>
                    </a:p>
                  </a:txBody>
                  <a:tcPr/>
                </a:tc>
                <a:extLst>
                  <a:ext uri="{0D108BD9-81ED-4DB2-BD59-A6C34878D82A}">
                    <a16:rowId xmlns:a16="http://schemas.microsoft.com/office/drawing/2014/main" val="580410911"/>
                  </a:ext>
                </a:extLst>
              </a:tr>
              <a:tr h="370840">
                <a:tc>
                  <a:txBody>
                    <a:bodyPr/>
                    <a:lstStyle/>
                    <a:p>
                      <a:r>
                        <a:rPr lang="en-US" dirty="0"/>
                        <a:t>Math</a:t>
                      </a:r>
                    </a:p>
                  </a:txBody>
                  <a:tcPr/>
                </a:tc>
                <a:tc>
                  <a:txBody>
                    <a:bodyPr/>
                    <a:lstStyle/>
                    <a:p>
                      <a:r>
                        <a:rPr lang="en-US" dirty="0"/>
                        <a:t>Unnecessary if textbook is good</a:t>
                      </a:r>
                    </a:p>
                  </a:txBody>
                  <a:tcPr/>
                </a:tc>
                <a:extLst>
                  <a:ext uri="{0D108BD9-81ED-4DB2-BD59-A6C34878D82A}">
                    <a16:rowId xmlns:a16="http://schemas.microsoft.com/office/drawing/2014/main" val="349181557"/>
                  </a:ext>
                </a:extLst>
              </a:tr>
              <a:tr h="370840">
                <a:tc>
                  <a:txBody>
                    <a:bodyPr/>
                    <a:lstStyle/>
                    <a:p>
                      <a:r>
                        <a:rPr lang="en-US" dirty="0"/>
                        <a:t>Literature</a:t>
                      </a:r>
                    </a:p>
                  </a:txBody>
                  <a:tcPr/>
                </a:tc>
                <a:tc>
                  <a:txBody>
                    <a:bodyPr/>
                    <a:lstStyle/>
                    <a:p>
                      <a:r>
                        <a:rPr lang="en-US" dirty="0"/>
                        <a:t>Irrelevant</a:t>
                      </a:r>
                    </a:p>
                  </a:txBody>
                  <a:tcPr/>
                </a:tc>
                <a:extLst>
                  <a:ext uri="{0D108BD9-81ED-4DB2-BD59-A6C34878D82A}">
                    <a16:rowId xmlns:a16="http://schemas.microsoft.com/office/drawing/2014/main" val="2129141265"/>
                  </a:ext>
                </a:extLst>
              </a:tr>
              <a:tr h="370840">
                <a:tc>
                  <a:txBody>
                    <a:bodyPr/>
                    <a:lstStyle/>
                    <a:p>
                      <a:r>
                        <a:rPr lang="en-US" dirty="0"/>
                        <a:t>Social Studies</a:t>
                      </a:r>
                    </a:p>
                  </a:txBody>
                  <a:tcPr/>
                </a:tc>
                <a:tc>
                  <a:txBody>
                    <a:bodyPr/>
                    <a:lstStyle/>
                    <a:p>
                      <a:r>
                        <a:rPr lang="en-US" dirty="0"/>
                        <a:t>Essential for many topics</a:t>
                      </a:r>
                    </a:p>
                  </a:txBody>
                  <a:tcPr/>
                </a:tc>
                <a:extLst>
                  <a:ext uri="{0D108BD9-81ED-4DB2-BD59-A6C34878D82A}">
                    <a16:rowId xmlns:a16="http://schemas.microsoft.com/office/drawing/2014/main" val="2311980949"/>
                  </a:ext>
                </a:extLst>
              </a:tr>
            </a:tbl>
          </a:graphicData>
        </a:graphic>
      </p:graphicFrame>
    </p:spTree>
    <p:extLst>
      <p:ext uri="{BB962C8B-B14F-4D97-AF65-F5344CB8AC3E}">
        <p14:creationId xmlns:p14="http://schemas.microsoft.com/office/powerpoint/2010/main" val="2618819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ACB8-1FB4-4746-83E1-5D45F9657E86}"/>
              </a:ext>
            </a:extLst>
          </p:cNvPr>
          <p:cNvSpPr>
            <a:spLocks noGrp="1"/>
          </p:cNvSpPr>
          <p:nvPr>
            <p:ph type="title"/>
          </p:nvPr>
        </p:nvSpPr>
        <p:spPr/>
        <p:txBody>
          <a:bodyPr>
            <a:normAutofit fontScale="90000"/>
          </a:bodyPr>
          <a:lstStyle/>
          <a:p>
            <a:r>
              <a:rPr lang="en-US" dirty="0"/>
              <a:t>Civics</a:t>
            </a:r>
          </a:p>
        </p:txBody>
      </p:sp>
      <p:sp>
        <p:nvSpPr>
          <p:cNvPr id="3" name="Content Placeholder 2">
            <a:extLst>
              <a:ext uri="{FF2B5EF4-FFF2-40B4-BE49-F238E27FC236}">
                <a16:creationId xmlns:a16="http://schemas.microsoft.com/office/drawing/2014/main" id="{979BB3AE-1E62-C042-9FFD-5B9074374F2E}"/>
              </a:ext>
            </a:extLst>
          </p:cNvPr>
          <p:cNvSpPr>
            <a:spLocks noGrp="1"/>
          </p:cNvSpPr>
          <p:nvPr>
            <p:ph idx="1"/>
          </p:nvPr>
        </p:nvSpPr>
        <p:spPr/>
        <p:txBody>
          <a:bodyPr/>
          <a:lstStyle/>
          <a:p>
            <a:pPr marL="457200" indent="-457200"/>
            <a:r>
              <a:rPr lang="en-US" dirty="0"/>
              <a:t>When citizens exercise the right to vote,                                                                                         they need to be informed, but information                                                                  is often not clear and different sources disagree.</a:t>
            </a:r>
          </a:p>
          <a:p>
            <a:pPr marL="800100" lvl="2" indent="0">
              <a:buNone/>
            </a:pPr>
            <a:r>
              <a:rPr lang="en-US" dirty="0"/>
              <a:t> </a:t>
            </a:r>
            <a:r>
              <a:rPr lang="en-US" sz="2000" dirty="0"/>
              <a:t>e.g. </a:t>
            </a:r>
            <a:r>
              <a:rPr lang="en-US" sz="2000" i="1" dirty="0"/>
              <a:t>People disagree about whether or not         </a:t>
            </a:r>
          </a:p>
          <a:p>
            <a:pPr marL="800100" lvl="2" indent="0">
              <a:buNone/>
            </a:pPr>
            <a:r>
              <a:rPr lang="en-US" sz="2000" i="1" dirty="0"/>
              <a:t>  the party system is outdated, or the </a:t>
            </a:r>
          </a:p>
          <a:p>
            <a:pPr marL="800100" lvl="2" indent="0">
              <a:buNone/>
            </a:pPr>
            <a:r>
              <a:rPr lang="en-US" sz="2000" i="1" dirty="0"/>
              <a:t>  interpretation of free speech.</a:t>
            </a:r>
          </a:p>
          <a:p>
            <a:endParaRPr lang="en-US" dirty="0"/>
          </a:p>
        </p:txBody>
      </p:sp>
    </p:spTree>
    <p:extLst>
      <p:ext uri="{BB962C8B-B14F-4D97-AF65-F5344CB8AC3E}">
        <p14:creationId xmlns:p14="http://schemas.microsoft.com/office/powerpoint/2010/main" val="3211819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4E41-1B81-C348-99C7-8E43114EF84B}"/>
              </a:ext>
            </a:extLst>
          </p:cNvPr>
          <p:cNvSpPr>
            <a:spLocks noGrp="1"/>
          </p:cNvSpPr>
          <p:nvPr>
            <p:ph type="title"/>
          </p:nvPr>
        </p:nvSpPr>
        <p:spPr/>
        <p:txBody>
          <a:bodyPr>
            <a:normAutofit fontScale="90000"/>
          </a:bodyPr>
          <a:lstStyle/>
          <a:p>
            <a:r>
              <a:rPr lang="en-US" dirty="0"/>
              <a:t>Economics</a:t>
            </a:r>
          </a:p>
        </p:txBody>
      </p:sp>
      <p:sp>
        <p:nvSpPr>
          <p:cNvPr id="3" name="Content Placeholder 2">
            <a:extLst>
              <a:ext uri="{FF2B5EF4-FFF2-40B4-BE49-F238E27FC236}">
                <a16:creationId xmlns:a16="http://schemas.microsoft.com/office/drawing/2014/main" id="{2433659C-2C4F-A942-83FB-FF723BEDCAF1}"/>
              </a:ext>
            </a:extLst>
          </p:cNvPr>
          <p:cNvSpPr>
            <a:spLocks noGrp="1"/>
          </p:cNvSpPr>
          <p:nvPr>
            <p:ph idx="1"/>
          </p:nvPr>
        </p:nvSpPr>
        <p:spPr/>
        <p:txBody>
          <a:bodyPr/>
          <a:lstStyle/>
          <a:p>
            <a:r>
              <a:rPr lang="en-US" sz="2400" b="1" dirty="0"/>
              <a:t>The answers to a number of questions are contested </a:t>
            </a:r>
          </a:p>
          <a:p>
            <a:pPr lvl="1"/>
            <a:r>
              <a:rPr lang="en-US" sz="2400" dirty="0"/>
              <a:t>Do you favor supply side or demand side economics?</a:t>
            </a:r>
          </a:p>
          <a:p>
            <a:pPr lvl="1"/>
            <a:r>
              <a:rPr lang="en-US" sz="2400" dirty="0"/>
              <a:t>What will happen if tariffs go up?</a:t>
            </a:r>
          </a:p>
          <a:p>
            <a:pPr lvl="1"/>
            <a:r>
              <a:rPr lang="en-US" sz="2400" dirty="0"/>
              <a:t>What will be the effect on our economy if the economy of a major country collapses?</a:t>
            </a:r>
          </a:p>
          <a:p>
            <a:pPr lvl="1"/>
            <a:r>
              <a:rPr lang="en-US" sz="2400" dirty="0"/>
              <a:t>Is it better to invest individual stocks or index funds?</a:t>
            </a:r>
          </a:p>
          <a:p>
            <a:pPr marL="0" indent="0">
              <a:buNone/>
            </a:pPr>
            <a:endParaRPr lang="en-US" dirty="0"/>
          </a:p>
        </p:txBody>
      </p:sp>
    </p:spTree>
    <p:extLst>
      <p:ext uri="{BB962C8B-B14F-4D97-AF65-F5344CB8AC3E}">
        <p14:creationId xmlns:p14="http://schemas.microsoft.com/office/powerpoint/2010/main" val="88098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611B-F9A0-7C46-9EA3-1028C0CCF387}"/>
              </a:ext>
            </a:extLst>
          </p:cNvPr>
          <p:cNvSpPr>
            <a:spLocks noGrp="1"/>
          </p:cNvSpPr>
          <p:nvPr>
            <p:ph type="title"/>
          </p:nvPr>
        </p:nvSpPr>
        <p:spPr>
          <a:xfrm>
            <a:off x="16887" y="0"/>
            <a:ext cx="5624048" cy="891995"/>
          </a:xfrm>
        </p:spPr>
        <p:txBody>
          <a:bodyPr>
            <a:noAutofit/>
          </a:bodyPr>
          <a:lstStyle/>
          <a:p>
            <a:r>
              <a:rPr lang="en-US" sz="3000" dirty="0"/>
              <a:t>How do we know about disciplinary literacy?</a:t>
            </a:r>
          </a:p>
        </p:txBody>
      </p:sp>
      <p:sp>
        <p:nvSpPr>
          <p:cNvPr id="3" name="Content Placeholder 2">
            <a:extLst>
              <a:ext uri="{FF2B5EF4-FFF2-40B4-BE49-F238E27FC236}">
                <a16:creationId xmlns:a16="http://schemas.microsoft.com/office/drawing/2014/main" id="{4A5C4747-F04D-7042-9EBB-F409A666FE64}"/>
              </a:ext>
            </a:extLst>
          </p:cNvPr>
          <p:cNvSpPr>
            <a:spLocks noGrp="1"/>
          </p:cNvSpPr>
          <p:nvPr>
            <p:ph idx="1"/>
          </p:nvPr>
        </p:nvSpPr>
        <p:spPr/>
        <p:txBody>
          <a:bodyPr/>
          <a:lstStyle/>
          <a:p>
            <a:r>
              <a:rPr lang="en-US" sz="2400" dirty="0"/>
              <a:t>Studies that describe expert readers (Bazerman, 1985)</a:t>
            </a:r>
          </a:p>
          <a:p>
            <a:r>
              <a:rPr lang="en-US" sz="2400" dirty="0"/>
              <a:t>Studies comparing experts with novices (e.g., Geisler, 1994;                 Wineburg,1991, etc.)</a:t>
            </a:r>
          </a:p>
          <a:p>
            <a:r>
              <a:rPr lang="en-US" sz="2400" dirty="0"/>
              <a:t>Studies comparing experts in different fields (Shanahan, Shanahan, and Misischia (2011)</a:t>
            </a:r>
          </a:p>
          <a:p>
            <a:r>
              <a:rPr lang="en-US" sz="2400" dirty="0"/>
              <a:t>Functional linguistics analyses of the specialized literacy/language practices used in the disciplines (Fang, 2004;Halliday, 1998; Schleppegrell, 2004,etc.)</a:t>
            </a:r>
          </a:p>
          <a:p>
            <a:endParaRPr lang="en-US" dirty="0"/>
          </a:p>
        </p:txBody>
      </p:sp>
    </p:spTree>
    <p:extLst>
      <p:ext uri="{BB962C8B-B14F-4D97-AF65-F5344CB8AC3E}">
        <p14:creationId xmlns:p14="http://schemas.microsoft.com/office/powerpoint/2010/main" val="796634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DB8D-89D4-514A-BCEC-25849B3324B4}"/>
              </a:ext>
            </a:extLst>
          </p:cNvPr>
          <p:cNvSpPr>
            <a:spLocks noGrp="1"/>
          </p:cNvSpPr>
          <p:nvPr>
            <p:ph type="title"/>
          </p:nvPr>
        </p:nvSpPr>
        <p:spPr/>
        <p:txBody>
          <a:bodyPr>
            <a:normAutofit fontScale="90000"/>
          </a:bodyPr>
          <a:lstStyle/>
          <a:p>
            <a:r>
              <a:rPr lang="en-US" dirty="0"/>
              <a:t>Geography</a:t>
            </a:r>
          </a:p>
        </p:txBody>
      </p:sp>
      <p:sp>
        <p:nvSpPr>
          <p:cNvPr id="3" name="Content Placeholder 2">
            <a:extLst>
              <a:ext uri="{FF2B5EF4-FFF2-40B4-BE49-F238E27FC236}">
                <a16:creationId xmlns:a16="http://schemas.microsoft.com/office/drawing/2014/main" id="{9E7EB757-C227-4140-BCAC-51419E0F974D}"/>
              </a:ext>
            </a:extLst>
          </p:cNvPr>
          <p:cNvSpPr>
            <a:spLocks noGrp="1"/>
          </p:cNvSpPr>
          <p:nvPr>
            <p:ph idx="1"/>
          </p:nvPr>
        </p:nvSpPr>
        <p:spPr/>
        <p:txBody>
          <a:bodyPr/>
          <a:lstStyle/>
          <a:p>
            <a:r>
              <a:rPr lang="en-US" b="1" dirty="0"/>
              <a:t>The answers to many questions are contested</a:t>
            </a:r>
          </a:p>
          <a:p>
            <a:pPr lvl="1"/>
            <a:r>
              <a:rPr lang="en-US" dirty="0"/>
              <a:t>How does an area’s topography effect its economy?</a:t>
            </a:r>
          </a:p>
          <a:p>
            <a:pPr lvl="1"/>
            <a:r>
              <a:rPr lang="en-US" dirty="0"/>
              <a:t>What causes the migration of peoples?</a:t>
            </a:r>
          </a:p>
          <a:p>
            <a:pPr marL="0" indent="0">
              <a:buNone/>
            </a:pPr>
            <a:endParaRPr lang="en-US" dirty="0"/>
          </a:p>
        </p:txBody>
      </p:sp>
    </p:spTree>
    <p:extLst>
      <p:ext uri="{BB962C8B-B14F-4D97-AF65-F5344CB8AC3E}">
        <p14:creationId xmlns:p14="http://schemas.microsoft.com/office/powerpoint/2010/main" val="4154427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6C7A-2EC2-3945-8876-1EA8DA536F2C}"/>
              </a:ext>
            </a:extLst>
          </p:cNvPr>
          <p:cNvSpPr>
            <a:spLocks noGrp="1"/>
          </p:cNvSpPr>
          <p:nvPr>
            <p:ph type="title"/>
          </p:nvPr>
        </p:nvSpPr>
        <p:spPr>
          <a:xfrm>
            <a:off x="754375" y="2724455"/>
            <a:ext cx="7772400" cy="1021556"/>
          </a:xfrm>
        </p:spPr>
        <p:txBody>
          <a:bodyPr/>
          <a:lstStyle/>
          <a:p>
            <a:pPr algn="ctr"/>
            <a:r>
              <a:rPr lang="en-US" dirty="0"/>
              <a:t>Vocabulary</a:t>
            </a:r>
          </a:p>
        </p:txBody>
      </p:sp>
    </p:spTree>
    <p:extLst>
      <p:ext uri="{BB962C8B-B14F-4D97-AF65-F5344CB8AC3E}">
        <p14:creationId xmlns:p14="http://schemas.microsoft.com/office/powerpoint/2010/main" val="426291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1B56-C658-CB4B-A84B-5238ED2EA830}"/>
              </a:ext>
            </a:extLst>
          </p:cNvPr>
          <p:cNvSpPr>
            <a:spLocks noGrp="1"/>
          </p:cNvSpPr>
          <p:nvPr>
            <p:ph type="title"/>
          </p:nvPr>
        </p:nvSpPr>
        <p:spPr>
          <a:xfrm>
            <a:off x="457200" y="205979"/>
            <a:ext cx="5336440" cy="857250"/>
          </a:xfrm>
        </p:spPr>
        <p:txBody>
          <a:bodyPr/>
          <a:lstStyle/>
          <a:p>
            <a:r>
              <a:rPr lang="en-US" dirty="0">
                <a:solidFill>
                  <a:schemeClr val="bg1"/>
                </a:solidFill>
              </a:rPr>
              <a:t>Role of Vocabulary</a:t>
            </a:r>
          </a:p>
        </p:txBody>
      </p:sp>
      <p:sp>
        <p:nvSpPr>
          <p:cNvPr id="3" name="Content Placeholder 2">
            <a:extLst>
              <a:ext uri="{FF2B5EF4-FFF2-40B4-BE49-F238E27FC236}">
                <a16:creationId xmlns:a16="http://schemas.microsoft.com/office/drawing/2014/main" id="{0CED281A-1623-F64B-A15A-C274B52F4D58}"/>
              </a:ext>
            </a:extLst>
          </p:cNvPr>
          <p:cNvSpPr>
            <a:spLocks noGrp="1"/>
          </p:cNvSpPr>
          <p:nvPr>
            <p:ph sz="half" idx="1"/>
          </p:nvPr>
        </p:nvSpPr>
        <p:spPr/>
        <p:txBody>
          <a:bodyPr>
            <a:normAutofit/>
          </a:bodyPr>
          <a:lstStyle/>
          <a:p>
            <a:pPr marL="0" indent="0" algn="ctr">
              <a:buNone/>
            </a:pPr>
            <a:r>
              <a:rPr lang="en-US" sz="1800" b="1" dirty="0"/>
              <a:t>Content Area Reading</a:t>
            </a:r>
          </a:p>
          <a:p>
            <a:pPr>
              <a:buClr>
                <a:schemeClr val="tx1"/>
              </a:buClr>
              <a:buFont typeface="Wingdings" charset="2"/>
              <a:buChar char="§"/>
            </a:pPr>
            <a:r>
              <a:rPr lang="en-US" sz="1800" dirty="0"/>
              <a:t>Students need to learn terminology in all fields.</a:t>
            </a:r>
          </a:p>
          <a:p>
            <a:pPr>
              <a:buClr>
                <a:schemeClr val="tx1"/>
              </a:buClr>
              <a:buFont typeface="Wingdings" charset="2"/>
              <a:buChar char="§"/>
            </a:pPr>
            <a:r>
              <a:rPr lang="en-US" sz="1800" dirty="0"/>
              <a:t>The same study techniques would                 accomplish this no matter what the                          words.</a:t>
            </a:r>
          </a:p>
          <a:p>
            <a:pPr>
              <a:buClr>
                <a:schemeClr val="tx1"/>
              </a:buClr>
              <a:buFont typeface="Wingdings" charset="2"/>
              <a:buChar char="§"/>
            </a:pPr>
            <a:r>
              <a:rPr lang="en-US" sz="1800" dirty="0"/>
              <a:t>Graphic organizers, semantic maps,                           word sorts, rate knowledge of words,                      analyze semantic features of words,                      categorizing/mapping words, synonym webs, etc.</a:t>
            </a:r>
          </a:p>
          <a:p>
            <a:pPr marL="0" indent="0">
              <a:buNone/>
            </a:pPr>
            <a:endParaRPr lang="en-US" sz="1800" b="1" dirty="0"/>
          </a:p>
        </p:txBody>
      </p:sp>
      <p:sp>
        <p:nvSpPr>
          <p:cNvPr id="4" name="Content Placeholder 3">
            <a:extLst>
              <a:ext uri="{FF2B5EF4-FFF2-40B4-BE49-F238E27FC236}">
                <a16:creationId xmlns:a16="http://schemas.microsoft.com/office/drawing/2014/main" id="{7DF8D20E-6280-514C-95D1-EBBA2F1F50E9}"/>
              </a:ext>
            </a:extLst>
          </p:cNvPr>
          <p:cNvSpPr>
            <a:spLocks noGrp="1"/>
          </p:cNvSpPr>
          <p:nvPr>
            <p:ph sz="half" idx="2"/>
          </p:nvPr>
        </p:nvSpPr>
        <p:spPr/>
        <p:txBody>
          <a:bodyPr>
            <a:normAutofit/>
          </a:bodyPr>
          <a:lstStyle/>
          <a:p>
            <a:pPr marL="0" indent="0" algn="ctr">
              <a:buNone/>
            </a:pPr>
            <a:r>
              <a:rPr lang="en-US" sz="1800" b="1" dirty="0"/>
              <a:t>Disciplinary Literacy</a:t>
            </a:r>
          </a:p>
          <a:p>
            <a:r>
              <a:rPr lang="en-US" sz="1800" dirty="0"/>
              <a:t>Terminology is specific to the fields of study.</a:t>
            </a:r>
          </a:p>
          <a:p>
            <a:r>
              <a:rPr lang="en-US" sz="1800" dirty="0"/>
              <a:t>Different types of words require different ways to identify and learn them.</a:t>
            </a:r>
          </a:p>
          <a:p>
            <a:r>
              <a:rPr lang="en-US" sz="1800" dirty="0"/>
              <a:t>The study techniques depend on the type of words that are learned.</a:t>
            </a:r>
          </a:p>
        </p:txBody>
      </p:sp>
    </p:spTree>
    <p:extLst>
      <p:ext uri="{BB962C8B-B14F-4D97-AF65-F5344CB8AC3E}">
        <p14:creationId xmlns:p14="http://schemas.microsoft.com/office/powerpoint/2010/main" val="4027053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FA53-06EC-FF4B-A34A-9C47AEF1D191}"/>
              </a:ext>
            </a:extLst>
          </p:cNvPr>
          <p:cNvSpPr>
            <a:spLocks noGrp="1"/>
          </p:cNvSpPr>
          <p:nvPr>
            <p:ph type="title"/>
          </p:nvPr>
        </p:nvSpPr>
        <p:spPr>
          <a:xfrm>
            <a:off x="143555" y="128470"/>
            <a:ext cx="5191970" cy="610820"/>
          </a:xfrm>
        </p:spPr>
        <p:txBody>
          <a:bodyPr>
            <a:normAutofit fontScale="90000"/>
          </a:bodyPr>
          <a:lstStyle/>
          <a:p>
            <a:r>
              <a:rPr lang="en-US" dirty="0"/>
              <a:t>Role of Vocabulary</a:t>
            </a:r>
          </a:p>
        </p:txBody>
      </p:sp>
      <p:sp>
        <p:nvSpPr>
          <p:cNvPr id="3" name="Content Placeholder 2">
            <a:extLst>
              <a:ext uri="{FF2B5EF4-FFF2-40B4-BE49-F238E27FC236}">
                <a16:creationId xmlns:a16="http://schemas.microsoft.com/office/drawing/2014/main" id="{98D2004B-E81E-8344-B0B9-2B2DDAE94072}"/>
              </a:ext>
            </a:extLst>
          </p:cNvPr>
          <p:cNvSpPr>
            <a:spLocks noGrp="1"/>
          </p:cNvSpPr>
          <p:nvPr>
            <p:ph idx="1"/>
          </p:nvPr>
        </p:nvSpPr>
        <p:spPr/>
        <p:txBody>
          <a:bodyPr>
            <a:normAutofit/>
          </a:bodyPr>
          <a:lstStyle/>
          <a:p>
            <a:pPr>
              <a:buClr>
                <a:schemeClr val="tx1"/>
              </a:buClr>
              <a:buFont typeface="Wingdings" charset="2"/>
              <a:buChar char="§"/>
            </a:pPr>
            <a:r>
              <a:rPr lang="en-US" b="1" dirty="0"/>
              <a:t>What to teach?</a:t>
            </a:r>
          </a:p>
          <a:p>
            <a:pPr lvl="1"/>
            <a:r>
              <a:rPr lang="en-US" dirty="0"/>
              <a:t>The nature of vocabulary in a discipline </a:t>
            </a:r>
          </a:p>
          <a:p>
            <a:pPr lvl="1"/>
            <a:r>
              <a:rPr lang="en-US" dirty="0"/>
              <a:t>How to interpret morphology </a:t>
            </a:r>
          </a:p>
          <a:p>
            <a:pPr lvl="1"/>
            <a:r>
              <a:rPr lang="en-US" dirty="0"/>
              <a:t>How to use of context</a:t>
            </a:r>
          </a:p>
          <a:p>
            <a:pPr lvl="1"/>
            <a:r>
              <a:rPr lang="en-US" dirty="0"/>
              <a:t>Use of appropriate reference guides</a:t>
            </a:r>
          </a:p>
          <a:p>
            <a:endParaRPr lang="en-US" dirty="0"/>
          </a:p>
        </p:txBody>
      </p:sp>
    </p:spTree>
    <p:extLst>
      <p:ext uri="{BB962C8B-B14F-4D97-AF65-F5344CB8AC3E}">
        <p14:creationId xmlns:p14="http://schemas.microsoft.com/office/powerpoint/2010/main" val="3732091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1750-8508-1D4A-9972-89AFA45FBEA0}"/>
              </a:ext>
            </a:extLst>
          </p:cNvPr>
          <p:cNvSpPr>
            <a:spLocks noGrp="1"/>
          </p:cNvSpPr>
          <p:nvPr>
            <p:ph type="title"/>
          </p:nvPr>
        </p:nvSpPr>
        <p:spPr>
          <a:xfrm>
            <a:off x="448965" y="281175"/>
            <a:ext cx="4581150" cy="610820"/>
          </a:xfrm>
        </p:spPr>
        <p:txBody>
          <a:bodyPr>
            <a:normAutofit fontScale="90000"/>
          </a:bodyPr>
          <a:lstStyle/>
          <a:p>
            <a:r>
              <a:rPr lang="en-US" dirty="0"/>
              <a:t>Words are different</a:t>
            </a:r>
          </a:p>
        </p:txBody>
      </p:sp>
      <p:graphicFrame>
        <p:nvGraphicFramePr>
          <p:cNvPr id="7" name="Content Placeholder 6">
            <a:extLst>
              <a:ext uri="{FF2B5EF4-FFF2-40B4-BE49-F238E27FC236}">
                <a16:creationId xmlns:a16="http://schemas.microsoft.com/office/drawing/2014/main" id="{43154B6D-277F-934E-AB75-D04CB23498A7}"/>
              </a:ext>
            </a:extLst>
          </p:cNvPr>
          <p:cNvGraphicFramePr>
            <a:graphicFrameLocks noGrp="1"/>
          </p:cNvGraphicFramePr>
          <p:nvPr>
            <p:ph idx="1"/>
            <p:extLst>
              <p:ext uri="{D42A27DB-BD31-4B8C-83A1-F6EECF244321}">
                <p14:modId xmlns:p14="http://schemas.microsoft.com/office/powerpoint/2010/main" val="669716987"/>
              </p:ext>
            </p:extLst>
          </p:nvPr>
        </p:nvGraphicFramePr>
        <p:xfrm>
          <a:off x="143555" y="1197405"/>
          <a:ext cx="8856890" cy="3754120"/>
        </p:xfrm>
        <a:graphic>
          <a:graphicData uri="http://schemas.openxmlformats.org/drawingml/2006/table">
            <a:tbl>
              <a:tblPr firstRow="1" bandRow="1">
                <a:tableStyleId>{5C22544A-7EE6-4342-B048-85BDC9FD1C3A}</a:tableStyleId>
              </a:tblPr>
              <a:tblGrid>
                <a:gridCol w="1311906">
                  <a:extLst>
                    <a:ext uri="{9D8B030D-6E8A-4147-A177-3AD203B41FA5}">
                      <a16:colId xmlns:a16="http://schemas.microsoft.com/office/drawing/2014/main" val="123993970"/>
                    </a:ext>
                  </a:extLst>
                </a:gridCol>
                <a:gridCol w="7544984">
                  <a:extLst>
                    <a:ext uri="{9D8B030D-6E8A-4147-A177-3AD203B41FA5}">
                      <a16:colId xmlns:a16="http://schemas.microsoft.com/office/drawing/2014/main" val="1184984412"/>
                    </a:ext>
                  </a:extLst>
                </a:gridCol>
              </a:tblGrid>
              <a:tr h="370840">
                <a:tc>
                  <a:txBody>
                    <a:bodyPr/>
                    <a:lstStyle/>
                    <a:p>
                      <a:r>
                        <a:rPr lang="en-US" dirty="0"/>
                        <a:t>Discipline</a:t>
                      </a:r>
                    </a:p>
                  </a:txBody>
                  <a:tcPr/>
                </a:tc>
                <a:tc>
                  <a:txBody>
                    <a:bodyPr/>
                    <a:lstStyle/>
                    <a:p>
                      <a:r>
                        <a:rPr lang="en-US" dirty="0"/>
                        <a:t>Vocabulary features</a:t>
                      </a:r>
                    </a:p>
                  </a:txBody>
                  <a:tcPr/>
                </a:tc>
                <a:extLst>
                  <a:ext uri="{0D108BD9-81ED-4DB2-BD59-A6C34878D82A}">
                    <a16:rowId xmlns:a16="http://schemas.microsoft.com/office/drawing/2014/main" val="1179895816"/>
                  </a:ext>
                </a:extLst>
              </a:tr>
              <a:tr h="370840">
                <a:tc>
                  <a:txBody>
                    <a:bodyPr/>
                    <a:lstStyle/>
                    <a:p>
                      <a:r>
                        <a:rPr lang="en-US" dirty="0"/>
                        <a:t>History </a:t>
                      </a:r>
                    </a:p>
                  </a:txBody>
                  <a:tcPr/>
                </a:tc>
                <a:tc>
                  <a:txBody>
                    <a:bodyPr/>
                    <a:lstStyle/>
                    <a:p>
                      <a:r>
                        <a:rPr lang="en-US" dirty="0"/>
                        <a:t>Metaphorical terms, terms with political points of view</a:t>
                      </a:r>
                    </a:p>
                    <a:p>
                      <a:r>
                        <a:rPr lang="en-US" dirty="0"/>
                        <a:t>E.g.,  War of Northern Aggression vs. War Between the States vs. Civil War;  The Gilded Age; Revolutionary Movements vs. Soviet Expansionism</a:t>
                      </a:r>
                    </a:p>
                  </a:txBody>
                  <a:tcPr/>
                </a:tc>
                <a:extLst>
                  <a:ext uri="{0D108BD9-81ED-4DB2-BD59-A6C34878D82A}">
                    <a16:rowId xmlns:a16="http://schemas.microsoft.com/office/drawing/2014/main" val="1184867895"/>
                  </a:ext>
                </a:extLst>
              </a:tr>
              <a:tr h="370840">
                <a:tc>
                  <a:txBody>
                    <a:bodyPr/>
                    <a:lstStyle/>
                    <a:p>
                      <a:r>
                        <a:rPr lang="en-US" dirty="0"/>
                        <a:t>Science</a:t>
                      </a:r>
                    </a:p>
                  </a:txBody>
                  <a:tcPr/>
                </a:tc>
                <a:tc>
                  <a:txBody>
                    <a:bodyPr/>
                    <a:lstStyle/>
                    <a:p>
                      <a:r>
                        <a:rPr lang="en-US" dirty="0"/>
                        <a:t>Greek and Latin Roots (precise, dense, stable meanings that are recoverable, show relationships).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deoxyribonucleic; haploid; diploid</a:t>
                      </a:r>
                    </a:p>
                  </a:txBody>
                  <a:tcPr/>
                </a:tc>
                <a:extLst>
                  <a:ext uri="{0D108BD9-81ED-4DB2-BD59-A6C34878D82A}">
                    <a16:rowId xmlns:a16="http://schemas.microsoft.com/office/drawing/2014/main" val="2282864229"/>
                  </a:ext>
                </a:extLst>
              </a:tr>
              <a:tr h="370840">
                <a:tc>
                  <a:txBody>
                    <a:bodyPr/>
                    <a:lstStyle/>
                    <a:p>
                      <a:r>
                        <a:rPr lang="en-US" dirty="0"/>
                        <a:t>Math</a:t>
                      </a:r>
                    </a:p>
                  </a:txBody>
                  <a:tcPr/>
                </a:tc>
                <a:tc>
                  <a:txBody>
                    <a:bodyPr/>
                    <a:lstStyle/>
                    <a:p>
                      <a:r>
                        <a:rPr lang="en-US" dirty="0"/>
                        <a:t>Words with precise definitions that are different than general meanings </a:t>
                      </a:r>
                    </a:p>
                    <a:p>
                      <a:r>
                        <a:rPr lang="en-US" dirty="0"/>
                        <a:t>e.g., factor, prime</a:t>
                      </a:r>
                    </a:p>
                  </a:txBody>
                  <a:tcPr/>
                </a:tc>
                <a:extLst>
                  <a:ext uri="{0D108BD9-81ED-4DB2-BD59-A6C34878D82A}">
                    <a16:rowId xmlns:a16="http://schemas.microsoft.com/office/drawing/2014/main" val="360749871"/>
                  </a:ext>
                </a:extLst>
              </a:tr>
              <a:tr h="370840">
                <a:tc>
                  <a:txBody>
                    <a:bodyPr/>
                    <a:lstStyle/>
                    <a:p>
                      <a:r>
                        <a:rPr lang="en-US" dirty="0"/>
                        <a:t>Literature</a:t>
                      </a:r>
                    </a:p>
                  </a:txBody>
                  <a:tcPr/>
                </a:tc>
                <a:tc>
                  <a:txBody>
                    <a:bodyPr/>
                    <a:lstStyle/>
                    <a:p>
                      <a:r>
                        <a:rPr lang="en-US" dirty="0"/>
                        <a:t>Words describing emotions, states of mind, the senses</a:t>
                      </a:r>
                    </a:p>
                    <a:p>
                      <a:r>
                        <a:rPr lang="en-US" dirty="0"/>
                        <a:t>e.g. paroxysm, “</a:t>
                      </a:r>
                      <a:r>
                        <a:rPr lang="en-US" i="1" dirty="0"/>
                        <a:t>the insane joy of the hunt</a:t>
                      </a:r>
                      <a:r>
                        <a:rPr lang="en-US" sz="1800" i="1" dirty="0"/>
                        <a:t>, when as I climb the rock, my face contorted, gasping, shouting voluptuously senseless words</a:t>
                      </a:r>
                      <a:endParaRPr lang="en-US" dirty="0"/>
                    </a:p>
                  </a:txBody>
                  <a:tcPr/>
                </a:tc>
                <a:extLst>
                  <a:ext uri="{0D108BD9-81ED-4DB2-BD59-A6C34878D82A}">
                    <a16:rowId xmlns:a16="http://schemas.microsoft.com/office/drawing/2014/main" val="1146346214"/>
                  </a:ext>
                </a:extLst>
              </a:tr>
            </a:tbl>
          </a:graphicData>
        </a:graphic>
      </p:graphicFrame>
    </p:spTree>
    <p:extLst>
      <p:ext uri="{BB962C8B-B14F-4D97-AF65-F5344CB8AC3E}">
        <p14:creationId xmlns:p14="http://schemas.microsoft.com/office/powerpoint/2010/main" val="262081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5E59-83FE-7D44-B0D8-AA6D0D40BB68}"/>
              </a:ext>
            </a:extLst>
          </p:cNvPr>
          <p:cNvSpPr>
            <a:spLocks noGrp="1"/>
          </p:cNvSpPr>
          <p:nvPr>
            <p:ph type="title"/>
          </p:nvPr>
        </p:nvSpPr>
        <p:spPr>
          <a:xfrm>
            <a:off x="0" y="281175"/>
            <a:ext cx="8695035" cy="610820"/>
          </a:xfrm>
        </p:spPr>
        <p:txBody>
          <a:bodyPr>
            <a:normAutofit fontScale="90000"/>
          </a:bodyPr>
          <a:lstStyle/>
          <a:p>
            <a:r>
              <a:rPr lang="en-US" dirty="0"/>
              <a:t>Expert/novice Study Example</a:t>
            </a:r>
          </a:p>
        </p:txBody>
      </p:sp>
      <p:sp>
        <p:nvSpPr>
          <p:cNvPr id="3" name="Content Placeholder 2">
            <a:extLst>
              <a:ext uri="{FF2B5EF4-FFF2-40B4-BE49-F238E27FC236}">
                <a16:creationId xmlns:a16="http://schemas.microsoft.com/office/drawing/2014/main" id="{25C94E6D-90DF-4842-9DB4-19B7EE4903DD}"/>
              </a:ext>
            </a:extLst>
          </p:cNvPr>
          <p:cNvSpPr>
            <a:spLocks noGrp="1"/>
          </p:cNvSpPr>
          <p:nvPr>
            <p:ph idx="1"/>
          </p:nvPr>
        </p:nvSpPr>
        <p:spPr/>
        <p:txBody>
          <a:bodyPr/>
          <a:lstStyle/>
          <a:p>
            <a:pPr marL="0" indent="0">
              <a:buClr>
                <a:schemeClr val="tx1"/>
              </a:buClr>
              <a:buNone/>
            </a:pPr>
            <a:r>
              <a:rPr lang="en-US" dirty="0"/>
              <a:t>Wineburg’s study of history reading:</a:t>
            </a:r>
          </a:p>
          <a:p>
            <a:pPr>
              <a:buClr>
                <a:schemeClr val="tx1"/>
              </a:buClr>
              <a:buFont typeface="Wingdings" charset="2"/>
              <a:buChar char="§"/>
            </a:pPr>
            <a:r>
              <a:rPr lang="en-US" b="1" dirty="0"/>
              <a:t>Sourcing: </a:t>
            </a:r>
            <a:r>
              <a:rPr lang="en-US" dirty="0"/>
              <a:t>considering the author and author perspective</a:t>
            </a:r>
          </a:p>
          <a:p>
            <a:pPr>
              <a:buClr>
                <a:schemeClr val="tx1"/>
              </a:buClr>
              <a:buFont typeface="Wingdings" charset="2"/>
              <a:buChar char="§"/>
            </a:pPr>
            <a:r>
              <a:rPr lang="en-US" b="1" dirty="0"/>
              <a:t>Contextualizing</a:t>
            </a:r>
            <a:r>
              <a:rPr lang="en-US" dirty="0"/>
              <a:t>: placing documents within their historical period and place</a:t>
            </a:r>
          </a:p>
          <a:p>
            <a:pPr>
              <a:buClr>
                <a:schemeClr val="tx1"/>
              </a:buClr>
              <a:buFont typeface="Wingdings" charset="2"/>
              <a:buChar char="§"/>
            </a:pPr>
            <a:r>
              <a:rPr lang="en-US" b="1" dirty="0"/>
              <a:t>Corroboration:</a:t>
            </a:r>
            <a:r>
              <a:rPr lang="en-US" dirty="0"/>
              <a:t> evaluating information  across sources </a:t>
            </a:r>
          </a:p>
          <a:p>
            <a:endParaRPr lang="en-US" dirty="0"/>
          </a:p>
        </p:txBody>
      </p:sp>
    </p:spTree>
    <p:extLst>
      <p:ext uri="{BB962C8B-B14F-4D97-AF65-F5344CB8AC3E}">
        <p14:creationId xmlns:p14="http://schemas.microsoft.com/office/powerpoint/2010/main" val="75354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EBD5-3617-3443-8CBC-AF58453617C1}"/>
              </a:ext>
            </a:extLst>
          </p:cNvPr>
          <p:cNvSpPr>
            <a:spLocks noGrp="1"/>
          </p:cNvSpPr>
          <p:nvPr>
            <p:ph type="title"/>
          </p:nvPr>
        </p:nvSpPr>
        <p:spPr/>
        <p:txBody>
          <a:bodyPr>
            <a:normAutofit fontScale="90000"/>
          </a:bodyPr>
          <a:lstStyle/>
          <a:p>
            <a:r>
              <a:rPr lang="en-US" dirty="0"/>
              <a:t>Why is it important?</a:t>
            </a:r>
          </a:p>
        </p:txBody>
      </p:sp>
      <p:sp>
        <p:nvSpPr>
          <p:cNvPr id="3" name="Content Placeholder 2">
            <a:extLst>
              <a:ext uri="{FF2B5EF4-FFF2-40B4-BE49-F238E27FC236}">
                <a16:creationId xmlns:a16="http://schemas.microsoft.com/office/drawing/2014/main" id="{68713C7E-D62F-5F47-ACFE-FF610E2B5B32}"/>
              </a:ext>
            </a:extLst>
          </p:cNvPr>
          <p:cNvSpPr>
            <a:spLocks noGrp="1"/>
          </p:cNvSpPr>
          <p:nvPr>
            <p:ph idx="1"/>
          </p:nvPr>
        </p:nvSpPr>
        <p:spPr>
          <a:xfrm>
            <a:off x="448966" y="1350110"/>
            <a:ext cx="8398774" cy="3359510"/>
          </a:xfrm>
        </p:spPr>
        <p:txBody>
          <a:bodyPr>
            <a:normAutofit lnSpcReduction="10000"/>
          </a:bodyPr>
          <a:lstStyle/>
          <a:p>
            <a:r>
              <a:rPr lang="en-US" sz="3200" i="1" dirty="0">
                <a:solidFill>
                  <a:srgbClr val="000000"/>
                </a:solidFill>
              </a:rPr>
              <a:t>The disciplines represent different cultures that</a:t>
            </a:r>
          </a:p>
          <a:p>
            <a:pPr lvl="1"/>
            <a:r>
              <a:rPr lang="en-US" i="1" dirty="0">
                <a:solidFill>
                  <a:srgbClr val="000000"/>
                </a:solidFill>
              </a:rPr>
              <a:t>Have different purposes and approaches to knowledge</a:t>
            </a:r>
          </a:p>
          <a:p>
            <a:pPr lvl="1"/>
            <a:r>
              <a:rPr lang="en-US" i="1" dirty="0">
                <a:solidFill>
                  <a:srgbClr val="000000"/>
                </a:solidFill>
              </a:rPr>
              <a:t>Use different methods to gain information</a:t>
            </a:r>
          </a:p>
          <a:p>
            <a:pPr lvl="1"/>
            <a:r>
              <a:rPr lang="en-US" i="1" dirty="0">
                <a:solidFill>
                  <a:srgbClr val="000000"/>
                </a:solidFill>
              </a:rPr>
              <a:t>Depend on different kinds of evidence</a:t>
            </a:r>
          </a:p>
          <a:p>
            <a:pPr lvl="1"/>
            <a:r>
              <a:rPr lang="en-US" i="1" dirty="0">
                <a:solidFill>
                  <a:srgbClr val="000000"/>
                </a:solidFill>
              </a:rPr>
              <a:t>Write different kinds of texts</a:t>
            </a:r>
          </a:p>
          <a:p>
            <a:pPr lvl="1"/>
            <a:r>
              <a:rPr lang="en-US" b="1" i="1" dirty="0">
                <a:solidFill>
                  <a:srgbClr val="000000"/>
                </a:solidFill>
              </a:rPr>
              <a:t>Read with those differences in mind</a:t>
            </a:r>
          </a:p>
          <a:p>
            <a:endParaRPr lang="en-US" dirty="0"/>
          </a:p>
        </p:txBody>
      </p:sp>
    </p:spTree>
    <p:extLst>
      <p:ext uri="{BB962C8B-B14F-4D97-AF65-F5344CB8AC3E}">
        <p14:creationId xmlns:p14="http://schemas.microsoft.com/office/powerpoint/2010/main" val="414771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98A4-3EEE-B84F-8CEE-7E8FFA3D9043}"/>
              </a:ext>
            </a:extLst>
          </p:cNvPr>
          <p:cNvSpPr>
            <a:spLocks noGrp="1"/>
          </p:cNvSpPr>
          <p:nvPr>
            <p:ph type="title"/>
          </p:nvPr>
        </p:nvSpPr>
        <p:spPr>
          <a:xfrm>
            <a:off x="448965" y="281175"/>
            <a:ext cx="5191970" cy="610820"/>
          </a:xfrm>
        </p:spPr>
        <p:txBody>
          <a:bodyPr>
            <a:normAutofit fontScale="90000"/>
          </a:bodyPr>
          <a:lstStyle/>
          <a:p>
            <a:r>
              <a:rPr lang="en-US" dirty="0"/>
              <a:t>Purpose and Beliefs</a:t>
            </a:r>
          </a:p>
        </p:txBody>
      </p:sp>
      <p:graphicFrame>
        <p:nvGraphicFramePr>
          <p:cNvPr id="10" name="Content Placeholder 9">
            <a:extLst>
              <a:ext uri="{FF2B5EF4-FFF2-40B4-BE49-F238E27FC236}">
                <a16:creationId xmlns:a16="http://schemas.microsoft.com/office/drawing/2014/main" id="{562024A9-8897-5146-9D07-F88DF4B6A5BD}"/>
              </a:ext>
            </a:extLst>
          </p:cNvPr>
          <p:cNvGraphicFramePr>
            <a:graphicFrameLocks noGrp="1"/>
          </p:cNvGraphicFramePr>
          <p:nvPr>
            <p:ph idx="1"/>
            <p:extLst>
              <p:ext uri="{D42A27DB-BD31-4B8C-83A1-F6EECF244321}">
                <p14:modId xmlns:p14="http://schemas.microsoft.com/office/powerpoint/2010/main" val="1157795220"/>
              </p:ext>
            </p:extLst>
          </p:nvPr>
        </p:nvGraphicFramePr>
        <p:xfrm>
          <a:off x="143555" y="1350110"/>
          <a:ext cx="8856890" cy="3640207"/>
        </p:xfrm>
        <a:graphic>
          <a:graphicData uri="http://schemas.openxmlformats.org/drawingml/2006/table">
            <a:tbl>
              <a:tblPr firstRow="1" bandRow="1">
                <a:tableStyleId>{5C22544A-7EE6-4342-B048-85BDC9FD1C3A}</a:tableStyleId>
              </a:tblPr>
              <a:tblGrid>
                <a:gridCol w="1276532">
                  <a:extLst>
                    <a:ext uri="{9D8B030D-6E8A-4147-A177-3AD203B41FA5}">
                      <a16:colId xmlns:a16="http://schemas.microsoft.com/office/drawing/2014/main" val="3944319129"/>
                    </a:ext>
                  </a:extLst>
                </a:gridCol>
                <a:gridCol w="4655077">
                  <a:extLst>
                    <a:ext uri="{9D8B030D-6E8A-4147-A177-3AD203B41FA5}">
                      <a16:colId xmlns:a16="http://schemas.microsoft.com/office/drawing/2014/main" val="3670011160"/>
                    </a:ext>
                  </a:extLst>
                </a:gridCol>
                <a:gridCol w="2925281">
                  <a:extLst>
                    <a:ext uri="{9D8B030D-6E8A-4147-A177-3AD203B41FA5}">
                      <a16:colId xmlns:a16="http://schemas.microsoft.com/office/drawing/2014/main" val="3074773169"/>
                    </a:ext>
                  </a:extLst>
                </a:gridCol>
              </a:tblGrid>
              <a:tr h="0">
                <a:tc>
                  <a:txBody>
                    <a:bodyPr/>
                    <a:lstStyle/>
                    <a:p>
                      <a:r>
                        <a:rPr lang="en-US" dirty="0"/>
                        <a:t>Discipline</a:t>
                      </a:r>
                    </a:p>
                  </a:txBody>
                  <a:tcPr/>
                </a:tc>
                <a:tc>
                  <a:txBody>
                    <a:bodyPr/>
                    <a:lstStyle/>
                    <a:p>
                      <a:r>
                        <a:rPr lang="en-US" dirty="0"/>
                        <a:t>Purpose</a:t>
                      </a:r>
                    </a:p>
                  </a:txBody>
                  <a:tcPr/>
                </a:tc>
                <a:tc>
                  <a:txBody>
                    <a:bodyPr/>
                    <a:lstStyle/>
                    <a:p>
                      <a:r>
                        <a:rPr lang="en-US" dirty="0"/>
                        <a:t>Belief</a:t>
                      </a:r>
                    </a:p>
                  </a:txBody>
                  <a:tcPr/>
                </a:tc>
                <a:extLst>
                  <a:ext uri="{0D108BD9-81ED-4DB2-BD59-A6C34878D82A}">
                    <a16:rowId xmlns:a16="http://schemas.microsoft.com/office/drawing/2014/main" val="3068532825"/>
                  </a:ext>
                </a:extLst>
              </a:tr>
              <a:tr h="1023107">
                <a:tc>
                  <a:txBody>
                    <a:bodyPr/>
                    <a:lstStyle/>
                    <a:p>
                      <a:r>
                        <a:rPr lang="en-US" dirty="0"/>
                        <a:t>History</a:t>
                      </a:r>
                    </a:p>
                  </a:txBody>
                  <a:tcPr/>
                </a:tc>
                <a:tc>
                  <a:txBody>
                    <a:bodyPr/>
                    <a:lstStyle/>
                    <a:p>
                      <a:r>
                        <a:rPr lang="en-US" sz="1600" dirty="0"/>
                        <a:t>To create a </a:t>
                      </a:r>
                      <a:r>
                        <a:rPr lang="en-US" sz="1600" dirty="0">
                          <a:solidFill>
                            <a:schemeClr val="accent2"/>
                          </a:solidFill>
                        </a:rPr>
                        <a:t>plausible</a:t>
                      </a:r>
                      <a:r>
                        <a:rPr lang="en-US" sz="1600" dirty="0"/>
                        <a:t>, complete accounts of the past, based on evidence from the historical record.</a:t>
                      </a:r>
                    </a:p>
                  </a:txBody>
                  <a:tcPr/>
                </a:tc>
                <a:tc>
                  <a:txBody>
                    <a:bodyPr/>
                    <a:lstStyle/>
                    <a:p>
                      <a:r>
                        <a:rPr lang="en-US" sz="1600" dirty="0"/>
                        <a:t>There is no one true account of the past.</a:t>
                      </a:r>
                    </a:p>
                  </a:txBody>
                  <a:tcPr/>
                </a:tc>
                <a:extLst>
                  <a:ext uri="{0D108BD9-81ED-4DB2-BD59-A6C34878D82A}">
                    <a16:rowId xmlns:a16="http://schemas.microsoft.com/office/drawing/2014/main" val="883719840"/>
                  </a:ext>
                </a:extLst>
              </a:tr>
              <a:tr h="940011">
                <a:tc>
                  <a:txBody>
                    <a:bodyPr/>
                    <a:lstStyle/>
                    <a:p>
                      <a:r>
                        <a:rPr lang="en-US" dirty="0"/>
                        <a:t>Science</a:t>
                      </a:r>
                    </a:p>
                  </a:txBody>
                  <a:tcPr/>
                </a:tc>
                <a:tc>
                  <a:txBody>
                    <a:bodyPr/>
                    <a:lstStyle/>
                    <a:p>
                      <a:r>
                        <a:rPr lang="en-US" sz="1600" dirty="0"/>
                        <a:t>To create </a:t>
                      </a:r>
                      <a:r>
                        <a:rPr lang="en-US" sz="1600" dirty="0">
                          <a:solidFill>
                            <a:schemeClr val="accent2"/>
                          </a:solidFill>
                        </a:rPr>
                        <a:t>replicable</a:t>
                      </a:r>
                      <a:r>
                        <a:rPr lang="en-US" sz="1600" dirty="0"/>
                        <a:t>, </a:t>
                      </a:r>
                      <a:r>
                        <a:rPr lang="en-US" sz="1600" dirty="0">
                          <a:solidFill>
                            <a:schemeClr val="accent2"/>
                          </a:solidFill>
                        </a:rPr>
                        <a:t>reliable</a:t>
                      </a:r>
                      <a:r>
                        <a:rPr lang="en-US" sz="1600" dirty="0"/>
                        <a:t> findings about scientific phenomena that can be used to </a:t>
                      </a:r>
                      <a:r>
                        <a:rPr lang="en-US" sz="1600" dirty="0">
                          <a:solidFill>
                            <a:schemeClr val="accent2"/>
                          </a:solidFill>
                        </a:rPr>
                        <a:t>predict</a:t>
                      </a:r>
                      <a:r>
                        <a:rPr lang="en-US" sz="1600" dirty="0"/>
                        <a:t> what will happen under similar conditions.</a:t>
                      </a:r>
                    </a:p>
                  </a:txBody>
                  <a:tcPr/>
                </a:tc>
                <a:tc>
                  <a:txBody>
                    <a:bodyPr/>
                    <a:lstStyle/>
                    <a:p>
                      <a:r>
                        <a:rPr lang="en-US" sz="1600" dirty="0"/>
                        <a:t>We constantly strive to get closer to the truth.</a:t>
                      </a:r>
                    </a:p>
                  </a:txBody>
                  <a:tcPr/>
                </a:tc>
                <a:extLst>
                  <a:ext uri="{0D108BD9-81ED-4DB2-BD59-A6C34878D82A}">
                    <a16:rowId xmlns:a16="http://schemas.microsoft.com/office/drawing/2014/main" val="3701192837"/>
                  </a:ext>
                </a:extLst>
              </a:tr>
              <a:tr h="716175">
                <a:tc>
                  <a:txBody>
                    <a:bodyPr/>
                    <a:lstStyle/>
                    <a:p>
                      <a:r>
                        <a:rPr lang="en-US" dirty="0"/>
                        <a:t>Math</a:t>
                      </a:r>
                    </a:p>
                  </a:txBody>
                  <a:tcPr/>
                </a:tc>
                <a:tc>
                  <a:txBody>
                    <a:bodyPr/>
                    <a:lstStyle/>
                    <a:p>
                      <a:r>
                        <a:rPr lang="en-US" sz="1600" dirty="0"/>
                        <a:t>To find the </a:t>
                      </a:r>
                      <a:r>
                        <a:rPr lang="en-US" sz="1600" dirty="0">
                          <a:solidFill>
                            <a:schemeClr val="accent2"/>
                          </a:solidFill>
                        </a:rPr>
                        <a:t>answer</a:t>
                      </a:r>
                      <a:r>
                        <a:rPr lang="en-US" sz="1600" dirty="0"/>
                        <a:t> to a problem; the abstract </a:t>
                      </a:r>
                      <a:r>
                        <a:rPr lang="en-US" sz="1600" dirty="0">
                          <a:solidFill>
                            <a:schemeClr val="accent2"/>
                          </a:solidFill>
                        </a:rPr>
                        <a:t>truth.</a:t>
                      </a:r>
                      <a:endParaRPr lang="en-US" sz="1600" dirty="0"/>
                    </a:p>
                  </a:txBody>
                  <a:tcPr/>
                </a:tc>
                <a:tc>
                  <a:txBody>
                    <a:bodyPr/>
                    <a:lstStyle/>
                    <a:p>
                      <a:r>
                        <a:rPr lang="en-US" sz="1600" dirty="0"/>
                        <a:t>Logical, accurate solutions produce true answers.</a:t>
                      </a:r>
                    </a:p>
                  </a:txBody>
                  <a:tcPr/>
                </a:tc>
                <a:extLst>
                  <a:ext uri="{0D108BD9-81ED-4DB2-BD59-A6C34878D82A}">
                    <a16:rowId xmlns:a16="http://schemas.microsoft.com/office/drawing/2014/main" val="1926045794"/>
                  </a:ext>
                </a:extLst>
              </a:tr>
              <a:tr h="595154">
                <a:tc>
                  <a:txBody>
                    <a:bodyPr/>
                    <a:lstStyle/>
                    <a:p>
                      <a:r>
                        <a:rPr lang="en-US" dirty="0"/>
                        <a:t>Literature</a:t>
                      </a:r>
                    </a:p>
                  </a:txBody>
                  <a:tcPr/>
                </a:tc>
                <a:tc>
                  <a:txBody>
                    <a:bodyPr/>
                    <a:lstStyle/>
                    <a:p>
                      <a:r>
                        <a:rPr lang="en-US" sz="1600" dirty="0"/>
                        <a:t>To create artificial worlds that provide </a:t>
                      </a:r>
                      <a:r>
                        <a:rPr lang="en-US" sz="1600" dirty="0">
                          <a:solidFill>
                            <a:schemeClr val="accent2"/>
                          </a:solidFill>
                        </a:rPr>
                        <a:t>insight</a:t>
                      </a:r>
                      <a:r>
                        <a:rPr lang="en-US" sz="1600" dirty="0"/>
                        <a:t> into the human condition.</a:t>
                      </a:r>
                    </a:p>
                  </a:txBody>
                  <a:tcPr/>
                </a:tc>
                <a:tc>
                  <a:txBody>
                    <a:bodyPr/>
                    <a:lstStyle/>
                    <a:p>
                      <a:r>
                        <a:rPr lang="en-US" sz="1600" dirty="0"/>
                        <a:t>Truth is irrelevant.</a:t>
                      </a:r>
                    </a:p>
                  </a:txBody>
                  <a:tcPr/>
                </a:tc>
                <a:extLst>
                  <a:ext uri="{0D108BD9-81ED-4DB2-BD59-A6C34878D82A}">
                    <a16:rowId xmlns:a16="http://schemas.microsoft.com/office/drawing/2014/main" val="3061308540"/>
                  </a:ext>
                </a:extLst>
              </a:tr>
            </a:tbl>
          </a:graphicData>
        </a:graphic>
      </p:graphicFrame>
    </p:spTree>
    <p:extLst>
      <p:ext uri="{BB962C8B-B14F-4D97-AF65-F5344CB8AC3E}">
        <p14:creationId xmlns:p14="http://schemas.microsoft.com/office/powerpoint/2010/main" val="412453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A420-D726-CD42-A8B0-5B6C7D485251}"/>
              </a:ext>
            </a:extLst>
          </p:cNvPr>
          <p:cNvSpPr>
            <a:spLocks noGrp="1"/>
          </p:cNvSpPr>
          <p:nvPr>
            <p:ph type="title"/>
          </p:nvPr>
        </p:nvSpPr>
        <p:spPr>
          <a:xfrm>
            <a:off x="448965" y="281175"/>
            <a:ext cx="5344675" cy="610820"/>
          </a:xfrm>
        </p:spPr>
        <p:txBody>
          <a:bodyPr>
            <a:normAutofit fontScale="90000"/>
          </a:bodyPr>
          <a:lstStyle/>
          <a:p>
            <a:r>
              <a:rPr lang="en-US" dirty="0"/>
              <a:t>Methods and Evidence</a:t>
            </a:r>
          </a:p>
        </p:txBody>
      </p:sp>
      <p:graphicFrame>
        <p:nvGraphicFramePr>
          <p:cNvPr id="4" name="Content Placeholder 3">
            <a:extLst>
              <a:ext uri="{FF2B5EF4-FFF2-40B4-BE49-F238E27FC236}">
                <a16:creationId xmlns:a16="http://schemas.microsoft.com/office/drawing/2014/main" id="{BF4C3638-8A9B-5B42-96B2-4AD9BBDA8173}"/>
              </a:ext>
            </a:extLst>
          </p:cNvPr>
          <p:cNvGraphicFramePr>
            <a:graphicFrameLocks noGrp="1"/>
          </p:cNvGraphicFramePr>
          <p:nvPr>
            <p:ph idx="1"/>
            <p:extLst>
              <p:ext uri="{D42A27DB-BD31-4B8C-83A1-F6EECF244321}">
                <p14:modId xmlns:p14="http://schemas.microsoft.com/office/powerpoint/2010/main" val="1311931562"/>
              </p:ext>
            </p:extLst>
          </p:nvPr>
        </p:nvGraphicFramePr>
        <p:xfrm>
          <a:off x="143555" y="1350110"/>
          <a:ext cx="8856889" cy="3754120"/>
        </p:xfrm>
        <a:graphic>
          <a:graphicData uri="http://schemas.openxmlformats.org/drawingml/2006/table">
            <a:tbl>
              <a:tblPr firstRow="1" bandRow="1">
                <a:tableStyleId>{5C22544A-7EE6-4342-B048-85BDC9FD1C3A}</a:tableStyleId>
              </a:tblPr>
              <a:tblGrid>
                <a:gridCol w="1311906">
                  <a:extLst>
                    <a:ext uri="{9D8B030D-6E8A-4147-A177-3AD203B41FA5}">
                      <a16:colId xmlns:a16="http://schemas.microsoft.com/office/drawing/2014/main" val="1439800784"/>
                    </a:ext>
                  </a:extLst>
                </a:gridCol>
                <a:gridCol w="4592687">
                  <a:extLst>
                    <a:ext uri="{9D8B030D-6E8A-4147-A177-3AD203B41FA5}">
                      <a16:colId xmlns:a16="http://schemas.microsoft.com/office/drawing/2014/main" val="3638737914"/>
                    </a:ext>
                  </a:extLst>
                </a:gridCol>
                <a:gridCol w="2952296">
                  <a:extLst>
                    <a:ext uri="{9D8B030D-6E8A-4147-A177-3AD203B41FA5}">
                      <a16:colId xmlns:a16="http://schemas.microsoft.com/office/drawing/2014/main" val="1314545015"/>
                    </a:ext>
                  </a:extLst>
                </a:gridCol>
              </a:tblGrid>
              <a:tr h="172255">
                <a:tc>
                  <a:txBody>
                    <a:bodyPr/>
                    <a:lstStyle/>
                    <a:p>
                      <a:r>
                        <a:rPr lang="en-US" dirty="0"/>
                        <a:t>Disciplines</a:t>
                      </a:r>
                    </a:p>
                  </a:txBody>
                  <a:tcPr/>
                </a:tc>
                <a:tc>
                  <a:txBody>
                    <a:bodyPr/>
                    <a:lstStyle/>
                    <a:p>
                      <a:r>
                        <a:rPr lang="en-US" dirty="0"/>
                        <a:t>Methods</a:t>
                      </a:r>
                    </a:p>
                  </a:txBody>
                  <a:tcPr/>
                </a:tc>
                <a:tc>
                  <a:txBody>
                    <a:bodyPr/>
                    <a:lstStyle/>
                    <a:p>
                      <a:r>
                        <a:rPr lang="en-US" dirty="0"/>
                        <a:t>Evidence</a:t>
                      </a:r>
                    </a:p>
                  </a:txBody>
                  <a:tcPr/>
                </a:tc>
                <a:extLst>
                  <a:ext uri="{0D108BD9-81ED-4DB2-BD59-A6C34878D82A}">
                    <a16:rowId xmlns:a16="http://schemas.microsoft.com/office/drawing/2014/main" val="1609721059"/>
                  </a:ext>
                </a:extLst>
              </a:tr>
              <a:tr h="370840">
                <a:tc>
                  <a:txBody>
                    <a:bodyPr/>
                    <a:lstStyle/>
                    <a:p>
                      <a:r>
                        <a:rPr lang="en-US" dirty="0"/>
                        <a:t>History</a:t>
                      </a:r>
                    </a:p>
                  </a:txBody>
                  <a:tcPr/>
                </a:tc>
                <a:tc>
                  <a:txBody>
                    <a:bodyPr/>
                    <a:lstStyle/>
                    <a:p>
                      <a:r>
                        <a:rPr lang="en-US" dirty="0"/>
                        <a:t>Analysis of already existing artifacts and writings of other historians to answer questions about cause/effect, significance, goals/motivations, etc. </a:t>
                      </a:r>
                    </a:p>
                  </a:txBody>
                  <a:tcPr/>
                </a:tc>
                <a:tc>
                  <a:txBody>
                    <a:bodyPr/>
                    <a:lstStyle/>
                    <a:p>
                      <a:r>
                        <a:rPr lang="en-US" dirty="0"/>
                        <a:t>Is the analysis plausible, corroborated, complete.  Is there bias in perspective?</a:t>
                      </a:r>
                    </a:p>
                  </a:txBody>
                  <a:tcPr/>
                </a:tc>
                <a:extLst>
                  <a:ext uri="{0D108BD9-81ED-4DB2-BD59-A6C34878D82A}">
                    <a16:rowId xmlns:a16="http://schemas.microsoft.com/office/drawing/2014/main" val="3512796124"/>
                  </a:ext>
                </a:extLst>
              </a:tr>
              <a:tr h="370840">
                <a:tc>
                  <a:txBody>
                    <a:bodyPr/>
                    <a:lstStyle/>
                    <a:p>
                      <a:r>
                        <a:rPr lang="en-US" dirty="0"/>
                        <a:t>Science</a:t>
                      </a:r>
                    </a:p>
                  </a:txBody>
                  <a:tcPr/>
                </a:tc>
                <a:tc>
                  <a:txBody>
                    <a:bodyPr/>
                    <a:lstStyle/>
                    <a:p>
                      <a:r>
                        <a:rPr lang="en-US" dirty="0"/>
                        <a:t>Controlled experiments and systematic observations to discover features, processes, interactions, etc. of phenomena under study.</a:t>
                      </a:r>
                    </a:p>
                  </a:txBody>
                  <a:tcPr/>
                </a:tc>
                <a:tc>
                  <a:txBody>
                    <a:bodyPr/>
                    <a:lstStyle/>
                    <a:p>
                      <a:r>
                        <a:rPr lang="en-US" dirty="0"/>
                        <a:t>Is the evidence experimental, replicable?  Is process predictable? </a:t>
                      </a:r>
                    </a:p>
                  </a:txBody>
                  <a:tcPr/>
                </a:tc>
                <a:extLst>
                  <a:ext uri="{0D108BD9-81ED-4DB2-BD59-A6C34878D82A}">
                    <a16:rowId xmlns:a16="http://schemas.microsoft.com/office/drawing/2014/main" val="1213471065"/>
                  </a:ext>
                </a:extLst>
              </a:tr>
              <a:tr h="370840">
                <a:tc>
                  <a:txBody>
                    <a:bodyPr/>
                    <a:lstStyle/>
                    <a:p>
                      <a:r>
                        <a:rPr lang="en-US" dirty="0"/>
                        <a:t>Math</a:t>
                      </a:r>
                    </a:p>
                  </a:txBody>
                  <a:tcPr/>
                </a:tc>
                <a:tc>
                  <a:txBody>
                    <a:bodyPr/>
                    <a:lstStyle/>
                    <a:p>
                      <a:r>
                        <a:rPr lang="en-US" dirty="0"/>
                        <a:t>Logical thought to solve problems.</a:t>
                      </a:r>
                    </a:p>
                  </a:txBody>
                  <a:tcPr/>
                </a:tc>
                <a:tc>
                  <a:txBody>
                    <a:bodyPr/>
                    <a:lstStyle/>
                    <a:p>
                      <a:r>
                        <a:rPr lang="en-US" dirty="0"/>
                        <a:t>Is the logic accurate? </a:t>
                      </a:r>
                    </a:p>
                  </a:txBody>
                  <a:tcPr/>
                </a:tc>
                <a:extLst>
                  <a:ext uri="{0D108BD9-81ED-4DB2-BD59-A6C34878D82A}">
                    <a16:rowId xmlns:a16="http://schemas.microsoft.com/office/drawing/2014/main" val="2819874732"/>
                  </a:ext>
                </a:extLst>
              </a:tr>
              <a:tr h="370840">
                <a:tc>
                  <a:txBody>
                    <a:bodyPr/>
                    <a:lstStyle/>
                    <a:p>
                      <a:r>
                        <a:rPr lang="en-US" dirty="0"/>
                        <a:t>Literature</a:t>
                      </a:r>
                    </a:p>
                  </a:txBody>
                  <a:tcPr/>
                </a:tc>
                <a:tc>
                  <a:txBody>
                    <a:bodyPr/>
                    <a:lstStyle/>
                    <a:p>
                      <a:r>
                        <a:rPr lang="en-US" dirty="0"/>
                        <a:t>Use of story and poetry to interpret the human condition.</a:t>
                      </a:r>
                    </a:p>
                  </a:txBody>
                  <a:tcPr/>
                </a:tc>
                <a:tc>
                  <a:txBody>
                    <a:bodyPr/>
                    <a:lstStyle/>
                    <a:p>
                      <a:r>
                        <a:rPr lang="en-US" dirty="0"/>
                        <a:t>Is an interpretation of meaning based on textual clues?</a:t>
                      </a:r>
                    </a:p>
                  </a:txBody>
                  <a:tcPr/>
                </a:tc>
                <a:extLst>
                  <a:ext uri="{0D108BD9-81ED-4DB2-BD59-A6C34878D82A}">
                    <a16:rowId xmlns:a16="http://schemas.microsoft.com/office/drawing/2014/main" val="1253149265"/>
                  </a:ext>
                </a:extLst>
              </a:tr>
            </a:tbl>
          </a:graphicData>
        </a:graphic>
      </p:graphicFrame>
    </p:spTree>
    <p:extLst>
      <p:ext uri="{BB962C8B-B14F-4D97-AF65-F5344CB8AC3E}">
        <p14:creationId xmlns:p14="http://schemas.microsoft.com/office/powerpoint/2010/main" val="25532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57D8-1C09-A347-B5DD-BCDE6272ED8D}"/>
              </a:ext>
            </a:extLst>
          </p:cNvPr>
          <p:cNvSpPr>
            <a:spLocks noGrp="1"/>
          </p:cNvSpPr>
          <p:nvPr>
            <p:ph type="title"/>
          </p:nvPr>
        </p:nvSpPr>
        <p:spPr/>
        <p:txBody>
          <a:bodyPr>
            <a:normAutofit fontScale="90000"/>
          </a:bodyPr>
          <a:lstStyle/>
          <a:p>
            <a:r>
              <a:rPr lang="en-US" dirty="0"/>
              <a:t>Texts and Approaches</a:t>
            </a:r>
            <a:br>
              <a:rPr lang="en-US" dirty="0"/>
            </a:br>
            <a:endParaRPr lang="en-US" dirty="0"/>
          </a:p>
        </p:txBody>
      </p:sp>
      <p:graphicFrame>
        <p:nvGraphicFramePr>
          <p:cNvPr id="4" name="Content Placeholder 3">
            <a:extLst>
              <a:ext uri="{FF2B5EF4-FFF2-40B4-BE49-F238E27FC236}">
                <a16:creationId xmlns:a16="http://schemas.microsoft.com/office/drawing/2014/main" id="{F2E7B4FD-7497-3747-BC27-FD66305F913A}"/>
              </a:ext>
            </a:extLst>
          </p:cNvPr>
          <p:cNvGraphicFramePr>
            <a:graphicFrameLocks noGrp="1"/>
          </p:cNvGraphicFramePr>
          <p:nvPr>
            <p:ph idx="1"/>
            <p:extLst>
              <p:ext uri="{D42A27DB-BD31-4B8C-83A1-F6EECF244321}">
                <p14:modId xmlns:p14="http://schemas.microsoft.com/office/powerpoint/2010/main" val="154529897"/>
              </p:ext>
            </p:extLst>
          </p:nvPr>
        </p:nvGraphicFramePr>
        <p:xfrm>
          <a:off x="0" y="1197405"/>
          <a:ext cx="9144000" cy="3972055"/>
        </p:xfrm>
        <a:graphic>
          <a:graphicData uri="http://schemas.openxmlformats.org/drawingml/2006/table">
            <a:tbl>
              <a:tblPr firstRow="1" bandRow="1">
                <a:tableStyleId>{5C22544A-7EE6-4342-B048-85BDC9FD1C3A}</a:tableStyleId>
              </a:tblPr>
              <a:tblGrid>
                <a:gridCol w="1212490">
                  <a:extLst>
                    <a:ext uri="{9D8B030D-6E8A-4147-A177-3AD203B41FA5}">
                      <a16:colId xmlns:a16="http://schemas.microsoft.com/office/drawing/2014/main" val="1484876601"/>
                    </a:ext>
                  </a:extLst>
                </a:gridCol>
                <a:gridCol w="3359510">
                  <a:extLst>
                    <a:ext uri="{9D8B030D-6E8A-4147-A177-3AD203B41FA5}">
                      <a16:colId xmlns:a16="http://schemas.microsoft.com/office/drawing/2014/main" val="3685913984"/>
                    </a:ext>
                  </a:extLst>
                </a:gridCol>
                <a:gridCol w="4572000">
                  <a:extLst>
                    <a:ext uri="{9D8B030D-6E8A-4147-A177-3AD203B41FA5}">
                      <a16:colId xmlns:a16="http://schemas.microsoft.com/office/drawing/2014/main" val="3092820372"/>
                    </a:ext>
                  </a:extLst>
                </a:gridCol>
              </a:tblGrid>
              <a:tr h="345833">
                <a:tc>
                  <a:txBody>
                    <a:bodyPr/>
                    <a:lstStyle/>
                    <a:p>
                      <a:r>
                        <a:rPr lang="en-US" dirty="0"/>
                        <a:t>Discipline</a:t>
                      </a:r>
                    </a:p>
                  </a:txBody>
                  <a:tcPr/>
                </a:tc>
                <a:tc>
                  <a:txBody>
                    <a:bodyPr/>
                    <a:lstStyle/>
                    <a:p>
                      <a:r>
                        <a:rPr lang="en-US" dirty="0"/>
                        <a:t>Texts</a:t>
                      </a:r>
                    </a:p>
                  </a:txBody>
                  <a:tcPr/>
                </a:tc>
                <a:tc>
                  <a:txBody>
                    <a:bodyPr/>
                    <a:lstStyle/>
                    <a:p>
                      <a:r>
                        <a:rPr lang="en-US" dirty="0"/>
                        <a:t>Approaches to Reading</a:t>
                      </a:r>
                    </a:p>
                  </a:txBody>
                  <a:tcPr/>
                </a:tc>
                <a:extLst>
                  <a:ext uri="{0D108BD9-81ED-4DB2-BD59-A6C34878D82A}">
                    <a16:rowId xmlns:a16="http://schemas.microsoft.com/office/drawing/2014/main" val="3562524025"/>
                  </a:ext>
                </a:extLst>
              </a:tr>
              <a:tr h="778125">
                <a:tc>
                  <a:txBody>
                    <a:bodyPr/>
                    <a:lstStyle/>
                    <a:p>
                      <a:r>
                        <a:rPr lang="en-US" dirty="0"/>
                        <a:t>History</a:t>
                      </a:r>
                    </a:p>
                  </a:txBody>
                  <a:tcPr/>
                </a:tc>
                <a:tc>
                  <a:txBody>
                    <a:bodyPr/>
                    <a:lstStyle/>
                    <a:p>
                      <a:r>
                        <a:rPr lang="en-US" sz="1600" dirty="0"/>
                        <a:t>Recounts, explanations, arguments</a:t>
                      </a:r>
                    </a:p>
                  </a:txBody>
                  <a:tcPr/>
                </a:tc>
                <a:tc>
                  <a:txBody>
                    <a:bodyPr/>
                    <a:lstStyle/>
                    <a:p>
                      <a:r>
                        <a:rPr lang="en-US" sz="1600" dirty="0"/>
                        <a:t>Everything should be read critically, with an eye to the perspective of the author and the credibility of the information.</a:t>
                      </a:r>
                    </a:p>
                  </a:txBody>
                  <a:tcPr/>
                </a:tc>
                <a:extLst>
                  <a:ext uri="{0D108BD9-81ED-4DB2-BD59-A6C34878D82A}">
                    <a16:rowId xmlns:a16="http://schemas.microsoft.com/office/drawing/2014/main" val="81885957"/>
                  </a:ext>
                </a:extLst>
              </a:tr>
              <a:tr h="778125">
                <a:tc>
                  <a:txBody>
                    <a:bodyPr/>
                    <a:lstStyle/>
                    <a:p>
                      <a:r>
                        <a:rPr lang="en-US" dirty="0"/>
                        <a:t>Science</a:t>
                      </a:r>
                    </a:p>
                  </a:txBody>
                  <a:tcPr/>
                </a:tc>
                <a:tc>
                  <a:txBody>
                    <a:bodyPr/>
                    <a:lstStyle/>
                    <a:p>
                      <a:r>
                        <a:rPr lang="en-US" sz="1600" dirty="0"/>
                        <a:t>Explanations, arguments about features, processes, interactions </a:t>
                      </a:r>
                    </a:p>
                  </a:txBody>
                  <a:tcPr/>
                </a:tc>
                <a:tc>
                  <a:txBody>
                    <a:bodyPr/>
                    <a:lstStyle/>
                    <a:p>
                      <a:r>
                        <a:rPr lang="en-US" sz="1600" dirty="0"/>
                        <a:t>Experiments/findings read critically for adherence to scientific methods; replicated, reliable information read in learning mode (as with science textbooks).</a:t>
                      </a:r>
                    </a:p>
                  </a:txBody>
                  <a:tcPr/>
                </a:tc>
                <a:extLst>
                  <a:ext uri="{0D108BD9-81ED-4DB2-BD59-A6C34878D82A}">
                    <a16:rowId xmlns:a16="http://schemas.microsoft.com/office/drawing/2014/main" val="717577654"/>
                  </a:ext>
                </a:extLst>
              </a:tr>
              <a:tr h="778125">
                <a:tc>
                  <a:txBody>
                    <a:bodyPr/>
                    <a:lstStyle/>
                    <a:p>
                      <a:r>
                        <a:rPr lang="en-US" dirty="0"/>
                        <a:t>Math</a:t>
                      </a:r>
                    </a:p>
                  </a:txBody>
                  <a:tcPr/>
                </a:tc>
                <a:tc>
                  <a:txBody>
                    <a:bodyPr/>
                    <a:lstStyle/>
                    <a:p>
                      <a:r>
                        <a:rPr lang="en-US" sz="1600" dirty="0"/>
                        <a:t>Proofs (of hypotheses), solutions to problems, explanations of mathematical processes</a:t>
                      </a:r>
                    </a:p>
                  </a:txBody>
                  <a:tcPr/>
                </a:tc>
                <a:tc>
                  <a:txBody>
                    <a:bodyPr/>
                    <a:lstStyle/>
                    <a:p>
                      <a:r>
                        <a:rPr lang="en-US" sz="1600" dirty="0"/>
                        <a:t>Every word should be read carefully, and texts should be reread.  Need to look for errors.</a:t>
                      </a:r>
                    </a:p>
                  </a:txBody>
                  <a:tcPr/>
                </a:tc>
                <a:extLst>
                  <a:ext uri="{0D108BD9-81ED-4DB2-BD59-A6C34878D82A}">
                    <a16:rowId xmlns:a16="http://schemas.microsoft.com/office/drawing/2014/main" val="2238031539"/>
                  </a:ext>
                </a:extLst>
              </a:tr>
              <a:tr h="1137415">
                <a:tc>
                  <a:txBody>
                    <a:bodyPr/>
                    <a:lstStyle/>
                    <a:p>
                      <a:r>
                        <a:rPr lang="en-US" dirty="0"/>
                        <a:t>Literature</a:t>
                      </a:r>
                    </a:p>
                  </a:txBody>
                  <a:tcPr/>
                </a:tc>
                <a:tc>
                  <a:txBody>
                    <a:bodyPr/>
                    <a:lstStyle/>
                    <a:p>
                      <a:r>
                        <a:rPr lang="en-US" sz="1600" dirty="0"/>
                        <a:t>Poems, short stories, novels, plays; critiques; most emphasizing character, plot, rising action, climax, theme, literary devices. </a:t>
                      </a:r>
                    </a:p>
                  </a:txBody>
                  <a:tcPr/>
                </a:tc>
                <a:tc>
                  <a:txBody>
                    <a:bodyPr/>
                    <a:lstStyle/>
                    <a:p>
                      <a:r>
                        <a:rPr lang="en-US" sz="1600" dirty="0"/>
                        <a:t>Read in accordance with a particular literary tradition (e.g. close reading, reader response scholarly reading, using a particular interpretive lens/poststructural).</a:t>
                      </a:r>
                    </a:p>
                  </a:txBody>
                  <a:tcPr/>
                </a:tc>
                <a:extLst>
                  <a:ext uri="{0D108BD9-81ED-4DB2-BD59-A6C34878D82A}">
                    <a16:rowId xmlns:a16="http://schemas.microsoft.com/office/drawing/2014/main" val="1317943985"/>
                  </a:ext>
                </a:extLst>
              </a:tr>
            </a:tbl>
          </a:graphicData>
        </a:graphic>
      </p:graphicFrame>
    </p:spTree>
    <p:extLst>
      <p:ext uri="{BB962C8B-B14F-4D97-AF65-F5344CB8AC3E}">
        <p14:creationId xmlns:p14="http://schemas.microsoft.com/office/powerpoint/2010/main" val="3401159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7072</TotalTime>
  <Words>3463</Words>
  <Application>Microsoft Macintosh PowerPoint</Application>
  <PresentationFormat>On-screen Show (16:9)</PresentationFormat>
  <Paragraphs>318</Paragraphs>
  <Slides>44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Garamond</vt:lpstr>
      <vt:lpstr>Times New Roman</vt:lpstr>
      <vt:lpstr>Tw Cen MT</vt:lpstr>
      <vt:lpstr>Wingdings</vt:lpstr>
      <vt:lpstr>Office Theme</vt:lpstr>
      <vt:lpstr>Teaching Disciplinary Literacy</vt:lpstr>
      <vt:lpstr> Changes due to Common Core </vt:lpstr>
      <vt:lpstr>What is Disciplinary Literacy?</vt:lpstr>
      <vt:lpstr>How do we know about disciplinary literacy?</vt:lpstr>
      <vt:lpstr>Expert/novice Study Example</vt:lpstr>
      <vt:lpstr>Why is it important?</vt:lpstr>
      <vt:lpstr>Purpose and Beliefs</vt:lpstr>
      <vt:lpstr>Methods and Evidence</vt:lpstr>
      <vt:lpstr>Texts and Approaches </vt:lpstr>
      <vt:lpstr>Not Content Area Reading</vt:lpstr>
      <vt:lpstr>Not Content Area Reading</vt:lpstr>
      <vt:lpstr>Why is disciplinary literacy important?</vt:lpstr>
      <vt:lpstr>PowerPoint Presentation</vt:lpstr>
      <vt:lpstr>PowerPoint Presentation</vt:lpstr>
      <vt:lpstr>Texts are different</vt:lpstr>
      <vt:lpstr>PowerPoint Presentation</vt:lpstr>
      <vt:lpstr>Texts are different</vt:lpstr>
      <vt:lpstr>Texts are different</vt:lpstr>
      <vt:lpstr>Texts are different:  History</vt:lpstr>
      <vt:lpstr>Texts are different:  History</vt:lpstr>
      <vt:lpstr>Texts are different:  History</vt:lpstr>
      <vt:lpstr>Texts are different:  Science</vt:lpstr>
      <vt:lpstr>PowerPoint Presentation</vt:lpstr>
      <vt:lpstr>PowerPoint Presentation</vt:lpstr>
      <vt:lpstr>Texts are different:  Science</vt:lpstr>
      <vt:lpstr>Texts are different:  Science</vt:lpstr>
      <vt:lpstr>Texts are different:  Science</vt:lpstr>
      <vt:lpstr>Texts are different: Mathematics </vt:lpstr>
      <vt:lpstr>Texts are different:  Math</vt:lpstr>
      <vt:lpstr>Texts are different:  Literature</vt:lpstr>
      <vt:lpstr>Texts are different:  Literature</vt:lpstr>
      <vt:lpstr>Texts are different:  Literature</vt:lpstr>
      <vt:lpstr>Texts are different:  Literature</vt:lpstr>
      <vt:lpstr>Texts are different:  Literature</vt:lpstr>
      <vt:lpstr>Multiple Texts</vt:lpstr>
      <vt:lpstr>Multiple texts</vt:lpstr>
      <vt:lpstr>Role of multiple texts</vt:lpstr>
      <vt:lpstr>Civics</vt:lpstr>
      <vt:lpstr>Economics</vt:lpstr>
      <vt:lpstr>Geography</vt:lpstr>
      <vt:lpstr>Vocabulary</vt:lpstr>
      <vt:lpstr>Role of Vocabulary</vt:lpstr>
      <vt:lpstr>Role of Vocabulary</vt:lpstr>
      <vt:lpstr>Words are different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Shanahan, Timothy E</cp:lastModifiedBy>
  <cp:revision>197</cp:revision>
  <dcterms:created xsi:type="dcterms:W3CDTF">2013-08-21T19:17:07Z</dcterms:created>
  <dcterms:modified xsi:type="dcterms:W3CDTF">2019-01-19T21:13:11Z</dcterms:modified>
</cp:coreProperties>
</file>