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31"/>
  </p:notesMasterIdLst>
  <p:sldIdLst>
    <p:sldId id="256" r:id="rId2"/>
    <p:sldId id="611" r:id="rId3"/>
    <p:sldId id="612" r:id="rId4"/>
    <p:sldId id="267" r:id="rId5"/>
    <p:sldId id="613" r:id="rId6"/>
    <p:sldId id="614" r:id="rId7"/>
    <p:sldId id="615" r:id="rId8"/>
    <p:sldId id="616" r:id="rId9"/>
    <p:sldId id="617" r:id="rId10"/>
    <p:sldId id="618" r:id="rId11"/>
    <p:sldId id="602" r:id="rId12"/>
    <p:sldId id="464" r:id="rId13"/>
    <p:sldId id="619" r:id="rId14"/>
    <p:sldId id="620" r:id="rId15"/>
    <p:sldId id="621" r:id="rId16"/>
    <p:sldId id="622" r:id="rId17"/>
    <p:sldId id="623" r:id="rId18"/>
    <p:sldId id="624" r:id="rId19"/>
    <p:sldId id="625" r:id="rId20"/>
    <p:sldId id="626" r:id="rId21"/>
    <p:sldId id="627" r:id="rId22"/>
    <p:sldId id="628" r:id="rId23"/>
    <p:sldId id="629" r:id="rId24"/>
    <p:sldId id="630" r:id="rId25"/>
    <p:sldId id="631" r:id="rId26"/>
    <p:sldId id="632" r:id="rId27"/>
    <p:sldId id="633" r:id="rId28"/>
    <p:sldId id="634" r:id="rId29"/>
    <p:sldId id="63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51"/>
    <p:restoredTop sz="94694"/>
  </p:normalViewPr>
  <p:slideViewPr>
    <p:cSldViewPr snapToGrid="0" snapToObjects="1">
      <p:cViewPr varScale="1">
        <p:scale>
          <a:sx n="109" d="100"/>
          <a:sy n="109" d="100"/>
        </p:scale>
        <p:origin x="184"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9F929-D656-41A5-A270-FD38138193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26AC91-3E22-45F5-90A4-458D4E953257}">
      <dgm:prSet/>
      <dgm:spPr/>
      <dgm:t>
        <a:bodyPr/>
        <a:lstStyle/>
        <a:p>
          <a:r>
            <a:rPr lang="en-US" b="1" dirty="0">
              <a:solidFill>
                <a:schemeClr val="tx1"/>
              </a:solidFill>
            </a:rPr>
            <a:t>Spatial graphics: </a:t>
          </a:r>
          <a:r>
            <a:rPr lang="en-US" dirty="0">
              <a:solidFill>
                <a:schemeClr val="tx1"/>
              </a:solidFill>
            </a:rPr>
            <a:t>represent spatial placement of objects or the physical relationships among objects or parts (e.g., photos, scientific drawings) </a:t>
          </a:r>
        </a:p>
      </dgm:t>
    </dgm:pt>
    <dgm:pt modelId="{97FD233E-CC4C-4D29-AB9C-25C3423EAE70}" type="parTrans" cxnId="{784632D8-153B-4431-9F45-840FB14764E1}">
      <dgm:prSet/>
      <dgm:spPr/>
      <dgm:t>
        <a:bodyPr/>
        <a:lstStyle/>
        <a:p>
          <a:endParaRPr lang="en-US"/>
        </a:p>
      </dgm:t>
    </dgm:pt>
    <dgm:pt modelId="{4C54BD0F-787F-4562-BF0D-C5531B062F89}" type="sibTrans" cxnId="{784632D8-153B-4431-9F45-840FB14764E1}">
      <dgm:prSet/>
      <dgm:spPr/>
      <dgm:t>
        <a:bodyPr/>
        <a:lstStyle/>
        <a:p>
          <a:endParaRPr lang="en-US"/>
        </a:p>
      </dgm:t>
    </dgm:pt>
    <dgm:pt modelId="{F9147531-CC97-4553-9B53-D007A2F9EF54}">
      <dgm:prSet/>
      <dgm:spPr/>
      <dgm:t>
        <a:bodyPr/>
        <a:lstStyle/>
        <a:p>
          <a:r>
            <a:rPr lang="en-US" dirty="0">
              <a:solidFill>
                <a:schemeClr val="tx1"/>
              </a:solidFill>
            </a:rPr>
            <a:t>An understanding of spatial graphics is demonstrated by being able to describe (or remember) the relative placements of the items in the graphics </a:t>
          </a:r>
        </a:p>
      </dgm:t>
    </dgm:pt>
    <dgm:pt modelId="{500C0D2E-EFAA-4E43-90D9-5F577E6098BD}" type="parTrans" cxnId="{37222F29-C8E3-46E8-93F8-9384F8C5B3E2}">
      <dgm:prSet/>
      <dgm:spPr/>
      <dgm:t>
        <a:bodyPr/>
        <a:lstStyle/>
        <a:p>
          <a:endParaRPr lang="en-US"/>
        </a:p>
      </dgm:t>
    </dgm:pt>
    <dgm:pt modelId="{E9693415-4772-49F0-8A5C-4BB2F0FCD241}" type="sibTrans" cxnId="{37222F29-C8E3-46E8-93F8-9384F8C5B3E2}">
      <dgm:prSet/>
      <dgm:spPr/>
      <dgm:t>
        <a:bodyPr/>
        <a:lstStyle/>
        <a:p>
          <a:endParaRPr lang="en-US"/>
        </a:p>
      </dgm:t>
    </dgm:pt>
    <dgm:pt modelId="{553CCE02-B7A6-4A89-B626-5A00B12192B9}">
      <dgm:prSet/>
      <dgm:spPr/>
      <dgm:t>
        <a:bodyPr/>
        <a:lstStyle/>
        <a:p>
          <a:r>
            <a:rPr lang="en-US" dirty="0">
              <a:solidFill>
                <a:schemeClr val="tx1"/>
              </a:solidFill>
            </a:rPr>
            <a:t>Not enough to remember the actual items represented—understanding their relationships is key   </a:t>
          </a:r>
        </a:p>
      </dgm:t>
    </dgm:pt>
    <dgm:pt modelId="{91793AD5-60B4-418E-93AF-459D2CCE7928}" type="parTrans" cxnId="{19FC8DFA-4627-4924-A2F6-EAFFA54192F1}">
      <dgm:prSet/>
      <dgm:spPr/>
      <dgm:t>
        <a:bodyPr/>
        <a:lstStyle/>
        <a:p>
          <a:endParaRPr lang="en-US"/>
        </a:p>
      </dgm:t>
    </dgm:pt>
    <dgm:pt modelId="{7AFDDF4A-C3FE-4A4E-A8F2-BBBDCE52C5C9}" type="sibTrans" cxnId="{19FC8DFA-4627-4924-A2F6-EAFFA54192F1}">
      <dgm:prSet/>
      <dgm:spPr/>
      <dgm:t>
        <a:bodyPr/>
        <a:lstStyle/>
        <a:p>
          <a:endParaRPr lang="en-US"/>
        </a:p>
      </dgm:t>
    </dgm:pt>
    <dgm:pt modelId="{74A62B7C-6EF2-A14C-9D7C-7F5A4A37A496}" type="pres">
      <dgm:prSet presAssocID="{93C9F929-D656-41A5-A270-FD38138193CD}" presName="linear" presStyleCnt="0">
        <dgm:presLayoutVars>
          <dgm:animLvl val="lvl"/>
          <dgm:resizeHandles val="exact"/>
        </dgm:presLayoutVars>
      </dgm:prSet>
      <dgm:spPr/>
    </dgm:pt>
    <dgm:pt modelId="{C141AB5A-7EA5-E941-930C-95DF69F549BA}" type="pres">
      <dgm:prSet presAssocID="{2D26AC91-3E22-45F5-90A4-458D4E953257}" presName="parentText" presStyleLbl="node1" presStyleIdx="0" presStyleCnt="3">
        <dgm:presLayoutVars>
          <dgm:chMax val="0"/>
          <dgm:bulletEnabled val="1"/>
        </dgm:presLayoutVars>
      </dgm:prSet>
      <dgm:spPr/>
    </dgm:pt>
    <dgm:pt modelId="{D3E2D0EB-8139-9B40-9DDB-58E9731F1BE6}" type="pres">
      <dgm:prSet presAssocID="{4C54BD0F-787F-4562-BF0D-C5531B062F89}" presName="spacer" presStyleCnt="0"/>
      <dgm:spPr/>
    </dgm:pt>
    <dgm:pt modelId="{2C53A6AF-5B97-5847-B656-B30AC75243D2}" type="pres">
      <dgm:prSet presAssocID="{F9147531-CC97-4553-9B53-D007A2F9EF54}" presName="parentText" presStyleLbl="node1" presStyleIdx="1" presStyleCnt="3">
        <dgm:presLayoutVars>
          <dgm:chMax val="0"/>
          <dgm:bulletEnabled val="1"/>
        </dgm:presLayoutVars>
      </dgm:prSet>
      <dgm:spPr/>
    </dgm:pt>
    <dgm:pt modelId="{D31175D4-9ECA-554B-9354-87A228763EFD}" type="pres">
      <dgm:prSet presAssocID="{E9693415-4772-49F0-8A5C-4BB2F0FCD241}" presName="spacer" presStyleCnt="0"/>
      <dgm:spPr/>
    </dgm:pt>
    <dgm:pt modelId="{17533689-EDBD-6B4C-9AD8-1B3536717527}" type="pres">
      <dgm:prSet presAssocID="{553CCE02-B7A6-4A89-B626-5A00B12192B9}" presName="parentText" presStyleLbl="node1" presStyleIdx="2" presStyleCnt="3">
        <dgm:presLayoutVars>
          <dgm:chMax val="0"/>
          <dgm:bulletEnabled val="1"/>
        </dgm:presLayoutVars>
      </dgm:prSet>
      <dgm:spPr/>
    </dgm:pt>
  </dgm:ptLst>
  <dgm:cxnLst>
    <dgm:cxn modelId="{37222F29-C8E3-46E8-93F8-9384F8C5B3E2}" srcId="{93C9F929-D656-41A5-A270-FD38138193CD}" destId="{F9147531-CC97-4553-9B53-D007A2F9EF54}" srcOrd="1" destOrd="0" parTransId="{500C0D2E-EFAA-4E43-90D9-5F577E6098BD}" sibTransId="{E9693415-4772-49F0-8A5C-4BB2F0FCD241}"/>
    <dgm:cxn modelId="{8F731977-77BD-3943-8F72-5C674EC17033}" type="presOf" srcId="{F9147531-CC97-4553-9B53-D007A2F9EF54}" destId="{2C53A6AF-5B97-5847-B656-B30AC75243D2}" srcOrd="0" destOrd="0" presId="urn:microsoft.com/office/officeart/2005/8/layout/vList2"/>
    <dgm:cxn modelId="{9FD8E7C0-44A0-FE4E-A296-C95CF2DC763E}" type="presOf" srcId="{2D26AC91-3E22-45F5-90A4-458D4E953257}" destId="{C141AB5A-7EA5-E941-930C-95DF69F549BA}" srcOrd="0" destOrd="0" presId="urn:microsoft.com/office/officeart/2005/8/layout/vList2"/>
    <dgm:cxn modelId="{7AD68ACE-ED3B-FC48-A447-D785FD51AC61}" type="presOf" srcId="{553CCE02-B7A6-4A89-B626-5A00B12192B9}" destId="{17533689-EDBD-6B4C-9AD8-1B3536717527}" srcOrd="0" destOrd="0" presId="urn:microsoft.com/office/officeart/2005/8/layout/vList2"/>
    <dgm:cxn modelId="{784632D8-153B-4431-9F45-840FB14764E1}" srcId="{93C9F929-D656-41A5-A270-FD38138193CD}" destId="{2D26AC91-3E22-45F5-90A4-458D4E953257}" srcOrd="0" destOrd="0" parTransId="{97FD233E-CC4C-4D29-AB9C-25C3423EAE70}" sibTransId="{4C54BD0F-787F-4562-BF0D-C5531B062F89}"/>
    <dgm:cxn modelId="{4152CFE6-2E67-C54A-9511-1CA14021F717}" type="presOf" srcId="{93C9F929-D656-41A5-A270-FD38138193CD}" destId="{74A62B7C-6EF2-A14C-9D7C-7F5A4A37A496}" srcOrd="0" destOrd="0" presId="urn:microsoft.com/office/officeart/2005/8/layout/vList2"/>
    <dgm:cxn modelId="{19FC8DFA-4627-4924-A2F6-EAFFA54192F1}" srcId="{93C9F929-D656-41A5-A270-FD38138193CD}" destId="{553CCE02-B7A6-4A89-B626-5A00B12192B9}" srcOrd="2" destOrd="0" parTransId="{91793AD5-60B4-418E-93AF-459D2CCE7928}" sibTransId="{7AFDDF4A-C3FE-4A4E-A8F2-BBBDCE52C5C9}"/>
    <dgm:cxn modelId="{EC923D83-4BED-EC49-A83C-8966B4941392}" type="presParOf" srcId="{74A62B7C-6EF2-A14C-9D7C-7F5A4A37A496}" destId="{C141AB5A-7EA5-E941-930C-95DF69F549BA}" srcOrd="0" destOrd="0" presId="urn:microsoft.com/office/officeart/2005/8/layout/vList2"/>
    <dgm:cxn modelId="{F6155497-858D-4841-A46F-8618CBE57A37}" type="presParOf" srcId="{74A62B7C-6EF2-A14C-9D7C-7F5A4A37A496}" destId="{D3E2D0EB-8139-9B40-9DDB-58E9731F1BE6}" srcOrd="1" destOrd="0" presId="urn:microsoft.com/office/officeart/2005/8/layout/vList2"/>
    <dgm:cxn modelId="{80FB7C5A-F523-2543-887D-CF68BAFD6964}" type="presParOf" srcId="{74A62B7C-6EF2-A14C-9D7C-7F5A4A37A496}" destId="{2C53A6AF-5B97-5847-B656-B30AC75243D2}" srcOrd="2" destOrd="0" presId="urn:microsoft.com/office/officeart/2005/8/layout/vList2"/>
    <dgm:cxn modelId="{CA257711-3B79-404D-9EC9-39C893AAA94A}" type="presParOf" srcId="{74A62B7C-6EF2-A14C-9D7C-7F5A4A37A496}" destId="{D31175D4-9ECA-554B-9354-87A228763EFD}" srcOrd="3" destOrd="0" presId="urn:microsoft.com/office/officeart/2005/8/layout/vList2"/>
    <dgm:cxn modelId="{A10DCB33-F817-7B4E-AAEA-505C53B9C173}" type="presParOf" srcId="{74A62B7C-6EF2-A14C-9D7C-7F5A4A37A496}" destId="{17533689-EDBD-6B4C-9AD8-1B35367175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112528-D43E-4B62-AFB2-0F6BFA6F6D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C22BAF-E50F-43F3-B709-811C628D8976}">
      <dgm:prSet/>
      <dgm:spPr/>
      <dgm:t>
        <a:bodyPr/>
        <a:lstStyle/>
        <a:p>
          <a:r>
            <a:rPr lang="en-US" b="1" dirty="0">
              <a:solidFill>
                <a:schemeClr val="tx1"/>
              </a:solidFill>
            </a:rPr>
            <a:t>Sequential graphics: </a:t>
          </a:r>
          <a:r>
            <a:rPr lang="en-US" dirty="0">
              <a:solidFill>
                <a:schemeClr val="tx1"/>
              </a:solidFill>
            </a:rPr>
            <a:t>represent the steps in a process or cycle (e.g., flow charts)</a:t>
          </a:r>
        </a:p>
      </dgm:t>
    </dgm:pt>
    <dgm:pt modelId="{EFA66E14-F8E2-4BF0-93CB-D3125A37D3EF}" type="parTrans" cxnId="{E84CF26E-F07A-483E-BE31-D4059DEDCF17}">
      <dgm:prSet/>
      <dgm:spPr/>
      <dgm:t>
        <a:bodyPr/>
        <a:lstStyle/>
        <a:p>
          <a:endParaRPr lang="en-US"/>
        </a:p>
      </dgm:t>
    </dgm:pt>
    <dgm:pt modelId="{2B4ABBE9-BC3F-4E52-8D89-C1545C32DB36}" type="sibTrans" cxnId="{E84CF26E-F07A-483E-BE31-D4059DEDCF17}">
      <dgm:prSet/>
      <dgm:spPr/>
      <dgm:t>
        <a:bodyPr/>
        <a:lstStyle/>
        <a:p>
          <a:endParaRPr lang="en-US"/>
        </a:p>
      </dgm:t>
    </dgm:pt>
    <dgm:pt modelId="{80436A06-C49E-475E-B305-3362A11EBD3F}">
      <dgm:prSet/>
      <dgm:spPr/>
      <dgm:t>
        <a:bodyPr/>
        <a:lstStyle/>
        <a:p>
          <a:r>
            <a:rPr lang="en-US" dirty="0">
              <a:solidFill>
                <a:schemeClr val="tx1"/>
              </a:solidFill>
            </a:rPr>
            <a:t>An understanding of sequential graphics requires that readers be able to describe the steps in the process in an  appropriate sequence (and key features of the process such as asymmetricity, circularity, etc.)</a:t>
          </a:r>
        </a:p>
      </dgm:t>
    </dgm:pt>
    <dgm:pt modelId="{6BC02D8E-B1E9-408B-87ED-5CC7F51E6D9F}" type="parTrans" cxnId="{D791CDE4-B6CB-412C-8760-C14EE6862D5D}">
      <dgm:prSet/>
      <dgm:spPr/>
      <dgm:t>
        <a:bodyPr/>
        <a:lstStyle/>
        <a:p>
          <a:endParaRPr lang="en-US"/>
        </a:p>
      </dgm:t>
    </dgm:pt>
    <dgm:pt modelId="{639C4DD8-D8B3-4394-AE1A-0813C767C023}" type="sibTrans" cxnId="{D791CDE4-B6CB-412C-8760-C14EE6862D5D}">
      <dgm:prSet/>
      <dgm:spPr/>
      <dgm:t>
        <a:bodyPr/>
        <a:lstStyle/>
        <a:p>
          <a:endParaRPr lang="en-US"/>
        </a:p>
      </dgm:t>
    </dgm:pt>
    <dgm:pt modelId="{9966B5B8-5EE2-4A47-9C21-E742B64BA770}" type="pres">
      <dgm:prSet presAssocID="{5F112528-D43E-4B62-AFB2-0F6BFA6F6DBC}" presName="linear" presStyleCnt="0">
        <dgm:presLayoutVars>
          <dgm:animLvl val="lvl"/>
          <dgm:resizeHandles val="exact"/>
        </dgm:presLayoutVars>
      </dgm:prSet>
      <dgm:spPr/>
    </dgm:pt>
    <dgm:pt modelId="{4B954A99-829B-4A4D-9450-C7EDB1A81274}" type="pres">
      <dgm:prSet presAssocID="{DAC22BAF-E50F-43F3-B709-811C628D8976}" presName="parentText" presStyleLbl="node1" presStyleIdx="0" presStyleCnt="2">
        <dgm:presLayoutVars>
          <dgm:chMax val="0"/>
          <dgm:bulletEnabled val="1"/>
        </dgm:presLayoutVars>
      </dgm:prSet>
      <dgm:spPr/>
    </dgm:pt>
    <dgm:pt modelId="{E387DDD5-A8DA-A34C-9015-B6112414FB1D}" type="pres">
      <dgm:prSet presAssocID="{2B4ABBE9-BC3F-4E52-8D89-C1545C32DB36}" presName="spacer" presStyleCnt="0"/>
      <dgm:spPr/>
    </dgm:pt>
    <dgm:pt modelId="{A200AB48-7B3F-8140-890A-018E16E6274A}" type="pres">
      <dgm:prSet presAssocID="{80436A06-C49E-475E-B305-3362A11EBD3F}" presName="parentText" presStyleLbl="node1" presStyleIdx="1" presStyleCnt="2">
        <dgm:presLayoutVars>
          <dgm:chMax val="0"/>
          <dgm:bulletEnabled val="1"/>
        </dgm:presLayoutVars>
      </dgm:prSet>
      <dgm:spPr/>
    </dgm:pt>
  </dgm:ptLst>
  <dgm:cxnLst>
    <dgm:cxn modelId="{36575E38-E65B-454A-9488-B9F845DA227D}" type="presOf" srcId="{DAC22BAF-E50F-43F3-B709-811C628D8976}" destId="{4B954A99-829B-4A4D-9450-C7EDB1A81274}" srcOrd="0" destOrd="0" presId="urn:microsoft.com/office/officeart/2005/8/layout/vList2"/>
    <dgm:cxn modelId="{0E5A3C65-6BC5-944E-AF3F-BD56A1030904}" type="presOf" srcId="{5F112528-D43E-4B62-AFB2-0F6BFA6F6DBC}" destId="{9966B5B8-5EE2-4A47-9C21-E742B64BA770}" srcOrd="0" destOrd="0" presId="urn:microsoft.com/office/officeart/2005/8/layout/vList2"/>
    <dgm:cxn modelId="{E84CF26E-F07A-483E-BE31-D4059DEDCF17}" srcId="{5F112528-D43E-4B62-AFB2-0F6BFA6F6DBC}" destId="{DAC22BAF-E50F-43F3-B709-811C628D8976}" srcOrd="0" destOrd="0" parTransId="{EFA66E14-F8E2-4BF0-93CB-D3125A37D3EF}" sibTransId="{2B4ABBE9-BC3F-4E52-8D89-C1545C32DB36}"/>
    <dgm:cxn modelId="{20EE97A2-80EF-7341-A8F0-F4A1C4D7FAFC}" type="presOf" srcId="{80436A06-C49E-475E-B305-3362A11EBD3F}" destId="{A200AB48-7B3F-8140-890A-018E16E6274A}" srcOrd="0" destOrd="0" presId="urn:microsoft.com/office/officeart/2005/8/layout/vList2"/>
    <dgm:cxn modelId="{D791CDE4-B6CB-412C-8760-C14EE6862D5D}" srcId="{5F112528-D43E-4B62-AFB2-0F6BFA6F6DBC}" destId="{80436A06-C49E-475E-B305-3362A11EBD3F}" srcOrd="1" destOrd="0" parTransId="{6BC02D8E-B1E9-408B-87ED-5CC7F51E6D9F}" sibTransId="{639C4DD8-D8B3-4394-AE1A-0813C767C023}"/>
    <dgm:cxn modelId="{965D043B-062F-0248-9B34-A122D3CBF8C2}" type="presParOf" srcId="{9966B5B8-5EE2-4A47-9C21-E742B64BA770}" destId="{4B954A99-829B-4A4D-9450-C7EDB1A81274}" srcOrd="0" destOrd="0" presId="urn:microsoft.com/office/officeart/2005/8/layout/vList2"/>
    <dgm:cxn modelId="{18B814B6-8627-5C4B-93F5-9A286D87CDAB}" type="presParOf" srcId="{9966B5B8-5EE2-4A47-9C21-E742B64BA770}" destId="{E387DDD5-A8DA-A34C-9015-B6112414FB1D}" srcOrd="1" destOrd="0" presId="urn:microsoft.com/office/officeart/2005/8/layout/vList2"/>
    <dgm:cxn modelId="{6AC2E7FC-5BE2-1046-9E27-F525238012DC}" type="presParOf" srcId="{9966B5B8-5EE2-4A47-9C21-E742B64BA770}" destId="{A200AB48-7B3F-8140-890A-018E16E627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AC9CCD-8F61-47BB-B1B5-D3639EA0A9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732CA57-7158-4C39-8E6A-F766F6E78D68}">
      <dgm:prSet/>
      <dgm:spPr/>
      <dgm:t>
        <a:bodyPr/>
        <a:lstStyle/>
        <a:p>
          <a:r>
            <a:rPr lang="en-US" b="1" dirty="0">
              <a:solidFill>
                <a:schemeClr val="tx1"/>
              </a:solidFill>
            </a:rPr>
            <a:t>Comparative graphics: </a:t>
          </a:r>
          <a:r>
            <a:rPr lang="en-US" dirty="0">
              <a:solidFill>
                <a:schemeClr val="tx1"/>
              </a:solidFill>
            </a:rPr>
            <a:t>reveal similarities and differences in phenomena or processes (includes scientific drawings, tables,                              bar graphs, etc.)</a:t>
          </a:r>
        </a:p>
      </dgm:t>
    </dgm:pt>
    <dgm:pt modelId="{F942C78A-899C-4E5C-9764-33D0DBC1E08E}" type="parTrans" cxnId="{56A27127-45FA-4878-BEB9-34337FE49042}">
      <dgm:prSet/>
      <dgm:spPr/>
      <dgm:t>
        <a:bodyPr/>
        <a:lstStyle/>
        <a:p>
          <a:endParaRPr lang="en-US"/>
        </a:p>
      </dgm:t>
    </dgm:pt>
    <dgm:pt modelId="{95F72734-B7A5-44CB-B1A1-EA754F3700FD}" type="sibTrans" cxnId="{56A27127-45FA-4878-BEB9-34337FE49042}">
      <dgm:prSet/>
      <dgm:spPr/>
      <dgm:t>
        <a:bodyPr/>
        <a:lstStyle/>
        <a:p>
          <a:endParaRPr lang="en-US"/>
        </a:p>
      </dgm:t>
    </dgm:pt>
    <dgm:pt modelId="{F3115578-1191-4E08-8D45-0819650F21B1}">
      <dgm:prSet/>
      <dgm:spPr/>
      <dgm:t>
        <a:bodyPr/>
        <a:lstStyle/>
        <a:p>
          <a:r>
            <a:rPr lang="en-US" dirty="0">
              <a:solidFill>
                <a:schemeClr val="tx1"/>
              </a:solidFill>
            </a:rPr>
            <a:t>Understanding comparative graphics requires that readers recognize what is being compared and to be able to draw appropriate generalizations from the comparisons </a:t>
          </a:r>
        </a:p>
      </dgm:t>
    </dgm:pt>
    <dgm:pt modelId="{A7EF9E2D-1E43-452E-99F3-65F8643F906E}" type="parTrans" cxnId="{E30C92D4-577D-4BA8-A9FB-1B246D1D2BA1}">
      <dgm:prSet/>
      <dgm:spPr/>
      <dgm:t>
        <a:bodyPr/>
        <a:lstStyle/>
        <a:p>
          <a:endParaRPr lang="en-US"/>
        </a:p>
      </dgm:t>
    </dgm:pt>
    <dgm:pt modelId="{9FD3F610-5074-45EA-8A22-D07C36C93EAE}" type="sibTrans" cxnId="{E30C92D4-577D-4BA8-A9FB-1B246D1D2BA1}">
      <dgm:prSet/>
      <dgm:spPr/>
      <dgm:t>
        <a:bodyPr/>
        <a:lstStyle/>
        <a:p>
          <a:endParaRPr lang="en-US"/>
        </a:p>
      </dgm:t>
    </dgm:pt>
    <dgm:pt modelId="{DBCD0D0F-811D-8243-9C58-0FBE84ED3AF2}" type="pres">
      <dgm:prSet presAssocID="{A8AC9CCD-8F61-47BB-B1B5-D3639EA0A908}" presName="linear" presStyleCnt="0">
        <dgm:presLayoutVars>
          <dgm:animLvl val="lvl"/>
          <dgm:resizeHandles val="exact"/>
        </dgm:presLayoutVars>
      </dgm:prSet>
      <dgm:spPr/>
    </dgm:pt>
    <dgm:pt modelId="{A3D3B586-4A49-EE4C-ABA6-3EB91FE9853D}" type="pres">
      <dgm:prSet presAssocID="{D732CA57-7158-4C39-8E6A-F766F6E78D68}" presName="parentText" presStyleLbl="node1" presStyleIdx="0" presStyleCnt="2">
        <dgm:presLayoutVars>
          <dgm:chMax val="0"/>
          <dgm:bulletEnabled val="1"/>
        </dgm:presLayoutVars>
      </dgm:prSet>
      <dgm:spPr/>
    </dgm:pt>
    <dgm:pt modelId="{3DDBE73F-DFAF-5946-A1E2-34303B162ECD}" type="pres">
      <dgm:prSet presAssocID="{95F72734-B7A5-44CB-B1A1-EA754F3700FD}" presName="spacer" presStyleCnt="0"/>
      <dgm:spPr/>
    </dgm:pt>
    <dgm:pt modelId="{4FE9BF43-B0BC-DB4C-8898-46781E36F413}" type="pres">
      <dgm:prSet presAssocID="{F3115578-1191-4E08-8D45-0819650F21B1}" presName="parentText" presStyleLbl="node1" presStyleIdx="1" presStyleCnt="2">
        <dgm:presLayoutVars>
          <dgm:chMax val="0"/>
          <dgm:bulletEnabled val="1"/>
        </dgm:presLayoutVars>
      </dgm:prSet>
      <dgm:spPr/>
    </dgm:pt>
  </dgm:ptLst>
  <dgm:cxnLst>
    <dgm:cxn modelId="{56A27127-45FA-4878-BEB9-34337FE49042}" srcId="{A8AC9CCD-8F61-47BB-B1B5-D3639EA0A908}" destId="{D732CA57-7158-4C39-8E6A-F766F6E78D68}" srcOrd="0" destOrd="0" parTransId="{F942C78A-899C-4E5C-9764-33D0DBC1E08E}" sibTransId="{95F72734-B7A5-44CB-B1A1-EA754F3700FD}"/>
    <dgm:cxn modelId="{7520F885-D837-1347-A915-C216F5465B0E}" type="presOf" srcId="{F3115578-1191-4E08-8D45-0819650F21B1}" destId="{4FE9BF43-B0BC-DB4C-8898-46781E36F413}" srcOrd="0" destOrd="0" presId="urn:microsoft.com/office/officeart/2005/8/layout/vList2"/>
    <dgm:cxn modelId="{5AFAB087-7456-C34D-87E7-F10C6A989EC4}" type="presOf" srcId="{D732CA57-7158-4C39-8E6A-F766F6E78D68}" destId="{A3D3B586-4A49-EE4C-ABA6-3EB91FE9853D}" srcOrd="0" destOrd="0" presId="urn:microsoft.com/office/officeart/2005/8/layout/vList2"/>
    <dgm:cxn modelId="{220311BB-D89F-FA4B-874C-F2898DC6C01A}" type="presOf" srcId="{A8AC9CCD-8F61-47BB-B1B5-D3639EA0A908}" destId="{DBCD0D0F-811D-8243-9C58-0FBE84ED3AF2}" srcOrd="0" destOrd="0" presId="urn:microsoft.com/office/officeart/2005/8/layout/vList2"/>
    <dgm:cxn modelId="{E30C92D4-577D-4BA8-A9FB-1B246D1D2BA1}" srcId="{A8AC9CCD-8F61-47BB-B1B5-D3639EA0A908}" destId="{F3115578-1191-4E08-8D45-0819650F21B1}" srcOrd="1" destOrd="0" parTransId="{A7EF9E2D-1E43-452E-99F3-65F8643F906E}" sibTransId="{9FD3F610-5074-45EA-8A22-D07C36C93EAE}"/>
    <dgm:cxn modelId="{54CC7058-C264-0341-B422-5A4FEDABF654}" type="presParOf" srcId="{DBCD0D0F-811D-8243-9C58-0FBE84ED3AF2}" destId="{A3D3B586-4A49-EE4C-ABA6-3EB91FE9853D}" srcOrd="0" destOrd="0" presId="urn:microsoft.com/office/officeart/2005/8/layout/vList2"/>
    <dgm:cxn modelId="{9CB3B381-A4E9-AA4B-AFA5-AD80391783E3}" type="presParOf" srcId="{DBCD0D0F-811D-8243-9C58-0FBE84ED3AF2}" destId="{3DDBE73F-DFAF-5946-A1E2-34303B162ECD}" srcOrd="1" destOrd="0" presId="urn:microsoft.com/office/officeart/2005/8/layout/vList2"/>
    <dgm:cxn modelId="{F33281CE-23DA-AE46-AC95-004A8AD53C95}" type="presParOf" srcId="{DBCD0D0F-811D-8243-9C58-0FBE84ED3AF2}" destId="{4FE9BF43-B0BC-DB4C-8898-46781E36F41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4EBD4-726F-4B52-9BB1-6A3CBB84CA3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763188-4FFA-4FBA-A389-67B35FCF55E6}">
      <dgm:prSet/>
      <dgm:spPr/>
      <dgm:t>
        <a:bodyPr/>
        <a:lstStyle/>
        <a:p>
          <a:r>
            <a:rPr lang="en-US" b="1" dirty="0">
              <a:solidFill>
                <a:schemeClr val="tx1"/>
              </a:solidFill>
            </a:rPr>
            <a:t>Classification/Hierarchical graphics: </a:t>
          </a:r>
          <a:r>
            <a:rPr lang="en-US" dirty="0">
              <a:solidFill>
                <a:schemeClr val="tx1"/>
              </a:solidFill>
            </a:rPr>
            <a:t>reveal taxonomic or rank relationships or arrangements among phenomena,                     objects, processes, etc. (includes tree diagrams, category graphs, etc.)</a:t>
          </a:r>
        </a:p>
      </dgm:t>
    </dgm:pt>
    <dgm:pt modelId="{0AB800AE-74F1-42D5-B91B-6D816853D077}" type="parTrans" cxnId="{640AD5B2-95F7-4C47-944A-E94B2489A3B0}">
      <dgm:prSet/>
      <dgm:spPr/>
      <dgm:t>
        <a:bodyPr/>
        <a:lstStyle/>
        <a:p>
          <a:endParaRPr lang="en-US"/>
        </a:p>
      </dgm:t>
    </dgm:pt>
    <dgm:pt modelId="{581368FA-7C41-4C97-9033-DD96D478AFF0}" type="sibTrans" cxnId="{640AD5B2-95F7-4C47-944A-E94B2489A3B0}">
      <dgm:prSet/>
      <dgm:spPr/>
      <dgm:t>
        <a:bodyPr/>
        <a:lstStyle/>
        <a:p>
          <a:endParaRPr lang="en-US"/>
        </a:p>
      </dgm:t>
    </dgm:pt>
    <dgm:pt modelId="{65721165-263B-4BF1-B5C6-827076D488A3}">
      <dgm:prSet/>
      <dgm:spPr/>
      <dgm:t>
        <a:bodyPr/>
        <a:lstStyle/>
        <a:p>
          <a:r>
            <a:rPr lang="en-US" dirty="0">
              <a:solidFill>
                <a:schemeClr val="tx1"/>
              </a:solidFill>
            </a:rPr>
            <a:t>Understanding classification/ hierarchical graphics requires recognizing what is being compared and whether the nature                          of the relations being pictured (e.g., superior to inferior, general to specific) </a:t>
          </a:r>
        </a:p>
      </dgm:t>
    </dgm:pt>
    <dgm:pt modelId="{9E3037D1-1CB7-48DE-AC25-A070CAF8243F}" type="parTrans" cxnId="{E044B07F-A2D3-4197-9FDD-14C1393EC2D3}">
      <dgm:prSet/>
      <dgm:spPr/>
      <dgm:t>
        <a:bodyPr/>
        <a:lstStyle/>
        <a:p>
          <a:endParaRPr lang="en-US"/>
        </a:p>
      </dgm:t>
    </dgm:pt>
    <dgm:pt modelId="{8A4F6764-1973-445F-B5F7-F2F2CE7DAFCD}" type="sibTrans" cxnId="{E044B07F-A2D3-4197-9FDD-14C1393EC2D3}">
      <dgm:prSet/>
      <dgm:spPr/>
      <dgm:t>
        <a:bodyPr/>
        <a:lstStyle/>
        <a:p>
          <a:endParaRPr lang="en-US"/>
        </a:p>
      </dgm:t>
    </dgm:pt>
    <dgm:pt modelId="{1F86848D-4ACC-254A-87FF-771AD7AF8887}" type="pres">
      <dgm:prSet presAssocID="{80D4EBD4-726F-4B52-9BB1-6A3CBB84CA3F}" presName="linear" presStyleCnt="0">
        <dgm:presLayoutVars>
          <dgm:animLvl val="lvl"/>
          <dgm:resizeHandles val="exact"/>
        </dgm:presLayoutVars>
      </dgm:prSet>
      <dgm:spPr/>
    </dgm:pt>
    <dgm:pt modelId="{C1527996-29F0-614E-AE15-C4F26ADE0FFF}" type="pres">
      <dgm:prSet presAssocID="{AE763188-4FFA-4FBA-A389-67B35FCF55E6}" presName="parentText" presStyleLbl="node1" presStyleIdx="0" presStyleCnt="2">
        <dgm:presLayoutVars>
          <dgm:chMax val="0"/>
          <dgm:bulletEnabled val="1"/>
        </dgm:presLayoutVars>
      </dgm:prSet>
      <dgm:spPr/>
    </dgm:pt>
    <dgm:pt modelId="{E2955814-1F69-8143-811D-43B208FFC07D}" type="pres">
      <dgm:prSet presAssocID="{581368FA-7C41-4C97-9033-DD96D478AFF0}" presName="spacer" presStyleCnt="0"/>
      <dgm:spPr/>
    </dgm:pt>
    <dgm:pt modelId="{5397ACD3-C1F1-AE4A-AFA8-F93851CA7874}" type="pres">
      <dgm:prSet presAssocID="{65721165-263B-4BF1-B5C6-827076D488A3}" presName="parentText" presStyleLbl="node1" presStyleIdx="1" presStyleCnt="2">
        <dgm:presLayoutVars>
          <dgm:chMax val="0"/>
          <dgm:bulletEnabled val="1"/>
        </dgm:presLayoutVars>
      </dgm:prSet>
      <dgm:spPr/>
    </dgm:pt>
  </dgm:ptLst>
  <dgm:cxnLst>
    <dgm:cxn modelId="{FA387B61-A79A-B645-AF50-F5B5D053A449}" type="presOf" srcId="{65721165-263B-4BF1-B5C6-827076D488A3}" destId="{5397ACD3-C1F1-AE4A-AFA8-F93851CA7874}" srcOrd="0" destOrd="0" presId="urn:microsoft.com/office/officeart/2005/8/layout/vList2"/>
    <dgm:cxn modelId="{E044B07F-A2D3-4197-9FDD-14C1393EC2D3}" srcId="{80D4EBD4-726F-4B52-9BB1-6A3CBB84CA3F}" destId="{65721165-263B-4BF1-B5C6-827076D488A3}" srcOrd="1" destOrd="0" parTransId="{9E3037D1-1CB7-48DE-AC25-A070CAF8243F}" sibTransId="{8A4F6764-1973-445F-B5F7-F2F2CE7DAFCD}"/>
    <dgm:cxn modelId="{A5466295-F175-754F-AB8D-CF724D211594}" type="presOf" srcId="{AE763188-4FFA-4FBA-A389-67B35FCF55E6}" destId="{C1527996-29F0-614E-AE15-C4F26ADE0FFF}" srcOrd="0" destOrd="0" presId="urn:microsoft.com/office/officeart/2005/8/layout/vList2"/>
    <dgm:cxn modelId="{640AD5B2-95F7-4C47-944A-E94B2489A3B0}" srcId="{80D4EBD4-726F-4B52-9BB1-6A3CBB84CA3F}" destId="{AE763188-4FFA-4FBA-A389-67B35FCF55E6}" srcOrd="0" destOrd="0" parTransId="{0AB800AE-74F1-42D5-B91B-6D816853D077}" sibTransId="{581368FA-7C41-4C97-9033-DD96D478AFF0}"/>
    <dgm:cxn modelId="{A0F770EC-76B8-3A43-823C-E4B6E9B17343}" type="presOf" srcId="{80D4EBD4-726F-4B52-9BB1-6A3CBB84CA3F}" destId="{1F86848D-4ACC-254A-87FF-771AD7AF8887}" srcOrd="0" destOrd="0" presId="urn:microsoft.com/office/officeart/2005/8/layout/vList2"/>
    <dgm:cxn modelId="{A5E1A21A-FFAE-D241-A16E-F2DBF1FE2671}" type="presParOf" srcId="{1F86848D-4ACC-254A-87FF-771AD7AF8887}" destId="{C1527996-29F0-614E-AE15-C4F26ADE0FFF}" srcOrd="0" destOrd="0" presId="urn:microsoft.com/office/officeart/2005/8/layout/vList2"/>
    <dgm:cxn modelId="{4F74080F-B9A4-714C-BAA8-E6C0D786A201}" type="presParOf" srcId="{1F86848D-4ACC-254A-87FF-771AD7AF8887}" destId="{E2955814-1F69-8143-811D-43B208FFC07D}" srcOrd="1" destOrd="0" presId="urn:microsoft.com/office/officeart/2005/8/layout/vList2"/>
    <dgm:cxn modelId="{9A4DB351-297F-4749-94CE-9D17548F568E}" type="presParOf" srcId="{1F86848D-4ACC-254A-87FF-771AD7AF8887}" destId="{5397ACD3-C1F1-AE4A-AFA8-F93851CA78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4CAB5-9824-418F-A82B-9535B70275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B94CDF-6416-4341-A3AC-41F72F59A961}">
      <dgm:prSet/>
      <dgm:spPr/>
      <dgm:t>
        <a:bodyPr/>
        <a:lstStyle/>
        <a:p>
          <a:r>
            <a:rPr lang="en-US" b="1" dirty="0">
              <a:solidFill>
                <a:schemeClr val="tx1"/>
              </a:solidFill>
            </a:rPr>
            <a:t>Causal graphics: </a:t>
          </a:r>
          <a:r>
            <a:rPr lang="en-US" dirty="0">
              <a:solidFill>
                <a:schemeClr val="tx1"/>
              </a:solidFill>
            </a:rPr>
            <a:t>reveal what conditions or actions lead to particular outcomes (can take many forms, but be especially careful                          of graphics that illustrate relationships between two variables-–those are not necessarily causal, but may be correlational)</a:t>
          </a:r>
        </a:p>
      </dgm:t>
    </dgm:pt>
    <dgm:pt modelId="{6917B090-BB3F-4FC9-829F-008BE41AF910}" type="parTrans" cxnId="{86D64E40-57AE-439C-B4FC-EFF250A580E2}">
      <dgm:prSet/>
      <dgm:spPr/>
      <dgm:t>
        <a:bodyPr/>
        <a:lstStyle/>
        <a:p>
          <a:endParaRPr lang="en-US"/>
        </a:p>
      </dgm:t>
    </dgm:pt>
    <dgm:pt modelId="{FEAE4C8F-781E-4335-B1FA-427BD94D6723}" type="sibTrans" cxnId="{86D64E40-57AE-439C-B4FC-EFF250A580E2}">
      <dgm:prSet/>
      <dgm:spPr/>
      <dgm:t>
        <a:bodyPr/>
        <a:lstStyle/>
        <a:p>
          <a:endParaRPr lang="en-US"/>
        </a:p>
      </dgm:t>
    </dgm:pt>
    <dgm:pt modelId="{3E2F1051-722B-47AC-806F-1F5F84AF6404}">
      <dgm:prSet/>
      <dgm:spPr/>
      <dgm:t>
        <a:bodyPr/>
        <a:lstStyle/>
        <a:p>
          <a:r>
            <a:rPr lang="en-US" dirty="0">
              <a:solidFill>
                <a:schemeClr val="tx1"/>
              </a:solidFill>
            </a:rPr>
            <a:t>Understanding requires being able to describe the antecedent the consequent and how the the former impacts the latter</a:t>
          </a:r>
        </a:p>
      </dgm:t>
    </dgm:pt>
    <dgm:pt modelId="{9AE87B93-C5A2-482F-8CE0-81F32F1E8DBD}" type="parTrans" cxnId="{7BE86C59-D807-4473-9478-EB3B083B2AEC}">
      <dgm:prSet/>
      <dgm:spPr/>
      <dgm:t>
        <a:bodyPr/>
        <a:lstStyle/>
        <a:p>
          <a:endParaRPr lang="en-US"/>
        </a:p>
      </dgm:t>
    </dgm:pt>
    <dgm:pt modelId="{4DBE110B-280B-4561-A0CD-D53BF363A21A}" type="sibTrans" cxnId="{7BE86C59-D807-4473-9478-EB3B083B2AEC}">
      <dgm:prSet/>
      <dgm:spPr/>
      <dgm:t>
        <a:bodyPr/>
        <a:lstStyle/>
        <a:p>
          <a:endParaRPr lang="en-US"/>
        </a:p>
      </dgm:t>
    </dgm:pt>
    <dgm:pt modelId="{0689D17C-4CD2-DE4D-8877-11E2ABDC68C3}" type="pres">
      <dgm:prSet presAssocID="{4A14CAB5-9824-418F-A82B-9535B7027590}" presName="linear" presStyleCnt="0">
        <dgm:presLayoutVars>
          <dgm:animLvl val="lvl"/>
          <dgm:resizeHandles val="exact"/>
        </dgm:presLayoutVars>
      </dgm:prSet>
      <dgm:spPr/>
    </dgm:pt>
    <dgm:pt modelId="{19EE25DD-0AC1-EC43-8609-AFCA5C1F3F82}" type="pres">
      <dgm:prSet presAssocID="{29B94CDF-6416-4341-A3AC-41F72F59A961}" presName="parentText" presStyleLbl="node1" presStyleIdx="0" presStyleCnt="2">
        <dgm:presLayoutVars>
          <dgm:chMax val="0"/>
          <dgm:bulletEnabled val="1"/>
        </dgm:presLayoutVars>
      </dgm:prSet>
      <dgm:spPr/>
    </dgm:pt>
    <dgm:pt modelId="{BDC6228E-884B-EA4E-90E7-2283D1B7EA71}" type="pres">
      <dgm:prSet presAssocID="{FEAE4C8F-781E-4335-B1FA-427BD94D6723}" presName="spacer" presStyleCnt="0"/>
      <dgm:spPr/>
    </dgm:pt>
    <dgm:pt modelId="{7E3E9749-474C-6543-890D-3DE0E98DA209}" type="pres">
      <dgm:prSet presAssocID="{3E2F1051-722B-47AC-806F-1F5F84AF6404}" presName="parentText" presStyleLbl="node1" presStyleIdx="1" presStyleCnt="2">
        <dgm:presLayoutVars>
          <dgm:chMax val="0"/>
          <dgm:bulletEnabled val="1"/>
        </dgm:presLayoutVars>
      </dgm:prSet>
      <dgm:spPr/>
    </dgm:pt>
  </dgm:ptLst>
  <dgm:cxnLst>
    <dgm:cxn modelId="{86D64E40-57AE-439C-B4FC-EFF250A580E2}" srcId="{4A14CAB5-9824-418F-A82B-9535B7027590}" destId="{29B94CDF-6416-4341-A3AC-41F72F59A961}" srcOrd="0" destOrd="0" parTransId="{6917B090-BB3F-4FC9-829F-008BE41AF910}" sibTransId="{FEAE4C8F-781E-4335-B1FA-427BD94D6723}"/>
    <dgm:cxn modelId="{7BE86C59-D807-4473-9478-EB3B083B2AEC}" srcId="{4A14CAB5-9824-418F-A82B-9535B7027590}" destId="{3E2F1051-722B-47AC-806F-1F5F84AF6404}" srcOrd="1" destOrd="0" parTransId="{9AE87B93-C5A2-482F-8CE0-81F32F1E8DBD}" sibTransId="{4DBE110B-280B-4561-A0CD-D53BF363A21A}"/>
    <dgm:cxn modelId="{4687ED71-63BC-C64C-8B8D-72E65FF265D0}" type="presOf" srcId="{29B94CDF-6416-4341-A3AC-41F72F59A961}" destId="{19EE25DD-0AC1-EC43-8609-AFCA5C1F3F82}" srcOrd="0" destOrd="0" presId="urn:microsoft.com/office/officeart/2005/8/layout/vList2"/>
    <dgm:cxn modelId="{B0268DB3-8D17-4246-99A0-DA52EE1531AF}" type="presOf" srcId="{4A14CAB5-9824-418F-A82B-9535B7027590}" destId="{0689D17C-4CD2-DE4D-8877-11E2ABDC68C3}" srcOrd="0" destOrd="0" presId="urn:microsoft.com/office/officeart/2005/8/layout/vList2"/>
    <dgm:cxn modelId="{134698EB-0306-8147-BF10-939080908779}" type="presOf" srcId="{3E2F1051-722B-47AC-806F-1F5F84AF6404}" destId="{7E3E9749-474C-6543-890D-3DE0E98DA209}" srcOrd="0" destOrd="0" presId="urn:microsoft.com/office/officeart/2005/8/layout/vList2"/>
    <dgm:cxn modelId="{5B254898-BF76-1C4C-8282-4AA03D45A403}" type="presParOf" srcId="{0689D17C-4CD2-DE4D-8877-11E2ABDC68C3}" destId="{19EE25DD-0AC1-EC43-8609-AFCA5C1F3F82}" srcOrd="0" destOrd="0" presId="urn:microsoft.com/office/officeart/2005/8/layout/vList2"/>
    <dgm:cxn modelId="{1113D6B4-E292-1E4A-B060-3DEBA02F093F}" type="presParOf" srcId="{0689D17C-4CD2-DE4D-8877-11E2ABDC68C3}" destId="{BDC6228E-884B-EA4E-90E7-2283D1B7EA71}" srcOrd="1" destOrd="0" presId="urn:microsoft.com/office/officeart/2005/8/layout/vList2"/>
    <dgm:cxn modelId="{6FA3F86A-9964-BE44-8F26-F512B27EE94F}" type="presParOf" srcId="{0689D17C-4CD2-DE4D-8877-11E2ABDC68C3}" destId="{7E3E9749-474C-6543-890D-3DE0E98DA2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AB5A-7EA5-E941-930C-95DF69F549BA}">
      <dsp:nvSpPr>
        <dsp:cNvPr id="0" name=""/>
        <dsp:cNvSpPr/>
      </dsp:nvSpPr>
      <dsp:spPr>
        <a:xfrm>
          <a:off x="0" y="55338"/>
          <a:ext cx="5115491" cy="1570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Spatial graphics: </a:t>
          </a:r>
          <a:r>
            <a:rPr lang="en-US" sz="2200" kern="1200" dirty="0">
              <a:solidFill>
                <a:schemeClr val="tx1"/>
              </a:solidFill>
            </a:rPr>
            <a:t>represent spatial placement of objects or the physical relationships among objects or parts (e.g., photos, scientific drawings) </a:t>
          </a:r>
        </a:p>
      </dsp:txBody>
      <dsp:txXfrm>
        <a:off x="76648" y="131986"/>
        <a:ext cx="4962195" cy="1416844"/>
      </dsp:txXfrm>
    </dsp:sp>
    <dsp:sp modelId="{2C53A6AF-5B97-5847-B656-B30AC75243D2}">
      <dsp:nvSpPr>
        <dsp:cNvPr id="0" name=""/>
        <dsp:cNvSpPr/>
      </dsp:nvSpPr>
      <dsp:spPr>
        <a:xfrm>
          <a:off x="0" y="1688838"/>
          <a:ext cx="5115491" cy="1570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An understanding of spatial graphics is demonstrated by being able to describe (or remember) the relative placements of the items in the graphics </a:t>
          </a:r>
        </a:p>
      </dsp:txBody>
      <dsp:txXfrm>
        <a:off x="76648" y="1765486"/>
        <a:ext cx="4962195" cy="1416844"/>
      </dsp:txXfrm>
    </dsp:sp>
    <dsp:sp modelId="{17533689-EDBD-6B4C-9AD8-1B3536717527}">
      <dsp:nvSpPr>
        <dsp:cNvPr id="0" name=""/>
        <dsp:cNvSpPr/>
      </dsp:nvSpPr>
      <dsp:spPr>
        <a:xfrm>
          <a:off x="0" y="3322339"/>
          <a:ext cx="5115491" cy="1570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Not enough to remember the actual items represented—understanding their relationships is key   </a:t>
          </a:r>
        </a:p>
      </dsp:txBody>
      <dsp:txXfrm>
        <a:off x="76648" y="3398987"/>
        <a:ext cx="4962195" cy="1416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54A99-829B-4A4D-9450-C7EDB1A81274}">
      <dsp:nvSpPr>
        <dsp:cNvPr id="0" name=""/>
        <dsp:cNvSpPr/>
      </dsp:nvSpPr>
      <dsp:spPr>
        <a:xfrm>
          <a:off x="0" y="6041"/>
          <a:ext cx="5115491" cy="2433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Sequential graphics: </a:t>
          </a:r>
          <a:r>
            <a:rPr lang="en-US" sz="2400" kern="1200" dirty="0">
              <a:solidFill>
                <a:schemeClr val="tx1"/>
              </a:solidFill>
            </a:rPr>
            <a:t>represent the steps in a process or cycle (e.g., flow charts)</a:t>
          </a:r>
        </a:p>
      </dsp:txBody>
      <dsp:txXfrm>
        <a:off x="118784" y="124825"/>
        <a:ext cx="4877923" cy="2195739"/>
      </dsp:txXfrm>
    </dsp:sp>
    <dsp:sp modelId="{A200AB48-7B3F-8140-890A-018E16E6274A}">
      <dsp:nvSpPr>
        <dsp:cNvPr id="0" name=""/>
        <dsp:cNvSpPr/>
      </dsp:nvSpPr>
      <dsp:spPr>
        <a:xfrm>
          <a:off x="0" y="2508468"/>
          <a:ext cx="5115491" cy="243330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An understanding of sequential graphics requires that readers be able to describe the steps in the process in an  appropriate sequence (and key features of the process such as asymmetricity, circularity, etc.)</a:t>
          </a:r>
        </a:p>
      </dsp:txBody>
      <dsp:txXfrm>
        <a:off x="118784" y="2627252"/>
        <a:ext cx="4877923" cy="2195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B586-4A49-EE4C-ABA6-3EB91FE9853D}">
      <dsp:nvSpPr>
        <dsp:cNvPr id="0" name=""/>
        <dsp:cNvSpPr/>
      </dsp:nvSpPr>
      <dsp:spPr>
        <a:xfrm>
          <a:off x="0" y="361429"/>
          <a:ext cx="5115491" cy="2077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Comparative graphics: </a:t>
          </a:r>
          <a:r>
            <a:rPr lang="en-US" sz="2400" kern="1200" dirty="0">
              <a:solidFill>
                <a:schemeClr val="tx1"/>
              </a:solidFill>
            </a:rPr>
            <a:t>reveal similarities and differences in phenomena or processes (includes scientific drawings, tables,                              bar graphs, etc.)</a:t>
          </a:r>
        </a:p>
      </dsp:txBody>
      <dsp:txXfrm>
        <a:off x="101436" y="462865"/>
        <a:ext cx="4912619" cy="1875047"/>
      </dsp:txXfrm>
    </dsp:sp>
    <dsp:sp modelId="{4FE9BF43-B0BC-DB4C-8898-46781E36F413}">
      <dsp:nvSpPr>
        <dsp:cNvPr id="0" name=""/>
        <dsp:cNvSpPr/>
      </dsp:nvSpPr>
      <dsp:spPr>
        <a:xfrm>
          <a:off x="0" y="2508468"/>
          <a:ext cx="5115491" cy="20779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Understanding comparative graphics requires that readers recognize what is being compared and to be able to draw appropriate generalizations from the comparisons </a:t>
          </a:r>
        </a:p>
      </dsp:txBody>
      <dsp:txXfrm>
        <a:off x="101436" y="2609904"/>
        <a:ext cx="4912619" cy="1875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7996-29F0-614E-AE15-C4F26ADE0FFF}">
      <dsp:nvSpPr>
        <dsp:cNvPr id="0" name=""/>
        <dsp:cNvSpPr/>
      </dsp:nvSpPr>
      <dsp:spPr>
        <a:xfrm>
          <a:off x="0" y="76072"/>
          <a:ext cx="5115491" cy="23647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Classification/Hierarchical graphics: </a:t>
          </a:r>
          <a:r>
            <a:rPr lang="en-US" sz="2300" kern="1200" dirty="0">
              <a:solidFill>
                <a:schemeClr val="tx1"/>
              </a:solidFill>
            </a:rPr>
            <a:t>reveal taxonomic or rank relationships or arrangements among phenomena,                     objects, processes, etc. (includes tree diagrams, category graphs, etc.)</a:t>
          </a:r>
        </a:p>
      </dsp:txBody>
      <dsp:txXfrm>
        <a:off x="115436" y="191508"/>
        <a:ext cx="4884619" cy="2133844"/>
      </dsp:txXfrm>
    </dsp:sp>
    <dsp:sp modelId="{5397ACD3-C1F1-AE4A-AFA8-F93851CA7874}">
      <dsp:nvSpPr>
        <dsp:cNvPr id="0" name=""/>
        <dsp:cNvSpPr/>
      </dsp:nvSpPr>
      <dsp:spPr>
        <a:xfrm>
          <a:off x="0" y="2507029"/>
          <a:ext cx="5115491" cy="236471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Understanding classification/ hierarchical graphics requires recognizing what is being compared and whether the nature                          of the relations being pictured (e.g., superior to inferior, general to specific) </a:t>
          </a:r>
        </a:p>
      </dsp:txBody>
      <dsp:txXfrm>
        <a:off x="115436" y="2622465"/>
        <a:ext cx="4884619" cy="2133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E25DD-0AC1-EC43-8609-AFCA5C1F3F82}">
      <dsp:nvSpPr>
        <dsp:cNvPr id="0" name=""/>
        <dsp:cNvSpPr/>
      </dsp:nvSpPr>
      <dsp:spPr>
        <a:xfrm>
          <a:off x="0" y="385908"/>
          <a:ext cx="5115491" cy="2059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Causal graphics: </a:t>
          </a:r>
          <a:r>
            <a:rPr lang="en-US" sz="2000" kern="1200" dirty="0">
              <a:solidFill>
                <a:schemeClr val="tx1"/>
              </a:solidFill>
            </a:rPr>
            <a:t>reveal what conditions or actions lead to particular outcomes (can take many forms, but be especially careful                          of graphics that illustrate relationships between two variables-–those are not necessarily causal, but may be correlational)</a:t>
          </a:r>
        </a:p>
      </dsp:txBody>
      <dsp:txXfrm>
        <a:off x="100522" y="486430"/>
        <a:ext cx="4914447" cy="1858156"/>
      </dsp:txXfrm>
    </dsp:sp>
    <dsp:sp modelId="{7E3E9749-474C-6543-890D-3DE0E98DA209}">
      <dsp:nvSpPr>
        <dsp:cNvPr id="0" name=""/>
        <dsp:cNvSpPr/>
      </dsp:nvSpPr>
      <dsp:spPr>
        <a:xfrm>
          <a:off x="0" y="2502709"/>
          <a:ext cx="5115491" cy="2059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Understanding requires being able to describe the antecedent the consequent and how the the former impacts the latter</a:t>
          </a:r>
        </a:p>
      </dsp:txBody>
      <dsp:txXfrm>
        <a:off x="100522" y="2603231"/>
        <a:ext cx="4914447" cy="18581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2E2D4-78DE-6F44-AA15-5E90E920297E}" type="datetimeFigureOut">
              <a:rPr lang="en-US" smtClean="0"/>
              <a:t>9/1/20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34EBD-2198-E349-B05C-494B90BCE0C7}" type="slidenum">
              <a:rPr lang="en-US" smtClean="0"/>
              <a:t>‹#›</a:t>
            </a:fld>
            <a:endParaRPr lang="en-US"/>
          </a:p>
        </p:txBody>
      </p:sp>
    </p:spTree>
    <p:extLst>
      <p:ext uri="{BB962C8B-B14F-4D97-AF65-F5344CB8AC3E}">
        <p14:creationId xmlns:p14="http://schemas.microsoft.com/office/powerpoint/2010/main" val="20760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graphics of water molecule– the purpose here is to show that these graphics, though they look quite different are actually the same thing (though they might be emphasizing different aspects of this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3</a:t>
            </a:fld>
            <a:endParaRPr lang="en-US"/>
          </a:p>
        </p:txBody>
      </p:sp>
    </p:spTree>
    <p:extLst>
      <p:ext uri="{BB962C8B-B14F-4D97-AF65-F5344CB8AC3E}">
        <p14:creationId xmlns:p14="http://schemas.microsoft.com/office/powerpoint/2010/main" val="308069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iron rusting</a:t>
            </a:r>
          </a:p>
          <a:p>
            <a:endParaRPr lang="en-US" dirty="0"/>
          </a:p>
          <a:p>
            <a:r>
              <a:rPr lang="en-US" dirty="0"/>
              <a:t>Causal– shows how Oxygen merges into water and how the oxygen from water bonds with iron to create rust</a:t>
            </a:r>
          </a:p>
          <a:p>
            <a:r>
              <a:rPr lang="en-US" dirty="0"/>
              <a:t>Sequential—it is a process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a:t>
            </a:fld>
            <a:endParaRPr lang="en-US"/>
          </a:p>
        </p:txBody>
      </p:sp>
    </p:spTree>
    <p:extLst>
      <p:ext uri="{BB962C8B-B14F-4D97-AF65-F5344CB8AC3E}">
        <p14:creationId xmlns:p14="http://schemas.microsoft.com/office/powerpoint/2010/main" val="124694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forms of H2O</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19</a:t>
            </a:fld>
            <a:endParaRPr lang="en-US"/>
          </a:p>
        </p:txBody>
      </p:sp>
    </p:spTree>
    <p:extLst>
      <p:ext uri="{BB962C8B-B14F-4D97-AF65-F5344CB8AC3E}">
        <p14:creationId xmlns:p14="http://schemas.microsoft.com/office/powerpoint/2010/main" val="313164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Causation—the areas show how the state of matter is changed by heat</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20</a:t>
            </a:fld>
            <a:endParaRPr lang="en-US"/>
          </a:p>
        </p:txBody>
      </p:sp>
    </p:spTree>
    <p:extLst>
      <p:ext uri="{BB962C8B-B14F-4D97-AF65-F5344CB8AC3E}">
        <p14:creationId xmlns:p14="http://schemas.microsoft.com/office/powerpoint/2010/main" val="381194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process flowchart</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21</a:t>
            </a:fld>
            <a:endParaRPr lang="en-US"/>
          </a:p>
        </p:txBody>
      </p:sp>
    </p:spTree>
    <p:extLst>
      <p:ext uri="{BB962C8B-B14F-4D97-AF65-F5344CB8AC3E}">
        <p14:creationId xmlns:p14="http://schemas.microsoft.com/office/powerpoint/2010/main" val="358193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relationships</a:t>
            </a:r>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22</a:t>
            </a:fld>
            <a:endParaRPr lang="en-US"/>
          </a:p>
        </p:txBody>
      </p:sp>
    </p:spTree>
    <p:extLst>
      <p:ext uri="{BB962C8B-B14F-4D97-AF65-F5344CB8AC3E}">
        <p14:creationId xmlns:p14="http://schemas.microsoft.com/office/powerpoint/2010/main" val="283878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classification </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23</a:t>
            </a:fld>
            <a:endParaRPr lang="en-US"/>
          </a:p>
        </p:txBody>
      </p:sp>
    </p:spTree>
    <p:extLst>
      <p:ext uri="{BB962C8B-B14F-4D97-AF65-F5344CB8AC3E}">
        <p14:creationId xmlns:p14="http://schemas.microsoft.com/office/powerpoint/2010/main" val="197406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ozone layer at two different times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24</a:t>
            </a:fld>
            <a:endParaRPr lang="en-US"/>
          </a:p>
        </p:txBody>
      </p:sp>
    </p:spTree>
    <p:extLst>
      <p:ext uri="{BB962C8B-B14F-4D97-AF65-F5344CB8AC3E}">
        <p14:creationId xmlns:p14="http://schemas.microsoft.com/office/powerpoint/2010/main" val="320555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25</a:t>
            </a:fld>
            <a:endParaRPr lang="en-US"/>
          </a:p>
        </p:txBody>
      </p:sp>
    </p:spTree>
    <p:extLst>
      <p:ext uri="{BB962C8B-B14F-4D97-AF65-F5344CB8AC3E}">
        <p14:creationId xmlns:p14="http://schemas.microsoft.com/office/powerpoint/2010/main" val="406323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structure of human brain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26</a:t>
            </a:fld>
            <a:endParaRPr lang="en-US"/>
          </a:p>
        </p:txBody>
      </p:sp>
    </p:spTree>
    <p:extLst>
      <p:ext uri="{BB962C8B-B14F-4D97-AF65-F5344CB8AC3E}">
        <p14:creationId xmlns:p14="http://schemas.microsoft.com/office/powerpoint/2010/main" val="379057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engineering blueprint… showing circuits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27</a:t>
            </a:fld>
            <a:endParaRPr lang="en-US"/>
          </a:p>
        </p:txBody>
      </p:sp>
    </p:spTree>
    <p:extLst>
      <p:ext uri="{BB962C8B-B14F-4D97-AF65-F5344CB8AC3E}">
        <p14:creationId xmlns:p14="http://schemas.microsoft.com/office/powerpoint/2010/main" val="62705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graphics of sugar (glucose)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4</a:t>
            </a:fld>
            <a:endParaRPr lang="en-US"/>
          </a:p>
        </p:txBody>
      </p:sp>
    </p:spTree>
    <p:extLst>
      <p:ext uri="{BB962C8B-B14F-4D97-AF65-F5344CB8AC3E}">
        <p14:creationId xmlns:p14="http://schemas.microsoft.com/office/powerpoint/2010/main" val="391225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Causal—relationship of growth rates in an experiment (crowding impact on growth)</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28</a:t>
            </a:fld>
            <a:endParaRPr lang="en-US"/>
          </a:p>
        </p:txBody>
      </p:sp>
    </p:spTree>
    <p:extLst>
      <p:ext uri="{BB962C8B-B14F-4D97-AF65-F5344CB8AC3E}">
        <p14:creationId xmlns:p14="http://schemas.microsoft.com/office/powerpoint/2010/main" val="21036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 Classifying where the American black bear fits in biological classification system (taxonomy ranks)</a:t>
            </a:r>
          </a:p>
          <a:p>
            <a:r>
              <a:rPr lang="en-US" dirty="0"/>
              <a:t>Comparative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29</a:t>
            </a:fld>
            <a:endParaRPr lang="en-US"/>
          </a:p>
        </p:txBody>
      </p:sp>
    </p:spTree>
    <p:extLst>
      <p:ext uri="{BB962C8B-B14F-4D97-AF65-F5344CB8AC3E}">
        <p14:creationId xmlns:p14="http://schemas.microsoft.com/office/powerpoint/2010/main" val="228803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Most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consist of a flat, rotating disk containing stars, gas and dust, and a central concentration of stars known as the bulge. ... Together with irregular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make up approximately 60% of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in </a:t>
            </a:r>
            <a:r>
              <a:rPr lang="en-US" sz="1200" b="0" i="0" kern="1200" dirty="0" err="1">
                <a:solidFill>
                  <a:schemeClr val="tx1"/>
                </a:solidFill>
                <a:effectLst/>
                <a:latin typeface="Arial" charset="0"/>
                <a:ea typeface="+mn-ea"/>
                <a:cs typeface="+mn-cs"/>
              </a:rPr>
              <a:t>today's</a:t>
            </a:r>
            <a:r>
              <a:rPr lang="en-US" sz="1200" b="1" i="0" kern="1200" dirty="0" err="1">
                <a:solidFill>
                  <a:schemeClr val="tx1"/>
                </a:solidFill>
                <a:effectLst/>
                <a:latin typeface="Arial" charset="0"/>
                <a:ea typeface="+mn-ea"/>
                <a:cs typeface="+mn-cs"/>
              </a:rPr>
              <a:t>universe</a:t>
            </a:r>
            <a:r>
              <a:rPr lang="en-US" sz="1200" b="0" i="0" kern="1200" dirty="0">
                <a:solidFill>
                  <a:schemeClr val="tx1"/>
                </a:solidFill>
                <a:effectLst/>
                <a:latin typeface="Arial" charset="0"/>
                <a:ea typeface="+mn-ea"/>
                <a:cs typeface="+mn-cs"/>
              </a:rPr>
              <a:t>.</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NOUN</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SPATIAL</a:t>
            </a:r>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a:t>
            </a:fld>
            <a:endParaRPr lang="en-US"/>
          </a:p>
        </p:txBody>
      </p:sp>
    </p:spTree>
    <p:extLst>
      <p:ext uri="{BB962C8B-B14F-4D97-AF65-F5344CB8AC3E}">
        <p14:creationId xmlns:p14="http://schemas.microsoft.com/office/powerpoint/2010/main" val="19896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Process/verb: Water cycle </a:t>
            </a:r>
          </a:p>
          <a:p>
            <a:pPr fontAlgn="t"/>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water </a:t>
            </a:r>
            <a:r>
              <a:rPr lang="en-US" sz="1200" b="1" i="0" kern="1200" dirty="0">
                <a:solidFill>
                  <a:schemeClr val="tx1"/>
                </a:solidFill>
                <a:effectLst/>
                <a:latin typeface="Arial" charset="0"/>
                <a:ea typeface="+mn-ea"/>
                <a:cs typeface="+mn-cs"/>
              </a:rPr>
              <a:t>cycle</a:t>
            </a:r>
            <a:r>
              <a:rPr lang="en-US" sz="1200" b="0" i="0" kern="1200" dirty="0">
                <a:solidFill>
                  <a:schemeClr val="tx1"/>
                </a:solidFill>
                <a:effectLst/>
                <a:latin typeface="Arial" charset="0"/>
                <a:ea typeface="+mn-ea"/>
                <a:cs typeface="+mn-cs"/>
              </a:rPr>
              <a:t> describes how water </a:t>
            </a:r>
            <a:r>
              <a:rPr lang="en-US" sz="1200" b="1" i="0" kern="1200" dirty="0">
                <a:solidFill>
                  <a:schemeClr val="tx1"/>
                </a:solidFill>
                <a:effectLst/>
                <a:latin typeface="Arial" charset="0"/>
                <a:ea typeface="+mn-ea"/>
                <a:cs typeface="+mn-cs"/>
              </a:rPr>
              <a:t>evaporates </a:t>
            </a:r>
            <a:r>
              <a:rPr lang="en-US" sz="1200" b="0" i="0" kern="1200" dirty="0">
                <a:solidFill>
                  <a:schemeClr val="tx1"/>
                </a:solidFill>
                <a:effectLst/>
                <a:latin typeface="Arial" charset="0"/>
                <a:ea typeface="+mn-ea"/>
                <a:cs typeface="+mn-cs"/>
              </a:rPr>
              <a:t>from the surface of the earth, rises into the atmosphere, cools and condenses into </a:t>
            </a:r>
            <a:r>
              <a:rPr lang="en-US" sz="1200" b="1" i="0" kern="1200" dirty="0">
                <a:solidFill>
                  <a:schemeClr val="tx1"/>
                </a:solidFill>
                <a:effectLst/>
                <a:latin typeface="Arial" charset="0"/>
                <a:ea typeface="+mn-ea"/>
                <a:cs typeface="+mn-cs"/>
              </a:rPr>
              <a:t>rain</a:t>
            </a:r>
            <a:r>
              <a:rPr lang="en-US" sz="1200" b="0" i="0" kern="1200" dirty="0">
                <a:solidFill>
                  <a:schemeClr val="tx1"/>
                </a:solidFill>
                <a:effectLst/>
                <a:latin typeface="Arial" charset="0"/>
                <a:ea typeface="+mn-ea"/>
                <a:cs typeface="+mn-cs"/>
              </a:rPr>
              <a:t> or snow in clouds, and falls again to the surface as precipitation.</a:t>
            </a:r>
          </a:p>
          <a:p>
            <a:r>
              <a:rPr lang="en-US" dirty="0"/>
              <a:t>Transpiration: plants give off water through their pores </a:t>
            </a:r>
          </a:p>
          <a:p>
            <a:r>
              <a:rPr lang="en-US" dirty="0"/>
              <a:t>Infiltration: water seeping through the soil to the water table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12</a:t>
            </a:fld>
            <a:endParaRPr lang="en-US"/>
          </a:p>
        </p:txBody>
      </p:sp>
    </p:spTree>
    <p:extLst>
      <p:ext uri="{BB962C8B-B14F-4D97-AF65-F5344CB8AC3E}">
        <p14:creationId xmlns:p14="http://schemas.microsoft.com/office/powerpoint/2010/main" val="401542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comparison… it allows one to compare how much atmospheric carbon dioxide there was each decade since 1960</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13</a:t>
            </a:fld>
            <a:endParaRPr lang="en-US"/>
          </a:p>
        </p:txBody>
      </p:sp>
    </p:spTree>
    <p:extLst>
      <p:ext uri="{BB962C8B-B14F-4D97-AF65-F5344CB8AC3E}">
        <p14:creationId xmlns:p14="http://schemas.microsoft.com/office/powerpoint/2010/main" val="149731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and Comparison</a:t>
            </a:r>
          </a:p>
          <a:p>
            <a:r>
              <a:rPr lang="en-US" dirty="0"/>
              <a:t>Classification of </a:t>
            </a:r>
            <a:r>
              <a:rPr lang="en-US" dirty="0" err="1"/>
              <a:t>hom</a:t>
            </a:r>
            <a:r>
              <a:rPr lang="en-US" dirty="0"/>
              <a:t>-in-</a:t>
            </a:r>
            <a:r>
              <a:rPr lang="en-US" dirty="0" err="1"/>
              <a:t>oid</a:t>
            </a:r>
            <a:r>
              <a:rPr lang="en-US" dirty="0"/>
              <a:t>-</a:t>
            </a:r>
            <a:r>
              <a:rPr lang="en-US" dirty="0" err="1"/>
              <a:t>ea</a:t>
            </a:r>
            <a:r>
              <a:rPr lang="en-US" dirty="0"/>
              <a:t>; </a:t>
            </a:r>
          </a:p>
          <a:p>
            <a:endParaRPr lang="en-US" dirty="0"/>
          </a:p>
          <a:p>
            <a:r>
              <a:rPr lang="en-US" dirty="0"/>
              <a:t>We used to think man was a distinct or unique member of the </a:t>
            </a:r>
            <a:r>
              <a:rPr lang="en-US" dirty="0" err="1"/>
              <a:t>hominoidea</a:t>
            </a:r>
            <a:r>
              <a:rPr lang="en-US" dirty="0"/>
              <a:t> family… newer classification schemes recognize more fine grained distinctions and closer connections with some other members of the family.</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14</a:t>
            </a:fld>
            <a:endParaRPr lang="en-US"/>
          </a:p>
        </p:txBody>
      </p:sp>
    </p:spTree>
    <p:extLst>
      <p:ext uri="{BB962C8B-B14F-4D97-AF65-F5344CB8AC3E}">
        <p14:creationId xmlns:p14="http://schemas.microsoft.com/office/powerpoint/2010/main" val="164444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a:t>
            </a:r>
            <a:r>
              <a:rPr lang="en-US" dirty="0" err="1"/>
              <a:t>Comaprative</a:t>
            </a:r>
            <a:endParaRPr lang="en-US" dirty="0"/>
          </a:p>
          <a:p>
            <a:r>
              <a:rPr lang="en-US" dirty="0"/>
              <a:t>Shows temperature locations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15</a:t>
            </a:fld>
            <a:endParaRPr lang="en-US"/>
          </a:p>
        </p:txBody>
      </p:sp>
    </p:spTree>
    <p:extLst>
      <p:ext uri="{BB962C8B-B14F-4D97-AF65-F5344CB8AC3E}">
        <p14:creationId xmlns:p14="http://schemas.microsoft.com/office/powerpoint/2010/main" val="243614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(taxonomy) in hierarchical tree form (general to specific)</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16</a:t>
            </a:fld>
            <a:endParaRPr lang="en-US"/>
          </a:p>
        </p:txBody>
      </p:sp>
    </p:spTree>
    <p:extLst>
      <p:ext uri="{BB962C8B-B14F-4D97-AF65-F5344CB8AC3E}">
        <p14:creationId xmlns:p14="http://schemas.microsoft.com/office/powerpoint/2010/main" val="19639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Sequential—illustrates the digestion process</a:t>
            </a:r>
          </a:p>
          <a:p>
            <a:r>
              <a:rPr lang="en-US" dirty="0"/>
              <a:t>Spatial—shows the placement of the digestion system</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17</a:t>
            </a:fld>
            <a:endParaRPr lang="en-US"/>
          </a:p>
        </p:txBody>
      </p:sp>
    </p:spTree>
    <p:extLst>
      <p:ext uri="{BB962C8B-B14F-4D97-AF65-F5344CB8AC3E}">
        <p14:creationId xmlns:p14="http://schemas.microsoft.com/office/powerpoint/2010/main" val="278907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0E99-4CD5-BA45-A69C-EF31BFE73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B00B66-5CD8-D948-AA3A-A4E07EC5B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69ACC-E38F-AC42-80B8-6618C7819CE4}"/>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5" name="Footer Placeholder 4">
            <a:extLst>
              <a:ext uri="{FF2B5EF4-FFF2-40B4-BE49-F238E27FC236}">
                <a16:creationId xmlns:a16="http://schemas.microsoft.com/office/drawing/2014/main" id="{C696303D-3D53-034C-8DBD-544333E58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467AA-DB35-904B-9CD4-270B56F99CEE}"/>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84601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EE3A-6EDB-A947-A45F-B84244B10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0220-991C-E246-8706-0892C2D4F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C93F7-FB53-984C-94AA-EEB377D458D8}"/>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5" name="Footer Placeholder 4">
            <a:extLst>
              <a:ext uri="{FF2B5EF4-FFF2-40B4-BE49-F238E27FC236}">
                <a16:creationId xmlns:a16="http://schemas.microsoft.com/office/drawing/2014/main" id="{A1A6B1BF-66E4-A942-A5F3-57FC715B0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055F2-02E0-0545-86B3-5BC4177570CD}"/>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391261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BF26F2-2D0E-D243-B7DC-BA858962D3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D7BE6D-83D7-DA4E-9744-C3F3A5F8D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4A341-EC03-7349-87DF-1AA3A67365CC}"/>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5" name="Footer Placeholder 4">
            <a:extLst>
              <a:ext uri="{FF2B5EF4-FFF2-40B4-BE49-F238E27FC236}">
                <a16:creationId xmlns:a16="http://schemas.microsoft.com/office/drawing/2014/main" id="{FCBA4B9D-364E-604F-A7D9-30684BDB2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7F8A5-EC61-0446-A050-3830D18F624A}"/>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30971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BBC6-D379-2645-AFD0-E5627D1F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AE832-5BB7-D64F-89C0-C50FA6964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CA129-0E7F-4A40-B6AF-C083BC08D58A}"/>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5" name="Footer Placeholder 4">
            <a:extLst>
              <a:ext uri="{FF2B5EF4-FFF2-40B4-BE49-F238E27FC236}">
                <a16:creationId xmlns:a16="http://schemas.microsoft.com/office/drawing/2014/main" id="{FC56CF5F-A224-8F42-AC93-5832F9EE3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25B21-4A6C-164B-8063-BBA95AE381AD}"/>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319601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B20A-9615-954A-85BB-7D3FBCCEB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5610DF-89BC-E542-83C3-F507980DD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D0F855-73EC-9E48-93BE-1310CDC332B8}"/>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5" name="Footer Placeholder 4">
            <a:extLst>
              <a:ext uri="{FF2B5EF4-FFF2-40B4-BE49-F238E27FC236}">
                <a16:creationId xmlns:a16="http://schemas.microsoft.com/office/drawing/2014/main" id="{ACC5625B-FC71-B946-907B-D74FEAF4B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31CF4-B944-EC4D-9D34-193B01EA58E9}"/>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294730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CA9-6C1F-A941-BA78-4B4E8E87F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23A20-8F9F-DE44-803B-241FAB18C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1462E9-74B0-F543-B87B-B31C4F761C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B3DF2-4737-5E42-A7BB-F5C413793173}"/>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6" name="Footer Placeholder 5">
            <a:extLst>
              <a:ext uri="{FF2B5EF4-FFF2-40B4-BE49-F238E27FC236}">
                <a16:creationId xmlns:a16="http://schemas.microsoft.com/office/drawing/2014/main" id="{64309970-1727-AA4E-B7D5-50292C756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21656-7D0B-BA4C-9595-7CED4B73D5BF}"/>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49036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59AF-0E1E-D042-978E-025F5CB08D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E470A-62C7-184F-8390-F163AB6F0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E3570-BD85-0E40-8EC1-9E6C24B95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E4EF4-2252-684C-867F-D196BC09E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6D15D-9BBE-9349-9C13-153600F8BA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758B10-53DA-2B47-A955-2F644EE2CA10}"/>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8" name="Footer Placeholder 7">
            <a:extLst>
              <a:ext uri="{FF2B5EF4-FFF2-40B4-BE49-F238E27FC236}">
                <a16:creationId xmlns:a16="http://schemas.microsoft.com/office/drawing/2014/main" id="{CE4F677E-C7FD-3640-8900-79606F7EE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EA88E2-0F10-F74E-935A-9A8A7D350447}"/>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67363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BC94-F4D5-1848-9125-F05A91C9A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D939FF-F35E-3947-A0DE-6CF5AB8948C8}"/>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4" name="Footer Placeholder 3">
            <a:extLst>
              <a:ext uri="{FF2B5EF4-FFF2-40B4-BE49-F238E27FC236}">
                <a16:creationId xmlns:a16="http://schemas.microsoft.com/office/drawing/2014/main" id="{151F8B8D-6CA8-6843-9317-2953AFDF9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B9F68-3CFC-CF40-BDE9-350056BB8855}"/>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29403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28903-AECF-DA4B-8781-F15DC66A47DF}"/>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3" name="Footer Placeholder 2">
            <a:extLst>
              <a:ext uri="{FF2B5EF4-FFF2-40B4-BE49-F238E27FC236}">
                <a16:creationId xmlns:a16="http://schemas.microsoft.com/office/drawing/2014/main" id="{2269F9C1-1F86-BA49-A10E-A4FAF0B3E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9D0F3-F9FE-E74C-B08B-1ED24408CBF4}"/>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8179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E25E-3157-B345-AD27-3B17E33DD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46E06A-9A69-CC4A-9C39-82D079FE1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9AFEF-4A43-9D45-B5C9-380C5B42F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75657-D858-F641-A986-BC13AB12F550}"/>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6" name="Footer Placeholder 5">
            <a:extLst>
              <a:ext uri="{FF2B5EF4-FFF2-40B4-BE49-F238E27FC236}">
                <a16:creationId xmlns:a16="http://schemas.microsoft.com/office/drawing/2014/main" id="{989E3C04-8308-FD4A-A423-67518831B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7BD45-619E-664B-8C9E-77EEE77FF76B}"/>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93740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8622-18BB-B040-8C34-270E4D7CA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674CE-83A6-3340-8231-D4F1BF7FA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472D5-5596-1549-A428-EF653E851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3ACCE-50CB-6546-86E9-A2582CA1A029}"/>
              </a:ext>
            </a:extLst>
          </p:cNvPr>
          <p:cNvSpPr>
            <a:spLocks noGrp="1"/>
          </p:cNvSpPr>
          <p:nvPr>
            <p:ph type="dt" sz="half" idx="10"/>
          </p:nvPr>
        </p:nvSpPr>
        <p:spPr/>
        <p:txBody>
          <a:bodyPr/>
          <a:lstStyle/>
          <a:p>
            <a:fld id="{7934FF90-C526-184C-A4AE-4C86AD790331}" type="datetimeFigureOut">
              <a:rPr lang="en-US" smtClean="0"/>
              <a:t>9/1/20</a:t>
            </a:fld>
            <a:endParaRPr lang="en-US"/>
          </a:p>
        </p:txBody>
      </p:sp>
      <p:sp>
        <p:nvSpPr>
          <p:cNvPr id="6" name="Footer Placeholder 5">
            <a:extLst>
              <a:ext uri="{FF2B5EF4-FFF2-40B4-BE49-F238E27FC236}">
                <a16:creationId xmlns:a16="http://schemas.microsoft.com/office/drawing/2014/main" id="{66BDDDF8-CC3E-2849-9B65-E74360D21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04EC7-56E3-6C4B-B2F8-C6EC48C45699}"/>
              </a:ext>
            </a:extLst>
          </p:cNvPr>
          <p:cNvSpPr>
            <a:spLocks noGrp="1"/>
          </p:cNvSpPr>
          <p:nvPr>
            <p:ph type="sldNum" sz="quarter" idx="12"/>
          </p:nvPr>
        </p:nvSpPr>
        <p:spPr/>
        <p:txBody>
          <a:bodyPr/>
          <a:lstStyle/>
          <a:p>
            <a:fld id="{1B422C91-A17E-6B4A-ADC1-69F9F4BEEA66}" type="slidenum">
              <a:rPr lang="en-US" smtClean="0"/>
              <a:t>‹#›</a:t>
            </a:fld>
            <a:endParaRPr lang="en-US"/>
          </a:p>
        </p:txBody>
      </p:sp>
    </p:spTree>
    <p:extLst>
      <p:ext uri="{BB962C8B-B14F-4D97-AF65-F5344CB8AC3E}">
        <p14:creationId xmlns:p14="http://schemas.microsoft.com/office/powerpoint/2010/main" val="102329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91A0C-D685-6E4D-B3B9-FD8CB4049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422C0-899F-D248-881B-35EE8038F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23F98-F414-5042-B4CA-BC4A0A201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4FF90-C526-184C-A4AE-4C86AD790331}" type="datetimeFigureOut">
              <a:rPr lang="en-US" smtClean="0"/>
              <a:t>9/1/20</a:t>
            </a:fld>
            <a:endParaRPr lang="en-US"/>
          </a:p>
        </p:txBody>
      </p:sp>
      <p:sp>
        <p:nvSpPr>
          <p:cNvPr id="5" name="Footer Placeholder 4">
            <a:extLst>
              <a:ext uri="{FF2B5EF4-FFF2-40B4-BE49-F238E27FC236}">
                <a16:creationId xmlns:a16="http://schemas.microsoft.com/office/drawing/2014/main" id="{C5BB8531-2147-3A48-947B-6BA080B06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992A9-0A14-9A4E-AA10-ED1C4094D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22C91-A17E-6B4A-ADC1-69F9F4BEEA66}" type="slidenum">
              <a:rPr lang="en-US" smtClean="0"/>
              <a:t>‹#›</a:t>
            </a:fld>
            <a:endParaRPr lang="en-US"/>
          </a:p>
        </p:txBody>
      </p:sp>
    </p:spTree>
    <p:extLst>
      <p:ext uri="{BB962C8B-B14F-4D97-AF65-F5344CB8AC3E}">
        <p14:creationId xmlns:p14="http://schemas.microsoft.com/office/powerpoint/2010/main" val="49580939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EB806-D26D-E24D-8403-0674E8494D39}"/>
              </a:ext>
            </a:extLst>
          </p:cNvPr>
          <p:cNvSpPr>
            <a:spLocks noGrp="1"/>
          </p:cNvSpPr>
          <p:nvPr>
            <p:ph type="ctrTitle"/>
          </p:nvPr>
        </p:nvSpPr>
        <p:spPr>
          <a:xfrm>
            <a:off x="1158240" y="1122363"/>
            <a:ext cx="6339840" cy="2387600"/>
          </a:xfrm>
        </p:spPr>
        <p:txBody>
          <a:bodyPr>
            <a:normAutofit/>
          </a:bodyPr>
          <a:lstStyle/>
          <a:p>
            <a:pPr algn="l"/>
            <a:r>
              <a:rPr lang="en-US" sz="5600" dirty="0">
                <a:solidFill>
                  <a:schemeClr val="tx1">
                    <a:lumMod val="85000"/>
                    <a:lumOff val="15000"/>
                  </a:schemeClr>
                </a:solidFill>
              </a:rPr>
              <a:t>Science Graphics</a:t>
            </a:r>
          </a:p>
        </p:txBody>
      </p:sp>
      <p:sp>
        <p:nvSpPr>
          <p:cNvPr id="3" name="Subtitle 2">
            <a:extLst>
              <a:ext uri="{FF2B5EF4-FFF2-40B4-BE49-F238E27FC236}">
                <a16:creationId xmlns:a16="http://schemas.microsoft.com/office/drawing/2014/main" id="{A7D4CD7E-1485-084C-BDD0-313202CF532A}"/>
              </a:ext>
            </a:extLst>
          </p:cNvPr>
          <p:cNvSpPr>
            <a:spLocks noGrp="1"/>
          </p:cNvSpPr>
          <p:nvPr>
            <p:ph type="subTitle" idx="1"/>
          </p:nvPr>
        </p:nvSpPr>
        <p:spPr>
          <a:xfrm>
            <a:off x="1158240" y="4700588"/>
            <a:ext cx="5252288" cy="1655762"/>
          </a:xfrm>
        </p:spPr>
        <p:txBody>
          <a:bodyPr>
            <a:normAutofit/>
          </a:bodyPr>
          <a:lstStyle/>
          <a:p>
            <a:pPr algn="l"/>
            <a:r>
              <a:rPr lang="en-US" sz="2400">
                <a:solidFill>
                  <a:schemeClr val="tx1">
                    <a:lumMod val="85000"/>
                    <a:lumOff val="15000"/>
                  </a:schemeClr>
                </a:solidFill>
              </a:rPr>
              <a:t>Timothy Shanahan</a:t>
            </a:r>
          </a:p>
          <a:p>
            <a:pPr algn="l"/>
            <a:r>
              <a:rPr lang="en-US" sz="2400">
                <a:solidFill>
                  <a:schemeClr val="tx1">
                    <a:lumMod val="85000"/>
                    <a:lumOff val="15000"/>
                  </a:schemeClr>
                </a:solidFill>
              </a:rPr>
              <a:t>University of Illinois at Chicago</a:t>
            </a:r>
          </a:p>
          <a:p>
            <a:pPr algn="l"/>
            <a:r>
              <a:rPr lang="en-US" sz="2400">
                <a:solidFill>
                  <a:schemeClr val="tx1">
                    <a:lumMod val="85000"/>
                    <a:lumOff val="15000"/>
                  </a:schemeClr>
                </a:solidFill>
              </a:rPr>
              <a:t>www.shanahanonliteracy.com</a:t>
            </a: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32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D442-5522-D843-8EE4-4F79070E08C1}"/>
              </a:ext>
            </a:extLst>
          </p:cNvPr>
          <p:cNvSpPr>
            <a:spLocks noGrp="1"/>
          </p:cNvSpPr>
          <p:nvPr>
            <p:ph type="title"/>
          </p:nvPr>
        </p:nvSpPr>
        <p:spPr/>
        <p:txBody>
          <a:bodyPr/>
          <a:lstStyle/>
          <a:p>
            <a:r>
              <a:rPr lang="en-US" dirty="0"/>
              <a:t>Graphic Purposes (</a:t>
            </a:r>
            <a:r>
              <a:rPr lang="en-US" dirty="0" err="1"/>
              <a:t>cont</a:t>
            </a:r>
            <a:r>
              <a:rPr lang="en-US" dirty="0"/>
              <a:t>)</a:t>
            </a:r>
          </a:p>
        </p:txBody>
      </p:sp>
      <p:sp>
        <p:nvSpPr>
          <p:cNvPr id="3" name="Content Placeholder 2">
            <a:extLst>
              <a:ext uri="{FF2B5EF4-FFF2-40B4-BE49-F238E27FC236}">
                <a16:creationId xmlns:a16="http://schemas.microsoft.com/office/drawing/2014/main" id="{EA1F6E71-0152-3747-9D09-B5B068F4939E}"/>
              </a:ext>
            </a:extLst>
          </p:cNvPr>
          <p:cNvSpPr>
            <a:spLocks noGrp="1"/>
          </p:cNvSpPr>
          <p:nvPr>
            <p:ph idx="1"/>
          </p:nvPr>
        </p:nvSpPr>
        <p:spPr/>
        <p:txBody>
          <a:bodyPr/>
          <a:lstStyle/>
          <a:p>
            <a:pPr>
              <a:buClr>
                <a:schemeClr val="tx1"/>
              </a:buClr>
            </a:pPr>
            <a:r>
              <a:rPr lang="en-US" b="1" dirty="0"/>
              <a:t>Spatial graphics</a:t>
            </a:r>
          </a:p>
          <a:p>
            <a:pPr>
              <a:buClr>
                <a:schemeClr val="tx1"/>
              </a:buClr>
            </a:pPr>
            <a:r>
              <a:rPr lang="en-US" b="1" dirty="0"/>
              <a:t>Sequential graphics</a:t>
            </a:r>
          </a:p>
          <a:p>
            <a:pPr>
              <a:buClr>
                <a:schemeClr val="tx1"/>
              </a:buClr>
            </a:pPr>
            <a:r>
              <a:rPr lang="en-US" b="1" dirty="0"/>
              <a:t>Comparative</a:t>
            </a:r>
          </a:p>
          <a:p>
            <a:pPr>
              <a:buClr>
                <a:schemeClr val="tx1"/>
              </a:buClr>
            </a:pPr>
            <a:r>
              <a:rPr lang="en-US" b="1" dirty="0"/>
              <a:t>Classification/Hierarchical</a:t>
            </a:r>
          </a:p>
          <a:p>
            <a:pPr>
              <a:buClr>
                <a:schemeClr val="tx1"/>
              </a:buClr>
            </a:pPr>
            <a:r>
              <a:rPr lang="en-US" b="1" dirty="0"/>
              <a:t>Causal</a:t>
            </a:r>
            <a:endParaRPr lang="en-US" dirty="0"/>
          </a:p>
          <a:p>
            <a:endParaRPr lang="en-US" dirty="0"/>
          </a:p>
        </p:txBody>
      </p:sp>
    </p:spTree>
    <p:extLst>
      <p:ext uri="{BB962C8B-B14F-4D97-AF65-F5344CB8AC3E}">
        <p14:creationId xmlns:p14="http://schemas.microsoft.com/office/powerpoint/2010/main" val="131757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C0405-922B-204C-9776-3AB65CAB1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304801"/>
            <a:ext cx="6781800" cy="5303579"/>
          </a:xfrm>
          <a:prstGeom prst="rect">
            <a:avLst/>
          </a:prstGeom>
        </p:spPr>
      </p:pic>
      <p:sp>
        <p:nvSpPr>
          <p:cNvPr id="8" name="TextBox 7">
            <a:extLst>
              <a:ext uri="{FF2B5EF4-FFF2-40B4-BE49-F238E27FC236}">
                <a16:creationId xmlns:a16="http://schemas.microsoft.com/office/drawing/2014/main" id="{7667F65C-F3B9-3C46-B04B-D3FFFF801DD4}"/>
              </a:ext>
            </a:extLst>
          </p:cNvPr>
          <p:cNvSpPr txBox="1"/>
          <p:nvPr/>
        </p:nvSpPr>
        <p:spPr>
          <a:xfrm>
            <a:off x="8763000" y="4724400"/>
            <a:ext cx="35052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213501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981200" y="381000"/>
            <a:ext cx="6400800" cy="4800600"/>
          </a:xfrm>
        </p:spPr>
      </p:pic>
      <p:sp>
        <p:nvSpPr>
          <p:cNvPr id="3" name="TextBox 2">
            <a:extLst>
              <a:ext uri="{FF2B5EF4-FFF2-40B4-BE49-F238E27FC236}">
                <a16:creationId xmlns:a16="http://schemas.microsoft.com/office/drawing/2014/main" id="{26A67C32-36AB-144C-A210-6153485FEC79}"/>
              </a:ext>
            </a:extLst>
          </p:cNvPr>
          <p:cNvSpPr txBox="1"/>
          <p:nvPr/>
        </p:nvSpPr>
        <p:spPr>
          <a:xfrm>
            <a:off x="8382000" y="4495800"/>
            <a:ext cx="26670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29037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8D607-5238-2541-8019-97E927D681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457200"/>
            <a:ext cx="5798150" cy="4876800"/>
          </a:xfrm>
          <a:prstGeom prst="rect">
            <a:avLst/>
          </a:prstGeom>
        </p:spPr>
      </p:pic>
      <p:sp>
        <p:nvSpPr>
          <p:cNvPr id="10" name="TextBox 9">
            <a:extLst>
              <a:ext uri="{FF2B5EF4-FFF2-40B4-BE49-F238E27FC236}">
                <a16:creationId xmlns:a16="http://schemas.microsoft.com/office/drawing/2014/main" id="{6A6D0522-D426-544B-A389-FD145A114936}"/>
              </a:ext>
            </a:extLst>
          </p:cNvPr>
          <p:cNvSpPr txBox="1"/>
          <p:nvPr/>
        </p:nvSpPr>
        <p:spPr>
          <a:xfrm>
            <a:off x="8305801" y="4191000"/>
            <a:ext cx="1694375" cy="1754326"/>
          </a:xfrm>
          <a:prstGeom prst="rect">
            <a:avLst/>
          </a:prstGeom>
          <a:noFill/>
        </p:spPr>
        <p:txBody>
          <a:bodyPr wrap="non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a:p>
            <a:endParaRPr lang="en-US" dirty="0"/>
          </a:p>
        </p:txBody>
      </p:sp>
    </p:spTree>
    <p:extLst>
      <p:ext uri="{BB962C8B-B14F-4D97-AF65-F5344CB8AC3E}">
        <p14:creationId xmlns:p14="http://schemas.microsoft.com/office/powerpoint/2010/main" val="231054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81680-5C9F-5B4B-8C30-9A288908FC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189" y="228601"/>
            <a:ext cx="9561119" cy="5161502"/>
          </a:xfrm>
          <a:prstGeom prst="rect">
            <a:avLst/>
          </a:prstGeom>
        </p:spPr>
      </p:pic>
      <p:sp>
        <p:nvSpPr>
          <p:cNvPr id="10" name="TextBox 9">
            <a:extLst>
              <a:ext uri="{FF2B5EF4-FFF2-40B4-BE49-F238E27FC236}">
                <a16:creationId xmlns:a16="http://schemas.microsoft.com/office/drawing/2014/main" id="{4837D097-DB18-5846-BF8F-039CE7C3296E}"/>
              </a:ext>
            </a:extLst>
          </p:cNvPr>
          <p:cNvSpPr txBox="1"/>
          <p:nvPr/>
        </p:nvSpPr>
        <p:spPr>
          <a:xfrm>
            <a:off x="9255210" y="5313404"/>
            <a:ext cx="1869989"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314414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982200" y="4953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1E783D39-9E82-7449-B37A-9BC842414B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492" y="-1"/>
            <a:ext cx="9646508" cy="6680207"/>
          </a:xfrm>
          <a:prstGeom prst="rect">
            <a:avLst/>
          </a:prstGeom>
        </p:spPr>
      </p:pic>
    </p:spTree>
    <p:extLst>
      <p:ext uri="{BB962C8B-B14F-4D97-AF65-F5344CB8AC3E}">
        <p14:creationId xmlns:p14="http://schemas.microsoft.com/office/powerpoint/2010/main" val="346552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991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632B5814-D68A-124B-BBB0-41EB4FC58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616" y="281464"/>
            <a:ext cx="8138984" cy="5654452"/>
          </a:xfrm>
          <a:prstGeom prst="rect">
            <a:avLst/>
          </a:prstGeom>
        </p:spPr>
      </p:pic>
    </p:spTree>
    <p:extLst>
      <p:ext uri="{BB962C8B-B14F-4D97-AF65-F5344CB8AC3E}">
        <p14:creationId xmlns:p14="http://schemas.microsoft.com/office/powerpoint/2010/main" val="363880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677400" y="4856206"/>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D37B12F-50E2-7D41-B3FE-339B64252D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5233" y="76200"/>
            <a:ext cx="6805356" cy="6666472"/>
          </a:xfrm>
          <a:prstGeom prst="rect">
            <a:avLst/>
          </a:prstGeom>
        </p:spPr>
      </p:pic>
    </p:spTree>
    <p:extLst>
      <p:ext uri="{BB962C8B-B14F-4D97-AF65-F5344CB8AC3E}">
        <p14:creationId xmlns:p14="http://schemas.microsoft.com/office/powerpoint/2010/main" val="123772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314935" y="4707924"/>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0C67DA85-D3E6-5E40-8197-49AAE1DDD4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217" y="1002756"/>
            <a:ext cx="7495032" cy="4570141"/>
          </a:xfrm>
          <a:prstGeom prst="rect">
            <a:avLst/>
          </a:prstGeom>
        </p:spPr>
      </p:pic>
    </p:spTree>
    <p:extLst>
      <p:ext uri="{BB962C8B-B14F-4D97-AF65-F5344CB8AC3E}">
        <p14:creationId xmlns:p14="http://schemas.microsoft.com/office/powerpoint/2010/main" val="294964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525000" y="4707924"/>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F6BF6AE5-EE09-B642-B94F-7CCA162964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6184" y="685800"/>
            <a:ext cx="7634416" cy="5209974"/>
          </a:xfrm>
          <a:prstGeom prst="rect">
            <a:avLst/>
          </a:prstGeom>
        </p:spPr>
      </p:pic>
    </p:spTree>
    <p:extLst>
      <p:ext uri="{BB962C8B-B14F-4D97-AF65-F5344CB8AC3E}">
        <p14:creationId xmlns:p14="http://schemas.microsoft.com/office/powerpoint/2010/main" val="216669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040CF-7F31-C548-B845-53BA693256D5}"/>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Science Graphics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DB4A23-1F61-BA45-B52D-9168ED2D7583}"/>
              </a:ext>
            </a:extLst>
          </p:cNvPr>
          <p:cNvSpPr>
            <a:spLocks noGrp="1"/>
          </p:cNvSpPr>
          <p:nvPr>
            <p:ph idx="1"/>
          </p:nvPr>
        </p:nvSpPr>
        <p:spPr>
          <a:xfrm>
            <a:off x="4976031" y="963877"/>
            <a:ext cx="6377769" cy="4930246"/>
          </a:xfrm>
        </p:spPr>
        <p:txBody>
          <a:bodyPr anchor="ctr">
            <a:normAutofit/>
          </a:bodyPr>
          <a:lstStyle/>
          <a:p>
            <a:pPr>
              <a:buClr>
                <a:schemeClr val="tx1"/>
              </a:buClr>
            </a:pPr>
            <a:r>
              <a:rPr lang="en-US" sz="2400" dirty="0"/>
              <a:t>There are a large number of tables, charts, graphics, 3-dimensional representations, scientific  drawings, flowcharts, photographs, etc. used in scientific communication (and many ways to categorize these)</a:t>
            </a:r>
          </a:p>
          <a:p>
            <a:pPr>
              <a:buClr>
                <a:schemeClr val="tx1"/>
              </a:buClr>
            </a:pPr>
            <a:r>
              <a:rPr lang="en-US" sz="2400" dirty="0"/>
              <a:t>No attempt to show all possible graphics, just some major ones </a:t>
            </a:r>
          </a:p>
          <a:p>
            <a:pPr>
              <a:buClr>
                <a:schemeClr val="tx1"/>
              </a:buClr>
            </a:pPr>
            <a:r>
              <a:rPr lang="en-US" sz="2400" dirty="0"/>
              <a:t>Focus is on teaching students to identify their purposes and to interpret them appropriately (in relation to the rest of the scientific information)</a:t>
            </a:r>
          </a:p>
          <a:p>
            <a:endParaRPr lang="en-US" sz="2400" dirty="0"/>
          </a:p>
        </p:txBody>
      </p:sp>
    </p:spTree>
    <p:extLst>
      <p:ext uri="{BB962C8B-B14F-4D97-AF65-F5344CB8AC3E}">
        <p14:creationId xmlns:p14="http://schemas.microsoft.com/office/powerpoint/2010/main" val="51986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205784" y="4746784"/>
            <a:ext cx="1919416"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67996D1-B38B-124D-9535-800F13C51D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7330" y="914400"/>
            <a:ext cx="8662550" cy="3832384"/>
          </a:xfrm>
          <a:prstGeom prst="rect">
            <a:avLst/>
          </a:prstGeom>
        </p:spPr>
      </p:pic>
    </p:spTree>
    <p:extLst>
      <p:ext uri="{BB962C8B-B14F-4D97-AF65-F5344CB8AC3E}">
        <p14:creationId xmlns:p14="http://schemas.microsoft.com/office/powerpoint/2010/main" val="294124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610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2D561C1-4401-234D-ABD5-93559DD6A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7654" y="-94735"/>
            <a:ext cx="5879131" cy="6858000"/>
          </a:xfrm>
          <a:prstGeom prst="rect">
            <a:avLst/>
          </a:prstGeom>
        </p:spPr>
      </p:pic>
    </p:spTree>
    <p:extLst>
      <p:ext uri="{BB962C8B-B14F-4D97-AF65-F5344CB8AC3E}">
        <p14:creationId xmlns:p14="http://schemas.microsoft.com/office/powerpoint/2010/main" val="360843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610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34F915FB-F5FC-6D4A-9EB2-2C179495B5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3561" y="294605"/>
            <a:ext cx="7694639" cy="5754723"/>
          </a:xfrm>
          <a:prstGeom prst="rect">
            <a:avLst/>
          </a:prstGeom>
        </p:spPr>
      </p:pic>
    </p:spTree>
    <p:extLst>
      <p:ext uri="{BB962C8B-B14F-4D97-AF65-F5344CB8AC3E}">
        <p14:creationId xmlns:p14="http://schemas.microsoft.com/office/powerpoint/2010/main" val="200242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280095"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3DCCDEE4-1C3A-BE46-B220-FB6711DB5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1" y="300610"/>
            <a:ext cx="7347217" cy="6557391"/>
          </a:xfrm>
          <a:prstGeom prst="rect">
            <a:avLst/>
          </a:prstGeom>
        </p:spPr>
      </p:pic>
    </p:spTree>
    <p:extLst>
      <p:ext uri="{BB962C8B-B14F-4D97-AF65-F5344CB8AC3E}">
        <p14:creationId xmlns:p14="http://schemas.microsoft.com/office/powerpoint/2010/main" val="2212867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525000" y="5128053"/>
            <a:ext cx="2263346"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0C1C9C5D-E9B7-344A-8C59-6AEAB9D3A0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156" y="503934"/>
            <a:ext cx="8445844" cy="4624120"/>
          </a:xfrm>
          <a:prstGeom prst="rect">
            <a:avLst/>
          </a:prstGeom>
        </p:spPr>
      </p:pic>
    </p:spTree>
    <p:extLst>
      <p:ext uri="{BB962C8B-B14F-4D97-AF65-F5344CB8AC3E}">
        <p14:creationId xmlns:p14="http://schemas.microsoft.com/office/powerpoint/2010/main" val="133736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475573" y="5041557"/>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1869844-CBC2-F947-B1BE-6F3F93C3C3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8476" y="381000"/>
            <a:ext cx="7698775" cy="5502058"/>
          </a:xfrm>
          <a:prstGeom prst="rect">
            <a:avLst/>
          </a:prstGeom>
        </p:spPr>
      </p:pic>
    </p:spTree>
    <p:extLst>
      <p:ext uri="{BB962C8B-B14F-4D97-AF65-F5344CB8AC3E}">
        <p14:creationId xmlns:p14="http://schemas.microsoft.com/office/powerpoint/2010/main" val="138326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610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3BFA98C-1997-A645-A212-F93A84333C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1"/>
            <a:ext cx="7391401" cy="5716017"/>
          </a:xfrm>
          <a:prstGeom prst="rect">
            <a:avLst/>
          </a:prstGeom>
        </p:spPr>
      </p:pic>
    </p:spTree>
    <p:extLst>
      <p:ext uri="{BB962C8B-B14F-4D97-AF65-F5344CB8AC3E}">
        <p14:creationId xmlns:p14="http://schemas.microsoft.com/office/powerpoint/2010/main" val="228511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677400" y="514041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759FF195-B512-9941-8D34-4EA8C0D417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8670" y="762001"/>
            <a:ext cx="7811530" cy="4652200"/>
          </a:xfrm>
          <a:prstGeom prst="rect">
            <a:avLst/>
          </a:prstGeom>
        </p:spPr>
      </p:pic>
    </p:spTree>
    <p:extLst>
      <p:ext uri="{BB962C8B-B14F-4D97-AF65-F5344CB8AC3E}">
        <p14:creationId xmlns:p14="http://schemas.microsoft.com/office/powerpoint/2010/main" val="112492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610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B0EB55E-1738-A843-A4DE-E4DAB0F376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0390" y="533400"/>
            <a:ext cx="6651712" cy="5344250"/>
          </a:xfrm>
          <a:prstGeom prst="rect">
            <a:avLst/>
          </a:prstGeom>
        </p:spPr>
      </p:pic>
    </p:spTree>
    <p:extLst>
      <p:ext uri="{BB962C8B-B14F-4D97-AF65-F5344CB8AC3E}">
        <p14:creationId xmlns:p14="http://schemas.microsoft.com/office/powerpoint/2010/main" val="107218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610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BBF4815-FF99-1B4D-8731-68F556C14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381000"/>
            <a:ext cx="6207919" cy="5029200"/>
          </a:xfrm>
          <a:prstGeom prst="rect">
            <a:avLst/>
          </a:prstGeom>
        </p:spPr>
      </p:pic>
    </p:spTree>
    <p:extLst>
      <p:ext uri="{BB962C8B-B14F-4D97-AF65-F5344CB8AC3E}">
        <p14:creationId xmlns:p14="http://schemas.microsoft.com/office/powerpoint/2010/main" val="205610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601" y="304802"/>
            <a:ext cx="7016429" cy="584775"/>
          </a:xfrm>
          <a:prstGeom prst="rect">
            <a:avLst/>
          </a:prstGeom>
          <a:noFill/>
        </p:spPr>
        <p:txBody>
          <a:bodyPr wrap="square" rtlCol="0">
            <a:spAutoFit/>
          </a:bodyPr>
          <a:lstStyle/>
          <a:p>
            <a:r>
              <a:rPr lang="en-US" sz="3200" dirty="0"/>
              <a:t>What do these have in common?</a:t>
            </a:r>
          </a:p>
        </p:txBody>
      </p:sp>
      <p:pic>
        <p:nvPicPr>
          <p:cNvPr id="8" name="Picture 7">
            <a:extLst>
              <a:ext uri="{FF2B5EF4-FFF2-40B4-BE49-F238E27FC236}">
                <a16:creationId xmlns:a16="http://schemas.microsoft.com/office/drawing/2014/main" id="{3DFC38E0-6369-8C4A-B4F0-9F423C718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1"/>
            <a:ext cx="3569948" cy="1900311"/>
          </a:xfrm>
          <a:prstGeom prst="rect">
            <a:avLst/>
          </a:prstGeom>
        </p:spPr>
      </p:pic>
      <p:pic>
        <p:nvPicPr>
          <p:cNvPr id="10" name="Graphic 9">
            <a:extLst>
              <a:ext uri="{FF2B5EF4-FFF2-40B4-BE49-F238E27FC236}">
                <a16:creationId xmlns:a16="http://schemas.microsoft.com/office/drawing/2014/main" id="{1500CE0E-4578-2846-B7BC-23A7A9128F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96200" y="894309"/>
            <a:ext cx="2634072" cy="2260513"/>
          </a:xfrm>
          <a:prstGeom prst="rect">
            <a:avLst/>
          </a:prstGeom>
        </p:spPr>
      </p:pic>
      <p:pic>
        <p:nvPicPr>
          <p:cNvPr id="11" name="Picture 10">
            <a:extLst>
              <a:ext uri="{FF2B5EF4-FFF2-40B4-BE49-F238E27FC236}">
                <a16:creationId xmlns:a16="http://schemas.microsoft.com/office/drawing/2014/main" id="{428BC22A-E211-7343-B60F-B2253F6FEB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9800" y="1219201"/>
            <a:ext cx="4397146" cy="1935621"/>
          </a:xfrm>
          <a:prstGeom prst="rect">
            <a:avLst/>
          </a:prstGeom>
        </p:spPr>
      </p:pic>
      <p:pic>
        <p:nvPicPr>
          <p:cNvPr id="13" name="Picture 12">
            <a:extLst>
              <a:ext uri="{FF2B5EF4-FFF2-40B4-BE49-F238E27FC236}">
                <a16:creationId xmlns:a16="http://schemas.microsoft.com/office/drawing/2014/main" id="{875BFED0-2B9B-B34D-BE00-F519B2F4700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65273" y="3484445"/>
            <a:ext cx="3886200" cy="3048000"/>
          </a:xfrm>
          <a:prstGeom prst="rect">
            <a:avLst/>
          </a:prstGeom>
        </p:spPr>
      </p:pic>
    </p:spTree>
    <p:extLst>
      <p:ext uri="{BB962C8B-B14F-4D97-AF65-F5344CB8AC3E}">
        <p14:creationId xmlns:p14="http://schemas.microsoft.com/office/powerpoint/2010/main" val="375306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98002" y="1768796"/>
            <a:ext cx="2264881" cy="2494353"/>
          </a:xfrm>
          <a:prstGeom prst="rect">
            <a:avLst/>
          </a:prstGeom>
        </p:spPr>
      </p:pic>
      <p:pic>
        <p:nvPicPr>
          <p:cNvPr id="3" name="Content Placeholder 4"/>
          <p:cNvPicPr>
            <a:picLocks noGrp="1"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42936" y="3527324"/>
            <a:ext cx="2362496" cy="2242780"/>
          </a:xfrm>
          <a:prstGeom prst="rect">
            <a:avLst/>
          </a:prstGeom>
        </p:spPr>
      </p:pic>
      <p:pic>
        <p:nvPicPr>
          <p:cNvPr id="4" name="Content Placeholder 5"/>
          <p:cNvPicPr>
            <a:picLocks noGrp="1"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4057" y="2045295"/>
            <a:ext cx="2420030" cy="2322367"/>
          </a:xfrm>
          <a:prstGeom prst="rect">
            <a:avLst/>
          </a:prstGeom>
        </p:spPr>
      </p:pic>
      <p:pic>
        <p:nvPicPr>
          <p:cNvPr id="5" name="Content Placeholder 5"/>
          <p:cNvPicPr>
            <a:picLocks noGrp="1" noChangeAspect="1"/>
          </p:cNvPicPr>
          <p:nvPr/>
        </p:nvPicPr>
        <p:blipFill>
          <a:blip r:embed="rId6" cstate="email">
            <a:alphaModFix/>
            <a:duotone>
              <a:prstClr val="black"/>
              <a:schemeClr val="accent5">
                <a:tint val="45000"/>
                <a:satMod val="400000"/>
              </a:schemeClr>
            </a:duotone>
            <a:extLst>
              <a:ext uri="{28A0092B-C50C-407E-A947-70E740481C1C}">
                <a14:useLocalDpi xmlns:a14="http://schemas.microsoft.com/office/drawing/2010/main"/>
              </a:ext>
            </a:extLst>
          </a:blip>
          <a:srcRect l="-48099" r="-48099"/>
          <a:stretch>
            <a:fillRect/>
          </a:stretch>
        </p:blipFill>
        <p:spPr bwMode="auto">
          <a:xfrm>
            <a:off x="7602538" y="3527324"/>
            <a:ext cx="3065462"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743201" y="609602"/>
            <a:ext cx="6406829" cy="584775"/>
          </a:xfrm>
          <a:prstGeom prst="rect">
            <a:avLst/>
          </a:prstGeom>
          <a:noFill/>
        </p:spPr>
        <p:txBody>
          <a:bodyPr wrap="square" rtlCol="0">
            <a:spAutoFit/>
          </a:bodyPr>
          <a:lstStyle/>
          <a:p>
            <a:r>
              <a:rPr lang="en-US" sz="3200" dirty="0"/>
              <a:t>What do these have in common?</a:t>
            </a:r>
          </a:p>
        </p:txBody>
      </p:sp>
    </p:spTree>
    <p:extLst>
      <p:ext uri="{BB962C8B-B14F-4D97-AF65-F5344CB8AC3E}">
        <p14:creationId xmlns:p14="http://schemas.microsoft.com/office/powerpoint/2010/main" val="87619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C087EC-A871-8044-9EDD-6C1BA9C4D200}"/>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a:t>
            </a:r>
          </a:p>
        </p:txBody>
      </p:sp>
      <p:graphicFrame>
        <p:nvGraphicFramePr>
          <p:cNvPr id="5" name="Content Placeholder 2">
            <a:extLst>
              <a:ext uri="{FF2B5EF4-FFF2-40B4-BE49-F238E27FC236}">
                <a16:creationId xmlns:a16="http://schemas.microsoft.com/office/drawing/2014/main" id="{9D4998C9-605D-4352-B7B1-FDC5EF574E79}"/>
              </a:ext>
            </a:extLst>
          </p:cNvPr>
          <p:cNvGraphicFramePr>
            <a:graphicFrameLocks noGrp="1"/>
          </p:cNvGraphicFramePr>
          <p:nvPr>
            <p:ph idx="1"/>
            <p:extLst>
              <p:ext uri="{D42A27DB-BD31-4B8C-83A1-F6EECF244321}">
                <p14:modId xmlns:p14="http://schemas.microsoft.com/office/powerpoint/2010/main" val="405935770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10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482FBB-EE9A-084D-8DF7-79360D4BCFC9}"/>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14" name="Content Placeholder 2">
            <a:extLst>
              <a:ext uri="{FF2B5EF4-FFF2-40B4-BE49-F238E27FC236}">
                <a16:creationId xmlns:a16="http://schemas.microsoft.com/office/drawing/2014/main" id="{5C983D45-E100-469D-8513-C5E4ADB58EF9}"/>
              </a:ext>
            </a:extLst>
          </p:cNvPr>
          <p:cNvGraphicFramePr>
            <a:graphicFrameLocks noGrp="1"/>
          </p:cNvGraphicFramePr>
          <p:nvPr>
            <p:ph idx="1"/>
            <p:extLst>
              <p:ext uri="{D42A27DB-BD31-4B8C-83A1-F6EECF244321}">
                <p14:modId xmlns:p14="http://schemas.microsoft.com/office/powerpoint/2010/main" val="404972354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84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D66670-D981-6C44-906C-2DA388CF90C9}"/>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5" name="Content Placeholder 2">
            <a:extLst>
              <a:ext uri="{FF2B5EF4-FFF2-40B4-BE49-F238E27FC236}">
                <a16:creationId xmlns:a16="http://schemas.microsoft.com/office/drawing/2014/main" id="{AB53FD14-957A-424F-B0E0-BA2456D57A13}"/>
              </a:ext>
            </a:extLst>
          </p:cNvPr>
          <p:cNvGraphicFramePr>
            <a:graphicFrameLocks noGrp="1"/>
          </p:cNvGraphicFramePr>
          <p:nvPr>
            <p:ph idx="1"/>
            <p:extLst>
              <p:ext uri="{D42A27DB-BD31-4B8C-83A1-F6EECF244321}">
                <p14:modId xmlns:p14="http://schemas.microsoft.com/office/powerpoint/2010/main" val="272433157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4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8965FF-DB4F-544E-889A-387C6A0C3D8C}"/>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5" name="Content Placeholder 2">
            <a:extLst>
              <a:ext uri="{FF2B5EF4-FFF2-40B4-BE49-F238E27FC236}">
                <a16:creationId xmlns:a16="http://schemas.microsoft.com/office/drawing/2014/main" id="{0E4743BB-4A52-4D3C-A8F1-D3F795BEC123}"/>
              </a:ext>
            </a:extLst>
          </p:cNvPr>
          <p:cNvGraphicFramePr>
            <a:graphicFrameLocks noGrp="1"/>
          </p:cNvGraphicFramePr>
          <p:nvPr>
            <p:ph idx="1"/>
            <p:extLst>
              <p:ext uri="{D42A27DB-BD31-4B8C-83A1-F6EECF244321}">
                <p14:modId xmlns:p14="http://schemas.microsoft.com/office/powerpoint/2010/main" val="103133716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2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AC5BB-184C-A940-B908-5FB02485C7CB}"/>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Graphic Purposes (cont)</a:t>
            </a:r>
          </a:p>
        </p:txBody>
      </p:sp>
      <p:graphicFrame>
        <p:nvGraphicFramePr>
          <p:cNvPr id="5" name="Content Placeholder 2">
            <a:extLst>
              <a:ext uri="{FF2B5EF4-FFF2-40B4-BE49-F238E27FC236}">
                <a16:creationId xmlns:a16="http://schemas.microsoft.com/office/drawing/2014/main" id="{8025D600-4F61-4542-BF8A-7181706E6AD4}"/>
              </a:ext>
            </a:extLst>
          </p:cNvPr>
          <p:cNvGraphicFramePr>
            <a:graphicFrameLocks noGrp="1"/>
          </p:cNvGraphicFramePr>
          <p:nvPr>
            <p:ph idx="1"/>
            <p:extLst>
              <p:ext uri="{D42A27DB-BD31-4B8C-83A1-F6EECF244321}">
                <p14:modId xmlns:p14="http://schemas.microsoft.com/office/powerpoint/2010/main" val="140861686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719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955</Words>
  <Application>Microsoft Macintosh PowerPoint</Application>
  <PresentationFormat>Widescreen</PresentationFormat>
  <Paragraphs>188</Paragraphs>
  <Slides>29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Science Graphics</vt:lpstr>
      <vt:lpstr>Science Graphics</vt:lpstr>
      <vt:lpstr>PowerPoint Presentation</vt:lpstr>
      <vt:lpstr>PowerPoint Presentation</vt:lpstr>
      <vt:lpstr>Graphic Purposes</vt:lpstr>
      <vt:lpstr>Graphic Purposes (cont)</vt:lpstr>
      <vt:lpstr>Graphic Purposes (cont)</vt:lpstr>
      <vt:lpstr>Graphic Purposes (cont).</vt:lpstr>
      <vt:lpstr>Graphic Purposes (cont)</vt:lpstr>
      <vt:lpstr>Graphic Purposes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Disciplinary Literacy</dc:title>
  <dc:creator>Shanahan, Timothy E</dc:creator>
  <cp:lastModifiedBy>Shanahan, Timothy E</cp:lastModifiedBy>
  <cp:revision>4</cp:revision>
  <dcterms:created xsi:type="dcterms:W3CDTF">2020-08-26T20:05:49Z</dcterms:created>
  <dcterms:modified xsi:type="dcterms:W3CDTF">2020-09-01T20:15:41Z</dcterms:modified>
</cp:coreProperties>
</file>