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59"/>
  </p:notesMasterIdLst>
  <p:sldIdLst>
    <p:sldId id="256" r:id="rId2"/>
    <p:sldId id="267" r:id="rId3"/>
    <p:sldId id="257" r:id="rId4"/>
    <p:sldId id="758" r:id="rId5"/>
    <p:sldId id="759" r:id="rId6"/>
    <p:sldId id="760" r:id="rId7"/>
    <p:sldId id="761" r:id="rId8"/>
    <p:sldId id="265" r:id="rId9"/>
    <p:sldId id="266" r:id="rId10"/>
    <p:sldId id="765" r:id="rId11"/>
    <p:sldId id="763" r:id="rId12"/>
    <p:sldId id="826" r:id="rId13"/>
    <p:sldId id="815" r:id="rId14"/>
    <p:sldId id="820" r:id="rId15"/>
    <p:sldId id="827" r:id="rId16"/>
    <p:sldId id="287" r:id="rId17"/>
    <p:sldId id="289" r:id="rId18"/>
    <p:sldId id="829" r:id="rId19"/>
    <p:sldId id="994" r:id="rId20"/>
    <p:sldId id="995" r:id="rId21"/>
    <p:sldId id="296" r:id="rId22"/>
    <p:sldId id="922" r:id="rId23"/>
    <p:sldId id="757" r:id="rId24"/>
    <p:sldId id="828" r:id="rId25"/>
    <p:sldId id="821" r:id="rId26"/>
    <p:sldId id="822" r:id="rId27"/>
    <p:sldId id="823" r:id="rId28"/>
    <p:sldId id="824" r:id="rId29"/>
    <p:sldId id="825" r:id="rId30"/>
    <p:sldId id="923" r:id="rId31"/>
    <p:sldId id="601" r:id="rId32"/>
    <p:sldId id="924" r:id="rId33"/>
    <p:sldId id="925" r:id="rId34"/>
    <p:sldId id="921" r:id="rId35"/>
    <p:sldId id="926" r:id="rId36"/>
    <p:sldId id="927" r:id="rId37"/>
    <p:sldId id="928" r:id="rId38"/>
    <p:sldId id="929" r:id="rId39"/>
    <p:sldId id="930" r:id="rId40"/>
    <p:sldId id="919" r:id="rId41"/>
    <p:sldId id="912" r:id="rId42"/>
    <p:sldId id="913" r:id="rId43"/>
    <p:sldId id="911" r:id="rId44"/>
    <p:sldId id="602" r:id="rId45"/>
    <p:sldId id="603" r:id="rId46"/>
    <p:sldId id="604" r:id="rId47"/>
    <p:sldId id="606" r:id="rId48"/>
    <p:sldId id="608" r:id="rId49"/>
    <p:sldId id="609" r:id="rId50"/>
    <p:sldId id="840" r:id="rId51"/>
    <p:sldId id="841" r:id="rId52"/>
    <p:sldId id="842" r:id="rId53"/>
    <p:sldId id="844" r:id="rId54"/>
    <p:sldId id="843" r:id="rId55"/>
    <p:sldId id="883" r:id="rId56"/>
    <p:sldId id="920" r:id="rId57"/>
    <p:sldId id="884" r:id="rId58"/>
    <p:sldId id="885" r:id="rId59"/>
    <p:sldId id="886" r:id="rId60"/>
    <p:sldId id="914" r:id="rId61"/>
    <p:sldId id="482" r:id="rId62"/>
    <p:sldId id="931" r:id="rId63"/>
    <p:sldId id="503" r:id="rId64"/>
    <p:sldId id="504" r:id="rId65"/>
    <p:sldId id="508" r:id="rId66"/>
    <p:sldId id="509" r:id="rId67"/>
    <p:sldId id="510" r:id="rId68"/>
    <p:sldId id="505" r:id="rId69"/>
    <p:sldId id="506" r:id="rId70"/>
    <p:sldId id="732" r:id="rId71"/>
    <p:sldId id="733" r:id="rId72"/>
    <p:sldId id="734" r:id="rId73"/>
    <p:sldId id="735" r:id="rId74"/>
    <p:sldId id="736" r:id="rId75"/>
    <p:sldId id="737" r:id="rId76"/>
    <p:sldId id="738" r:id="rId77"/>
    <p:sldId id="739" r:id="rId78"/>
    <p:sldId id="740" r:id="rId79"/>
    <p:sldId id="741" r:id="rId80"/>
    <p:sldId id="887" r:id="rId81"/>
    <p:sldId id="888" r:id="rId82"/>
    <p:sldId id="742" r:id="rId83"/>
    <p:sldId id="934" r:id="rId84"/>
    <p:sldId id="932" r:id="rId85"/>
    <p:sldId id="857" r:id="rId86"/>
    <p:sldId id="858" r:id="rId87"/>
    <p:sldId id="933" r:id="rId88"/>
    <p:sldId id="935" r:id="rId89"/>
    <p:sldId id="936" r:id="rId90"/>
    <p:sldId id="967" r:id="rId91"/>
    <p:sldId id="958" r:id="rId92"/>
    <p:sldId id="965" r:id="rId93"/>
    <p:sldId id="969" r:id="rId94"/>
    <p:sldId id="959" r:id="rId95"/>
    <p:sldId id="957" r:id="rId96"/>
    <p:sldId id="970" r:id="rId97"/>
    <p:sldId id="971" r:id="rId98"/>
    <p:sldId id="972" r:id="rId99"/>
    <p:sldId id="983" r:id="rId100"/>
    <p:sldId id="985" r:id="rId101"/>
    <p:sldId id="989" r:id="rId102"/>
    <p:sldId id="991" r:id="rId103"/>
    <p:sldId id="987" r:id="rId104"/>
    <p:sldId id="990" r:id="rId105"/>
    <p:sldId id="988" r:id="rId106"/>
    <p:sldId id="986" r:id="rId107"/>
    <p:sldId id="980" r:id="rId108"/>
    <p:sldId id="981" r:id="rId109"/>
    <p:sldId id="992" r:id="rId110"/>
    <p:sldId id="377" r:id="rId111"/>
    <p:sldId id="365" r:id="rId112"/>
    <p:sldId id="408" r:id="rId113"/>
    <p:sldId id="413" r:id="rId114"/>
    <p:sldId id="409" r:id="rId115"/>
    <p:sldId id="410" r:id="rId116"/>
    <p:sldId id="411" r:id="rId117"/>
    <p:sldId id="426" r:id="rId118"/>
    <p:sldId id="412" r:id="rId119"/>
    <p:sldId id="347" r:id="rId120"/>
    <p:sldId id="329" r:id="rId121"/>
    <p:sldId id="304" r:id="rId122"/>
    <p:sldId id="305" r:id="rId123"/>
    <p:sldId id="306" r:id="rId124"/>
    <p:sldId id="293" r:id="rId125"/>
    <p:sldId id="308" r:id="rId126"/>
    <p:sldId id="315" r:id="rId127"/>
    <p:sldId id="316" r:id="rId128"/>
    <p:sldId id="327" r:id="rId129"/>
    <p:sldId id="319" r:id="rId130"/>
    <p:sldId id="320" r:id="rId131"/>
    <p:sldId id="330" r:id="rId132"/>
    <p:sldId id="277" r:id="rId133"/>
    <p:sldId id="258" r:id="rId134"/>
    <p:sldId id="263" r:id="rId135"/>
    <p:sldId id="973" r:id="rId136"/>
    <p:sldId id="974" r:id="rId137"/>
    <p:sldId id="268" r:id="rId138"/>
    <p:sldId id="269" r:id="rId139"/>
    <p:sldId id="270" r:id="rId140"/>
    <p:sldId id="271" r:id="rId141"/>
    <p:sldId id="285" r:id="rId142"/>
    <p:sldId id="286" r:id="rId143"/>
    <p:sldId id="274" r:id="rId144"/>
    <p:sldId id="275" r:id="rId145"/>
    <p:sldId id="975" r:id="rId146"/>
    <p:sldId id="278" r:id="rId147"/>
    <p:sldId id="279" r:id="rId148"/>
    <p:sldId id="280" r:id="rId149"/>
    <p:sldId id="281" r:id="rId150"/>
    <p:sldId id="282" r:id="rId151"/>
    <p:sldId id="284" r:id="rId152"/>
    <p:sldId id="288" r:id="rId153"/>
    <p:sldId id="976" r:id="rId154"/>
    <p:sldId id="977" r:id="rId155"/>
    <p:sldId id="290" r:id="rId156"/>
    <p:sldId id="291" r:id="rId157"/>
    <p:sldId id="993"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8"/>
  </p:normalViewPr>
  <p:slideViewPr>
    <p:cSldViewPr snapToGrid="0">
      <p:cViewPr varScale="1">
        <p:scale>
          <a:sx n="128" d="100"/>
          <a:sy n="128" d="100"/>
        </p:scale>
        <p:origin x="1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AE5C7-5072-48F4-87F3-717AAF3B535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D711E6D9-D783-44E7-9D87-F1E97144DD50}">
      <dgm:prSet/>
      <dgm:spPr/>
      <dgm:t>
        <a:bodyPr/>
        <a:lstStyle/>
        <a:p>
          <a:r>
            <a:rPr lang="en-US"/>
            <a:t>To explain the reading comprehension process and its components</a:t>
          </a:r>
        </a:p>
      </dgm:t>
    </dgm:pt>
    <dgm:pt modelId="{A26757C5-7BF3-4B17-9B2D-657AB536897B}" type="parTrans" cxnId="{8D001E13-A53E-4EE2-BD32-A0A3B4D0500D}">
      <dgm:prSet/>
      <dgm:spPr/>
      <dgm:t>
        <a:bodyPr/>
        <a:lstStyle/>
        <a:p>
          <a:endParaRPr lang="en-US"/>
        </a:p>
      </dgm:t>
    </dgm:pt>
    <dgm:pt modelId="{E835D372-04EB-4ADF-A985-321B008315BC}" type="sibTrans" cxnId="{8D001E13-A53E-4EE2-BD32-A0A3B4D0500D}">
      <dgm:prSet/>
      <dgm:spPr/>
      <dgm:t>
        <a:bodyPr/>
        <a:lstStyle/>
        <a:p>
          <a:endParaRPr lang="en-US"/>
        </a:p>
      </dgm:t>
    </dgm:pt>
    <dgm:pt modelId="{A7A9A8FE-D5FB-46FE-853F-0E6ACF16CE1D}">
      <dgm:prSet/>
      <dgm:spPr/>
      <dgm:t>
        <a:bodyPr/>
        <a:lstStyle/>
        <a:p>
          <a:r>
            <a:rPr lang="en-US"/>
            <a:t>To provide an overview of effective reading comprehension instruction</a:t>
          </a:r>
        </a:p>
      </dgm:t>
    </dgm:pt>
    <dgm:pt modelId="{BEAB896A-B7DE-40D5-A728-732AAA8B3F85}" type="parTrans" cxnId="{FB33F48A-80C6-4319-9C18-0CDCED6B9C4A}">
      <dgm:prSet/>
      <dgm:spPr/>
      <dgm:t>
        <a:bodyPr/>
        <a:lstStyle/>
        <a:p>
          <a:endParaRPr lang="en-US"/>
        </a:p>
      </dgm:t>
    </dgm:pt>
    <dgm:pt modelId="{07B5AF81-1A44-4DC9-B163-DB580A7AB431}" type="sibTrans" cxnId="{FB33F48A-80C6-4319-9C18-0CDCED6B9C4A}">
      <dgm:prSet/>
      <dgm:spPr/>
      <dgm:t>
        <a:bodyPr/>
        <a:lstStyle/>
        <a:p>
          <a:endParaRPr lang="en-US"/>
        </a:p>
      </dgm:t>
    </dgm:pt>
    <dgm:pt modelId="{7FED9C2D-1F4E-EF4B-8446-69F3B604CBB6}" type="pres">
      <dgm:prSet presAssocID="{F5BAE5C7-5072-48F4-87F3-717AAF3B5354}" presName="hierChild1" presStyleCnt="0">
        <dgm:presLayoutVars>
          <dgm:chPref val="1"/>
          <dgm:dir/>
          <dgm:animOne val="branch"/>
          <dgm:animLvl val="lvl"/>
          <dgm:resizeHandles/>
        </dgm:presLayoutVars>
      </dgm:prSet>
      <dgm:spPr/>
    </dgm:pt>
    <dgm:pt modelId="{C26C4DFE-712C-0E4D-9FF3-CD80D893CC8E}" type="pres">
      <dgm:prSet presAssocID="{D711E6D9-D783-44E7-9D87-F1E97144DD50}" presName="hierRoot1" presStyleCnt="0"/>
      <dgm:spPr/>
    </dgm:pt>
    <dgm:pt modelId="{F953D1CB-4D5B-0E4A-8F17-CBB39BEAB6B6}" type="pres">
      <dgm:prSet presAssocID="{D711E6D9-D783-44E7-9D87-F1E97144DD50}" presName="composite" presStyleCnt="0"/>
      <dgm:spPr/>
    </dgm:pt>
    <dgm:pt modelId="{0FEF47DF-C383-A74D-A281-9DCC45EE6788}" type="pres">
      <dgm:prSet presAssocID="{D711E6D9-D783-44E7-9D87-F1E97144DD50}" presName="background" presStyleLbl="node0" presStyleIdx="0" presStyleCnt="2"/>
      <dgm:spPr/>
    </dgm:pt>
    <dgm:pt modelId="{FAAF6AC2-56A5-3844-B547-939048BB58E3}" type="pres">
      <dgm:prSet presAssocID="{D711E6D9-D783-44E7-9D87-F1E97144DD50}" presName="text" presStyleLbl="fgAcc0" presStyleIdx="0" presStyleCnt="2">
        <dgm:presLayoutVars>
          <dgm:chPref val="3"/>
        </dgm:presLayoutVars>
      </dgm:prSet>
      <dgm:spPr/>
    </dgm:pt>
    <dgm:pt modelId="{EB340037-9957-7440-962F-1CB9F46D72AB}" type="pres">
      <dgm:prSet presAssocID="{D711E6D9-D783-44E7-9D87-F1E97144DD50}" presName="hierChild2" presStyleCnt="0"/>
      <dgm:spPr/>
    </dgm:pt>
    <dgm:pt modelId="{0D92B070-E35B-1247-B8A8-07DB8D877786}" type="pres">
      <dgm:prSet presAssocID="{A7A9A8FE-D5FB-46FE-853F-0E6ACF16CE1D}" presName="hierRoot1" presStyleCnt="0"/>
      <dgm:spPr/>
    </dgm:pt>
    <dgm:pt modelId="{BBA8DEEA-6114-DC4D-9A56-F57E63F47742}" type="pres">
      <dgm:prSet presAssocID="{A7A9A8FE-D5FB-46FE-853F-0E6ACF16CE1D}" presName="composite" presStyleCnt="0"/>
      <dgm:spPr/>
    </dgm:pt>
    <dgm:pt modelId="{E08CE1B7-2A5B-1B4F-B483-2760D1281BCD}" type="pres">
      <dgm:prSet presAssocID="{A7A9A8FE-D5FB-46FE-853F-0E6ACF16CE1D}" presName="background" presStyleLbl="node0" presStyleIdx="1" presStyleCnt="2"/>
      <dgm:spPr/>
    </dgm:pt>
    <dgm:pt modelId="{7C9D7A4C-3E1E-1243-A101-207124671C0C}" type="pres">
      <dgm:prSet presAssocID="{A7A9A8FE-D5FB-46FE-853F-0E6ACF16CE1D}" presName="text" presStyleLbl="fgAcc0" presStyleIdx="1" presStyleCnt="2">
        <dgm:presLayoutVars>
          <dgm:chPref val="3"/>
        </dgm:presLayoutVars>
      </dgm:prSet>
      <dgm:spPr/>
    </dgm:pt>
    <dgm:pt modelId="{23530E61-1F04-6946-A011-BBC9147CAEE4}" type="pres">
      <dgm:prSet presAssocID="{A7A9A8FE-D5FB-46FE-853F-0E6ACF16CE1D}" presName="hierChild2" presStyleCnt="0"/>
      <dgm:spPr/>
    </dgm:pt>
  </dgm:ptLst>
  <dgm:cxnLst>
    <dgm:cxn modelId="{8D001E13-A53E-4EE2-BD32-A0A3B4D0500D}" srcId="{F5BAE5C7-5072-48F4-87F3-717AAF3B5354}" destId="{D711E6D9-D783-44E7-9D87-F1E97144DD50}" srcOrd="0" destOrd="0" parTransId="{A26757C5-7BF3-4B17-9B2D-657AB536897B}" sibTransId="{E835D372-04EB-4ADF-A985-321B008315BC}"/>
    <dgm:cxn modelId="{FB33F48A-80C6-4319-9C18-0CDCED6B9C4A}" srcId="{F5BAE5C7-5072-48F4-87F3-717AAF3B5354}" destId="{A7A9A8FE-D5FB-46FE-853F-0E6ACF16CE1D}" srcOrd="1" destOrd="0" parTransId="{BEAB896A-B7DE-40D5-A728-732AAA8B3F85}" sibTransId="{07B5AF81-1A44-4DC9-B163-DB580A7AB431}"/>
    <dgm:cxn modelId="{801D1193-5689-164B-93D1-FBA8FBADCD7A}" type="presOf" srcId="{A7A9A8FE-D5FB-46FE-853F-0E6ACF16CE1D}" destId="{7C9D7A4C-3E1E-1243-A101-207124671C0C}" srcOrd="0" destOrd="0" presId="urn:microsoft.com/office/officeart/2005/8/layout/hierarchy1"/>
    <dgm:cxn modelId="{303C29A3-E1CC-8D45-A4D1-D4590AD020FE}" type="presOf" srcId="{D711E6D9-D783-44E7-9D87-F1E97144DD50}" destId="{FAAF6AC2-56A5-3844-B547-939048BB58E3}" srcOrd="0" destOrd="0" presId="urn:microsoft.com/office/officeart/2005/8/layout/hierarchy1"/>
    <dgm:cxn modelId="{577E75D3-C559-8947-869D-827C003AFC20}" type="presOf" srcId="{F5BAE5C7-5072-48F4-87F3-717AAF3B5354}" destId="{7FED9C2D-1F4E-EF4B-8446-69F3B604CBB6}" srcOrd="0" destOrd="0" presId="urn:microsoft.com/office/officeart/2005/8/layout/hierarchy1"/>
    <dgm:cxn modelId="{52806EC7-44B7-4241-8B7F-A106C83D74AB}" type="presParOf" srcId="{7FED9C2D-1F4E-EF4B-8446-69F3B604CBB6}" destId="{C26C4DFE-712C-0E4D-9FF3-CD80D893CC8E}" srcOrd="0" destOrd="0" presId="urn:microsoft.com/office/officeart/2005/8/layout/hierarchy1"/>
    <dgm:cxn modelId="{B68EDCCA-07C8-3544-9D37-9CDBB21E0BA2}" type="presParOf" srcId="{C26C4DFE-712C-0E4D-9FF3-CD80D893CC8E}" destId="{F953D1CB-4D5B-0E4A-8F17-CBB39BEAB6B6}" srcOrd="0" destOrd="0" presId="urn:microsoft.com/office/officeart/2005/8/layout/hierarchy1"/>
    <dgm:cxn modelId="{BE9485B2-AC80-2F48-A2C0-DF6E4B6B3F86}" type="presParOf" srcId="{F953D1CB-4D5B-0E4A-8F17-CBB39BEAB6B6}" destId="{0FEF47DF-C383-A74D-A281-9DCC45EE6788}" srcOrd="0" destOrd="0" presId="urn:microsoft.com/office/officeart/2005/8/layout/hierarchy1"/>
    <dgm:cxn modelId="{4080F9A1-0EA6-924C-9C24-DABEBD569A55}" type="presParOf" srcId="{F953D1CB-4D5B-0E4A-8F17-CBB39BEAB6B6}" destId="{FAAF6AC2-56A5-3844-B547-939048BB58E3}" srcOrd="1" destOrd="0" presId="urn:microsoft.com/office/officeart/2005/8/layout/hierarchy1"/>
    <dgm:cxn modelId="{B7ABA45B-7CD5-524B-AB07-E4D584FD5E71}" type="presParOf" srcId="{C26C4DFE-712C-0E4D-9FF3-CD80D893CC8E}" destId="{EB340037-9957-7440-962F-1CB9F46D72AB}" srcOrd="1" destOrd="0" presId="urn:microsoft.com/office/officeart/2005/8/layout/hierarchy1"/>
    <dgm:cxn modelId="{859A6C83-A9E5-AD44-AB75-2BA53660311C}" type="presParOf" srcId="{7FED9C2D-1F4E-EF4B-8446-69F3B604CBB6}" destId="{0D92B070-E35B-1247-B8A8-07DB8D877786}" srcOrd="1" destOrd="0" presId="urn:microsoft.com/office/officeart/2005/8/layout/hierarchy1"/>
    <dgm:cxn modelId="{150938F2-10BD-0744-89A0-CC043CCD17A2}" type="presParOf" srcId="{0D92B070-E35B-1247-B8A8-07DB8D877786}" destId="{BBA8DEEA-6114-DC4D-9A56-F57E63F47742}" srcOrd="0" destOrd="0" presId="urn:microsoft.com/office/officeart/2005/8/layout/hierarchy1"/>
    <dgm:cxn modelId="{606F26F1-98F3-A94D-9AE8-EF68CA174A40}" type="presParOf" srcId="{BBA8DEEA-6114-DC4D-9A56-F57E63F47742}" destId="{E08CE1B7-2A5B-1B4F-B483-2760D1281BCD}" srcOrd="0" destOrd="0" presId="urn:microsoft.com/office/officeart/2005/8/layout/hierarchy1"/>
    <dgm:cxn modelId="{DBB16699-9BE5-2E40-A5D7-5426727CD8B7}" type="presParOf" srcId="{BBA8DEEA-6114-DC4D-9A56-F57E63F47742}" destId="{7C9D7A4C-3E1E-1243-A101-207124671C0C}" srcOrd="1" destOrd="0" presId="urn:microsoft.com/office/officeart/2005/8/layout/hierarchy1"/>
    <dgm:cxn modelId="{CC1AA10C-D5F5-D34D-8D13-005DF6F4A052}" type="presParOf" srcId="{0D92B070-E35B-1247-B8A8-07DB8D877786}" destId="{23530E61-1F04-6946-A011-BBC9147CAE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91834-2531-4F56-9F26-75D79AEF66B6}"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7E941C32-B7C7-4F2B-B61D-F4F31511CE0C}">
      <dgm:prSet/>
      <dgm:spPr/>
      <dgm:t>
        <a:bodyPr/>
        <a:lstStyle/>
        <a:p>
          <a:r>
            <a:rPr lang="en-US" b="1" dirty="0" err="1"/>
            <a:t>Textbase</a:t>
          </a:r>
          <a:r>
            <a:rPr lang="en-US" b="1" dirty="0"/>
            <a:t>:</a:t>
          </a:r>
          <a:endParaRPr lang="en-US" dirty="0"/>
        </a:p>
      </dgm:t>
    </dgm:pt>
    <dgm:pt modelId="{B4C5F63F-9B57-431C-8041-3C54503D2E6F}" type="parTrans" cxnId="{D5AB4CCD-5BC1-4983-B93D-A5040487D8BD}">
      <dgm:prSet/>
      <dgm:spPr/>
      <dgm:t>
        <a:bodyPr/>
        <a:lstStyle/>
        <a:p>
          <a:endParaRPr lang="en-US"/>
        </a:p>
      </dgm:t>
    </dgm:pt>
    <dgm:pt modelId="{3796CB51-05F6-4673-AF62-3BDE76552FA2}" type="sibTrans" cxnId="{D5AB4CCD-5BC1-4983-B93D-A5040487D8BD}">
      <dgm:prSet/>
      <dgm:spPr/>
      <dgm:t>
        <a:bodyPr/>
        <a:lstStyle/>
        <a:p>
          <a:endParaRPr lang="en-US"/>
        </a:p>
      </dgm:t>
    </dgm:pt>
    <dgm:pt modelId="{BF45C19D-1D78-4B5A-A059-CF06384E4AB4}">
      <dgm:prSet/>
      <dgm:spPr/>
      <dgm:t>
        <a:bodyPr/>
        <a:lstStyle/>
        <a:p>
          <a:r>
            <a:rPr lang="en-US" dirty="0"/>
            <a:t>The clouds gathered quickly and it became ominously dark. The downpour lasted only 10 minutes.</a:t>
          </a:r>
        </a:p>
      </dgm:t>
    </dgm:pt>
    <dgm:pt modelId="{B812A995-6107-4E67-BFF5-C7FD96ABCA0A}" type="parTrans" cxnId="{85EF714B-F724-49B8-94A3-ED01F3867189}">
      <dgm:prSet/>
      <dgm:spPr/>
      <dgm:t>
        <a:bodyPr/>
        <a:lstStyle/>
        <a:p>
          <a:endParaRPr lang="en-US"/>
        </a:p>
      </dgm:t>
    </dgm:pt>
    <dgm:pt modelId="{E9CD5B8D-7AE1-484F-8FA4-CB80BA25600C}" type="sibTrans" cxnId="{85EF714B-F724-49B8-94A3-ED01F3867189}">
      <dgm:prSet/>
      <dgm:spPr/>
      <dgm:t>
        <a:bodyPr/>
        <a:lstStyle/>
        <a:p>
          <a:endParaRPr lang="en-US"/>
        </a:p>
      </dgm:t>
    </dgm:pt>
    <dgm:pt modelId="{A6CB9DE7-C2F0-44B1-AB03-A6B0090519F4}">
      <dgm:prSet/>
      <dgm:spPr/>
      <dgm:t>
        <a:bodyPr/>
        <a:lstStyle/>
        <a:p>
          <a:r>
            <a:rPr lang="en-US" b="1" dirty="0"/>
            <a:t>Situation model:</a:t>
          </a:r>
          <a:endParaRPr lang="en-US" dirty="0"/>
        </a:p>
      </dgm:t>
    </dgm:pt>
    <dgm:pt modelId="{9C88F76A-B1FC-414C-872C-025F42B947F9}" type="parTrans" cxnId="{84D42017-F6A7-48C0-A939-A65D20E00C7D}">
      <dgm:prSet/>
      <dgm:spPr/>
      <dgm:t>
        <a:bodyPr/>
        <a:lstStyle/>
        <a:p>
          <a:endParaRPr lang="en-US"/>
        </a:p>
      </dgm:t>
    </dgm:pt>
    <dgm:pt modelId="{B8093253-20AE-44E1-B0C9-328091E1BB4E}" type="sibTrans" cxnId="{84D42017-F6A7-48C0-A939-A65D20E00C7D}">
      <dgm:prSet/>
      <dgm:spPr/>
      <dgm:t>
        <a:bodyPr/>
        <a:lstStyle/>
        <a:p>
          <a:endParaRPr lang="en-US"/>
        </a:p>
      </dgm:t>
    </dgm:pt>
    <dgm:pt modelId="{440BD041-EE8E-4B7F-AE01-D4B2565C8F2F}">
      <dgm:prSet custT="1"/>
      <dgm:spPr/>
      <dgm:t>
        <a:bodyPr/>
        <a:lstStyle/>
        <a:p>
          <a:r>
            <a:rPr lang="en-US" sz="2400" dirty="0"/>
            <a:t>The clouds caused rain.</a:t>
          </a:r>
        </a:p>
      </dgm:t>
    </dgm:pt>
    <dgm:pt modelId="{15ABFF36-1945-499E-8432-DF9EBEA49E02}" type="parTrans" cxnId="{2C386E9F-6813-41D4-98DC-2790FF53FC22}">
      <dgm:prSet/>
      <dgm:spPr/>
      <dgm:t>
        <a:bodyPr/>
        <a:lstStyle/>
        <a:p>
          <a:endParaRPr lang="en-US"/>
        </a:p>
      </dgm:t>
    </dgm:pt>
    <dgm:pt modelId="{75A627C3-D008-4DA1-9519-BD6FD1FD0946}" type="sibTrans" cxnId="{2C386E9F-6813-41D4-98DC-2790FF53FC22}">
      <dgm:prSet/>
      <dgm:spPr/>
      <dgm:t>
        <a:bodyPr/>
        <a:lstStyle/>
        <a:p>
          <a:endParaRPr lang="en-US"/>
        </a:p>
      </dgm:t>
    </dgm:pt>
    <dgm:pt modelId="{D9702E0B-3DFE-2643-81F8-7AA893F37A2B}" type="pres">
      <dgm:prSet presAssocID="{30E91834-2531-4F56-9F26-75D79AEF66B6}" presName="diagram" presStyleCnt="0">
        <dgm:presLayoutVars>
          <dgm:dir/>
          <dgm:resizeHandles val="exact"/>
        </dgm:presLayoutVars>
      </dgm:prSet>
      <dgm:spPr/>
    </dgm:pt>
    <dgm:pt modelId="{B8953479-C80A-6841-872E-160307383521}" type="pres">
      <dgm:prSet presAssocID="{7E941C32-B7C7-4F2B-B61D-F4F31511CE0C}" presName="node" presStyleLbl="node1" presStyleIdx="0" presStyleCnt="4" custScaleX="109426" custScaleY="56405" custLinFactNeighborX="12025" custLinFactNeighborY="-37796">
        <dgm:presLayoutVars>
          <dgm:bulletEnabled val="1"/>
        </dgm:presLayoutVars>
      </dgm:prSet>
      <dgm:spPr/>
    </dgm:pt>
    <dgm:pt modelId="{A2FA7D6A-2FEE-7346-BD7E-86501FFE93CA}" type="pres">
      <dgm:prSet presAssocID="{3796CB51-05F6-4673-AF62-3BDE76552FA2}" presName="sibTrans" presStyleLbl="sibTrans2D1" presStyleIdx="0" presStyleCnt="3" custAng="21386514"/>
      <dgm:spPr/>
    </dgm:pt>
    <dgm:pt modelId="{DDB20721-0E24-3F49-B573-1CFB809A7F0F}" type="pres">
      <dgm:prSet presAssocID="{3796CB51-05F6-4673-AF62-3BDE76552FA2}" presName="connectorText" presStyleLbl="sibTrans2D1" presStyleIdx="0" presStyleCnt="3"/>
      <dgm:spPr/>
    </dgm:pt>
    <dgm:pt modelId="{DE740A71-0DB6-F14A-A2DC-025E7F34BF32}" type="pres">
      <dgm:prSet presAssocID="{BF45C19D-1D78-4B5A-A059-CF06384E4AB4}" presName="node" presStyleLbl="node1" presStyleIdx="1" presStyleCnt="4" custScaleX="131859" custScaleY="146191" custLinFactX="-37072" custLinFactY="34457" custLinFactNeighborX="-100000" custLinFactNeighborY="100000">
        <dgm:presLayoutVars>
          <dgm:bulletEnabled val="1"/>
        </dgm:presLayoutVars>
      </dgm:prSet>
      <dgm:spPr/>
    </dgm:pt>
    <dgm:pt modelId="{DF10E9FE-6D0E-9743-B607-8E19C1ADBC73}" type="pres">
      <dgm:prSet presAssocID="{E9CD5B8D-7AE1-484F-8FA4-CB80BA25600C}" presName="sibTrans" presStyleLbl="sibTrans2D1" presStyleIdx="1" presStyleCnt="3" custAng="1119936" custScaleX="96474" custScaleY="153804" custLinFactY="100000" custLinFactNeighborX="-5680" custLinFactNeighborY="124239"/>
      <dgm:spPr/>
    </dgm:pt>
    <dgm:pt modelId="{556C215A-102A-F84A-9FE2-DB69D89517EA}" type="pres">
      <dgm:prSet presAssocID="{E9CD5B8D-7AE1-484F-8FA4-CB80BA25600C}" presName="connectorText" presStyleLbl="sibTrans2D1" presStyleIdx="1" presStyleCnt="3"/>
      <dgm:spPr/>
    </dgm:pt>
    <dgm:pt modelId="{8525D8D9-725B-DB45-8245-272AA58FAE68}" type="pres">
      <dgm:prSet presAssocID="{A6CB9DE7-C2F0-44B1-AB03-A6B0090519F4}" presName="node" presStyleLbl="node1" presStyleIdx="2" presStyleCnt="4" custScaleX="70726" custScaleY="66608" custLinFactNeighborX="9927" custLinFactNeighborY="-27857">
        <dgm:presLayoutVars>
          <dgm:bulletEnabled val="1"/>
        </dgm:presLayoutVars>
      </dgm:prSet>
      <dgm:spPr/>
    </dgm:pt>
    <dgm:pt modelId="{5A0A054C-1650-6C49-8A05-4E41F98A512D}" type="pres">
      <dgm:prSet presAssocID="{B8093253-20AE-44E1-B0C9-328091E1BB4E}" presName="sibTrans" presStyleLbl="sibTrans2D1" presStyleIdx="2" presStyleCnt="3" custAng="21493710" custScaleX="109692" custScaleY="90194" custLinFactNeighborX="-4057" custLinFactNeighborY="-13339"/>
      <dgm:spPr/>
    </dgm:pt>
    <dgm:pt modelId="{CBE34381-E8E2-004E-8FF8-EFB2ADEC677D}" type="pres">
      <dgm:prSet presAssocID="{B8093253-20AE-44E1-B0C9-328091E1BB4E}" presName="connectorText" presStyleLbl="sibTrans2D1" presStyleIdx="2" presStyleCnt="3"/>
      <dgm:spPr/>
    </dgm:pt>
    <dgm:pt modelId="{DFCB69B6-A945-A04E-A14F-7E2ECC41FAD4}" type="pres">
      <dgm:prSet presAssocID="{440BD041-EE8E-4B7F-AE01-D4B2565C8F2F}" presName="node" presStyleLbl="node1" presStyleIdx="3" presStyleCnt="4" custAng="0" custLinFactNeighborX="26863" custLinFactNeighborY="-30404">
        <dgm:presLayoutVars>
          <dgm:bulletEnabled val="1"/>
        </dgm:presLayoutVars>
      </dgm:prSet>
      <dgm:spPr/>
    </dgm:pt>
  </dgm:ptLst>
  <dgm:cxnLst>
    <dgm:cxn modelId="{84D42017-F6A7-48C0-A939-A65D20E00C7D}" srcId="{30E91834-2531-4F56-9F26-75D79AEF66B6}" destId="{A6CB9DE7-C2F0-44B1-AB03-A6B0090519F4}" srcOrd="2" destOrd="0" parTransId="{9C88F76A-B1FC-414C-872C-025F42B947F9}" sibTransId="{B8093253-20AE-44E1-B0C9-328091E1BB4E}"/>
    <dgm:cxn modelId="{60BBF126-894B-B245-AFB9-022A4A1F4569}" type="presOf" srcId="{3796CB51-05F6-4673-AF62-3BDE76552FA2}" destId="{A2FA7D6A-2FEE-7346-BD7E-86501FFE93CA}" srcOrd="0" destOrd="0" presId="urn:microsoft.com/office/officeart/2005/8/layout/process5"/>
    <dgm:cxn modelId="{2FD13630-89B2-7042-B60E-A26E77BAB540}" type="presOf" srcId="{BF45C19D-1D78-4B5A-A059-CF06384E4AB4}" destId="{DE740A71-0DB6-F14A-A2DC-025E7F34BF32}" srcOrd="0" destOrd="0" presId="urn:microsoft.com/office/officeart/2005/8/layout/process5"/>
    <dgm:cxn modelId="{C412653F-BB13-C84A-8EEA-FC5A73B2750F}" type="presOf" srcId="{7E941C32-B7C7-4F2B-B61D-F4F31511CE0C}" destId="{B8953479-C80A-6841-872E-160307383521}" srcOrd="0" destOrd="0" presId="urn:microsoft.com/office/officeart/2005/8/layout/process5"/>
    <dgm:cxn modelId="{85EF714B-F724-49B8-94A3-ED01F3867189}" srcId="{30E91834-2531-4F56-9F26-75D79AEF66B6}" destId="{BF45C19D-1D78-4B5A-A059-CF06384E4AB4}" srcOrd="1" destOrd="0" parTransId="{B812A995-6107-4E67-BFF5-C7FD96ABCA0A}" sibTransId="{E9CD5B8D-7AE1-484F-8FA4-CB80BA25600C}"/>
    <dgm:cxn modelId="{3EFAE391-F788-E74D-92CC-14BB0AE044D8}" type="presOf" srcId="{B8093253-20AE-44E1-B0C9-328091E1BB4E}" destId="{5A0A054C-1650-6C49-8A05-4E41F98A512D}" srcOrd="0" destOrd="0" presId="urn:microsoft.com/office/officeart/2005/8/layout/process5"/>
    <dgm:cxn modelId="{AC77769D-FFE8-B049-928B-34077F033BA8}" type="presOf" srcId="{A6CB9DE7-C2F0-44B1-AB03-A6B0090519F4}" destId="{8525D8D9-725B-DB45-8245-272AA58FAE68}" srcOrd="0" destOrd="0" presId="urn:microsoft.com/office/officeart/2005/8/layout/process5"/>
    <dgm:cxn modelId="{2C386E9F-6813-41D4-98DC-2790FF53FC22}" srcId="{30E91834-2531-4F56-9F26-75D79AEF66B6}" destId="{440BD041-EE8E-4B7F-AE01-D4B2565C8F2F}" srcOrd="3" destOrd="0" parTransId="{15ABFF36-1945-499E-8432-DF9EBEA49E02}" sibTransId="{75A627C3-D008-4DA1-9519-BD6FD1FD0946}"/>
    <dgm:cxn modelId="{7FC66FC7-59CA-0941-9DAD-4DA8FDF2C510}" type="presOf" srcId="{30E91834-2531-4F56-9F26-75D79AEF66B6}" destId="{D9702E0B-3DFE-2643-81F8-7AA893F37A2B}" srcOrd="0" destOrd="0" presId="urn:microsoft.com/office/officeart/2005/8/layout/process5"/>
    <dgm:cxn modelId="{D5AB4CCD-5BC1-4983-B93D-A5040487D8BD}" srcId="{30E91834-2531-4F56-9F26-75D79AEF66B6}" destId="{7E941C32-B7C7-4F2B-B61D-F4F31511CE0C}" srcOrd="0" destOrd="0" parTransId="{B4C5F63F-9B57-431C-8041-3C54503D2E6F}" sibTransId="{3796CB51-05F6-4673-AF62-3BDE76552FA2}"/>
    <dgm:cxn modelId="{F76307CF-BD54-3943-B7AD-3B585ED83E8E}" type="presOf" srcId="{3796CB51-05F6-4673-AF62-3BDE76552FA2}" destId="{DDB20721-0E24-3F49-B573-1CFB809A7F0F}" srcOrd="1" destOrd="0" presId="urn:microsoft.com/office/officeart/2005/8/layout/process5"/>
    <dgm:cxn modelId="{8D2C95DF-6FF3-7B43-BBBF-7DA47696573D}" type="presOf" srcId="{B8093253-20AE-44E1-B0C9-328091E1BB4E}" destId="{CBE34381-E8E2-004E-8FF8-EFB2ADEC677D}" srcOrd="1" destOrd="0" presId="urn:microsoft.com/office/officeart/2005/8/layout/process5"/>
    <dgm:cxn modelId="{582878F1-1C7A-1643-9325-8335D8E56F7D}" type="presOf" srcId="{E9CD5B8D-7AE1-484F-8FA4-CB80BA25600C}" destId="{DF10E9FE-6D0E-9743-B607-8E19C1ADBC73}" srcOrd="0" destOrd="0" presId="urn:microsoft.com/office/officeart/2005/8/layout/process5"/>
    <dgm:cxn modelId="{049F9DF7-E405-234B-8A78-121A82C5758F}" type="presOf" srcId="{E9CD5B8D-7AE1-484F-8FA4-CB80BA25600C}" destId="{556C215A-102A-F84A-9FE2-DB69D89517EA}" srcOrd="1" destOrd="0" presId="urn:microsoft.com/office/officeart/2005/8/layout/process5"/>
    <dgm:cxn modelId="{4DBE3EF8-2640-1243-A07D-CA5D14990D24}" type="presOf" srcId="{440BD041-EE8E-4B7F-AE01-D4B2565C8F2F}" destId="{DFCB69B6-A945-A04E-A14F-7E2ECC41FAD4}" srcOrd="0" destOrd="0" presId="urn:microsoft.com/office/officeart/2005/8/layout/process5"/>
    <dgm:cxn modelId="{A29AC5A3-17F2-ED40-8E2A-8D5896640673}" type="presParOf" srcId="{D9702E0B-3DFE-2643-81F8-7AA893F37A2B}" destId="{B8953479-C80A-6841-872E-160307383521}" srcOrd="0" destOrd="0" presId="urn:microsoft.com/office/officeart/2005/8/layout/process5"/>
    <dgm:cxn modelId="{15C60A38-45D6-EE48-9222-9D047016C3C7}" type="presParOf" srcId="{D9702E0B-3DFE-2643-81F8-7AA893F37A2B}" destId="{A2FA7D6A-2FEE-7346-BD7E-86501FFE93CA}" srcOrd="1" destOrd="0" presId="urn:microsoft.com/office/officeart/2005/8/layout/process5"/>
    <dgm:cxn modelId="{49D2E955-01D9-0D49-94E6-A872CF161861}" type="presParOf" srcId="{A2FA7D6A-2FEE-7346-BD7E-86501FFE93CA}" destId="{DDB20721-0E24-3F49-B573-1CFB809A7F0F}" srcOrd="0" destOrd="0" presId="urn:microsoft.com/office/officeart/2005/8/layout/process5"/>
    <dgm:cxn modelId="{47C0379C-FDA5-7D49-8BE2-F769B69C5ACD}" type="presParOf" srcId="{D9702E0B-3DFE-2643-81F8-7AA893F37A2B}" destId="{DE740A71-0DB6-F14A-A2DC-025E7F34BF32}" srcOrd="2" destOrd="0" presId="urn:microsoft.com/office/officeart/2005/8/layout/process5"/>
    <dgm:cxn modelId="{3B288CDF-31F5-4545-A73F-E8392C2674B0}" type="presParOf" srcId="{D9702E0B-3DFE-2643-81F8-7AA893F37A2B}" destId="{DF10E9FE-6D0E-9743-B607-8E19C1ADBC73}" srcOrd="3" destOrd="0" presId="urn:microsoft.com/office/officeart/2005/8/layout/process5"/>
    <dgm:cxn modelId="{F274A08A-B959-5743-A573-E3B7FAB1B5C0}" type="presParOf" srcId="{DF10E9FE-6D0E-9743-B607-8E19C1ADBC73}" destId="{556C215A-102A-F84A-9FE2-DB69D89517EA}" srcOrd="0" destOrd="0" presId="urn:microsoft.com/office/officeart/2005/8/layout/process5"/>
    <dgm:cxn modelId="{26297ECA-9741-2743-A7CD-2271FB90C875}" type="presParOf" srcId="{D9702E0B-3DFE-2643-81F8-7AA893F37A2B}" destId="{8525D8D9-725B-DB45-8245-272AA58FAE68}" srcOrd="4" destOrd="0" presId="urn:microsoft.com/office/officeart/2005/8/layout/process5"/>
    <dgm:cxn modelId="{BB1B91EA-6085-784A-8286-37BCB5912CAC}" type="presParOf" srcId="{D9702E0B-3DFE-2643-81F8-7AA893F37A2B}" destId="{5A0A054C-1650-6C49-8A05-4E41F98A512D}" srcOrd="5" destOrd="0" presId="urn:microsoft.com/office/officeart/2005/8/layout/process5"/>
    <dgm:cxn modelId="{82C2B540-1EC1-5C4E-A921-4F160DF314BD}" type="presParOf" srcId="{5A0A054C-1650-6C49-8A05-4E41F98A512D}" destId="{CBE34381-E8E2-004E-8FF8-EFB2ADEC677D}" srcOrd="0" destOrd="0" presId="urn:microsoft.com/office/officeart/2005/8/layout/process5"/>
    <dgm:cxn modelId="{98EC5119-7FEA-814C-8C7D-D50629618D14}" type="presParOf" srcId="{D9702E0B-3DFE-2643-81F8-7AA893F37A2B}" destId="{DFCB69B6-A945-A04E-A14F-7E2ECC41FAD4}"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F47DF-C383-A74D-A281-9DCC45EE6788}">
      <dsp:nvSpPr>
        <dsp:cNvPr id="0" name=""/>
        <dsp:cNvSpPr/>
      </dsp:nvSpPr>
      <dsp:spPr>
        <a:xfrm>
          <a:off x="1355" y="128664"/>
          <a:ext cx="4756576" cy="30204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F6AC2-56A5-3844-B547-939048BB58E3}">
      <dsp:nvSpPr>
        <dsp:cNvPr id="0" name=""/>
        <dsp:cNvSpPr/>
      </dsp:nvSpPr>
      <dsp:spPr>
        <a:xfrm>
          <a:off x="529863" y="630747"/>
          <a:ext cx="4756576" cy="30204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To explain the reading comprehension process and its components</a:t>
          </a:r>
        </a:p>
      </dsp:txBody>
      <dsp:txXfrm>
        <a:off x="618328" y="719212"/>
        <a:ext cx="4579646" cy="2843495"/>
      </dsp:txXfrm>
    </dsp:sp>
    <dsp:sp modelId="{E08CE1B7-2A5B-1B4F-B483-2760D1281BCD}">
      <dsp:nvSpPr>
        <dsp:cNvPr id="0" name=""/>
        <dsp:cNvSpPr/>
      </dsp:nvSpPr>
      <dsp:spPr>
        <a:xfrm>
          <a:off x="5814948" y="128664"/>
          <a:ext cx="4756576" cy="30204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D7A4C-3E1E-1243-A101-207124671C0C}">
      <dsp:nvSpPr>
        <dsp:cNvPr id="0" name=""/>
        <dsp:cNvSpPr/>
      </dsp:nvSpPr>
      <dsp:spPr>
        <a:xfrm>
          <a:off x="6343456" y="630747"/>
          <a:ext cx="4756576" cy="30204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To provide an overview of effective reading comprehension instruction</a:t>
          </a:r>
        </a:p>
      </dsp:txBody>
      <dsp:txXfrm>
        <a:off x="6431921" y="719212"/>
        <a:ext cx="4579646" cy="2843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3479-C80A-6841-872E-160307383521}">
      <dsp:nvSpPr>
        <dsp:cNvPr id="0" name=""/>
        <dsp:cNvSpPr/>
      </dsp:nvSpPr>
      <dsp:spPr>
        <a:xfrm>
          <a:off x="1211652" y="109380"/>
          <a:ext cx="2795296" cy="864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err="1"/>
            <a:t>Textbase</a:t>
          </a:r>
          <a:r>
            <a:rPr lang="en-US" sz="2500" b="1" kern="1200" dirty="0"/>
            <a:t>:</a:t>
          </a:r>
          <a:endParaRPr lang="en-US" sz="2500" kern="1200" dirty="0"/>
        </a:p>
      </dsp:txBody>
      <dsp:txXfrm>
        <a:off x="1236973" y="134701"/>
        <a:ext cx="2744654" cy="813880"/>
      </dsp:txXfrm>
    </dsp:sp>
    <dsp:sp modelId="{A2FA7D6A-2FEE-7346-BD7E-86501FFE93CA}">
      <dsp:nvSpPr>
        <dsp:cNvPr id="0" name=""/>
        <dsp:cNvSpPr/>
      </dsp:nvSpPr>
      <dsp:spPr>
        <a:xfrm rot="4804067">
          <a:off x="2426522" y="1184596"/>
          <a:ext cx="579976" cy="6335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511449" y="1212671"/>
        <a:ext cx="380110" cy="405983"/>
      </dsp:txXfrm>
    </dsp:sp>
    <dsp:sp modelId="{DE740A71-0DB6-F14A-A2DC-025E7F34BF32}">
      <dsp:nvSpPr>
        <dsp:cNvPr id="0" name=""/>
        <dsp:cNvSpPr/>
      </dsp:nvSpPr>
      <dsp:spPr>
        <a:xfrm>
          <a:off x="1220056" y="2061434"/>
          <a:ext cx="3368349" cy="2240676"/>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clouds gathered quickly and it became ominously dark. The downpour lasted only 10 minutes.</a:t>
          </a:r>
        </a:p>
      </dsp:txBody>
      <dsp:txXfrm>
        <a:off x="1285683" y="2127061"/>
        <a:ext cx="3237095" cy="2109422"/>
      </dsp:txXfrm>
    </dsp:sp>
    <dsp:sp modelId="{DF10E9FE-6D0E-9743-B607-8E19C1ADBC73}">
      <dsp:nvSpPr>
        <dsp:cNvPr id="0" name=""/>
        <dsp:cNvSpPr/>
      </dsp:nvSpPr>
      <dsp:spPr>
        <a:xfrm>
          <a:off x="5464372" y="2763601"/>
          <a:ext cx="2578090" cy="974376"/>
        </a:xfrm>
        <a:prstGeom prst="rightArrow">
          <a:avLst>
            <a:gd name="adj1" fmla="val 60000"/>
            <a:gd name="adj2" fmla="val 5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64372" y="2958476"/>
        <a:ext cx="2285777" cy="584626"/>
      </dsp:txXfrm>
    </dsp:sp>
    <dsp:sp modelId="{8525D8D9-725B-DB45-8245-272AA58FAE68}">
      <dsp:nvSpPr>
        <dsp:cNvPr id="0" name=""/>
        <dsp:cNvSpPr/>
      </dsp:nvSpPr>
      <dsp:spPr>
        <a:xfrm>
          <a:off x="9365311" y="183525"/>
          <a:ext cx="1806701" cy="1020904"/>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Situation model:</a:t>
          </a:r>
          <a:endParaRPr lang="en-US" sz="2500" kern="1200" dirty="0"/>
        </a:p>
      </dsp:txBody>
      <dsp:txXfrm>
        <a:off x="9395212" y="213426"/>
        <a:ext cx="1746899" cy="961102"/>
      </dsp:txXfrm>
    </dsp:sp>
    <dsp:sp modelId="{5A0A054C-1650-6C49-8A05-4E41F98A512D}">
      <dsp:nvSpPr>
        <dsp:cNvPr id="0" name=""/>
        <dsp:cNvSpPr/>
      </dsp:nvSpPr>
      <dsp:spPr>
        <a:xfrm rot="5223361">
          <a:off x="9797611" y="1606663"/>
          <a:ext cx="926110" cy="571395"/>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0084845" y="1429419"/>
        <a:ext cx="342837" cy="754692"/>
      </dsp:txXfrm>
    </dsp:sp>
    <dsp:sp modelId="{DFCB69B6-A945-A04E-A14F-7E2ECC41FAD4}">
      <dsp:nvSpPr>
        <dsp:cNvPr id="0" name=""/>
        <dsp:cNvSpPr/>
      </dsp:nvSpPr>
      <dsp:spPr>
        <a:xfrm>
          <a:off x="9050136" y="2797081"/>
          <a:ext cx="2554508" cy="1532705"/>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clouds caused rain.</a:t>
          </a:r>
        </a:p>
      </dsp:txBody>
      <dsp:txXfrm>
        <a:off x="9095027" y="2841972"/>
        <a:ext cx="2464726" cy="14429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4.013"/>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4.822"/>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5.520"/>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5.721"/>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6.738"/>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00:40:56.989"/>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C69A3-166A-E14F-83D7-995518E81307}" type="datetimeFigureOut">
              <a:rPr lang="en-US" smtClean="0"/>
              <a:t>10/26/24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DB551-E459-CB42-88B9-70ACCC1F21EC}" type="slidenum">
              <a:rPr lang="en-US" smtClean="0"/>
              <a:t>‹#›</a:t>
            </a:fld>
            <a:endParaRPr lang="en-US"/>
          </a:p>
        </p:txBody>
      </p:sp>
    </p:spTree>
    <p:extLst>
      <p:ext uri="{BB962C8B-B14F-4D97-AF65-F5344CB8AC3E}">
        <p14:creationId xmlns:p14="http://schemas.microsoft.com/office/powerpoint/2010/main" val="424205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argues that the only special or specific reading skills are involved in decoding. The idea is that if someone is able to understand oral language then teaching them to decode from print to oral language should enable listening comprehension. It also shows that if either decoding or oral language skills aren’t there then reading comprehension will be damaged. There is substantial evidence showing the importance of decoding and language comprehension to reading and that instruction of those improve reading. They show the possibility of being good at either of these skills without the other. (The math doesn’t quite work out and it ignores the importance of the language of text).</a:t>
            </a:r>
          </a:p>
        </p:txBody>
      </p:sp>
      <p:sp>
        <p:nvSpPr>
          <p:cNvPr id="4" name="Slide Number Placeholder 3"/>
          <p:cNvSpPr>
            <a:spLocks noGrp="1"/>
          </p:cNvSpPr>
          <p:nvPr>
            <p:ph type="sldNum" sz="quarter" idx="5"/>
          </p:nvPr>
        </p:nvSpPr>
        <p:spPr/>
        <p:txBody>
          <a:bodyPr/>
          <a:lstStyle/>
          <a:p>
            <a:fld id="{5105FCEC-8D1B-A441-8C56-D369C2C7AAEE}" type="slidenum">
              <a:rPr lang="en-US" smtClean="0"/>
              <a:t>4</a:t>
            </a:fld>
            <a:endParaRPr lang="en-US"/>
          </a:p>
        </p:txBody>
      </p:sp>
    </p:spTree>
    <p:extLst>
      <p:ext uri="{BB962C8B-B14F-4D97-AF65-F5344CB8AC3E}">
        <p14:creationId xmlns:p14="http://schemas.microsoft.com/office/powerpoint/2010/main" val="158023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53</a:t>
            </a:fld>
            <a:endParaRPr lang="en-US"/>
          </a:p>
        </p:txBody>
      </p:sp>
    </p:spTree>
    <p:extLst>
      <p:ext uri="{BB962C8B-B14F-4D97-AF65-F5344CB8AC3E}">
        <p14:creationId xmlns:p14="http://schemas.microsoft.com/office/powerpoint/2010/main" val="38299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61</a:t>
            </a:fld>
            <a:endParaRPr lang="en-US"/>
          </a:p>
        </p:txBody>
      </p:sp>
    </p:spTree>
    <p:extLst>
      <p:ext uri="{BB962C8B-B14F-4D97-AF65-F5344CB8AC3E}">
        <p14:creationId xmlns:p14="http://schemas.microsoft.com/office/powerpoint/2010/main" val="31124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similar to the simple view in some important ways: word recognition and language comprehension are both important. However, it also captures some of the subskills in those components – not necessarily comprehensively. It emphasizes the idea that word recognition and language comprehension develop simultaneously and that the foundational skills need to be developed with automaticity while the language part of the model needs to strategic. The binding of the strands also suggests (though not very persuasively that some language skills may facilitate the word recognition development). </a:t>
            </a:r>
          </a:p>
        </p:txBody>
      </p:sp>
      <p:sp>
        <p:nvSpPr>
          <p:cNvPr id="4" name="Slide Number Placeholder 3"/>
          <p:cNvSpPr>
            <a:spLocks noGrp="1"/>
          </p:cNvSpPr>
          <p:nvPr>
            <p:ph type="sldNum" sz="quarter" idx="5"/>
          </p:nvPr>
        </p:nvSpPr>
        <p:spPr/>
        <p:txBody>
          <a:bodyPr/>
          <a:lstStyle/>
          <a:p>
            <a:fld id="{5105FCEC-8D1B-A441-8C56-D369C2C7AAEE}" type="slidenum">
              <a:rPr lang="en-US" smtClean="0"/>
              <a:t>5</a:t>
            </a:fld>
            <a:endParaRPr lang="en-US"/>
          </a:p>
        </p:txBody>
      </p:sp>
    </p:spTree>
    <p:extLst>
      <p:ext uri="{BB962C8B-B14F-4D97-AF65-F5344CB8AC3E}">
        <p14:creationId xmlns:p14="http://schemas.microsoft.com/office/powerpoint/2010/main" val="14113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recently published of these models. It also has both word recognition and comprehension… and expands a bit on what is included in those spheres… some of these parts are controversial (not as well proven as the others)… it emphasizes bridging processes – skills and abilities that have a foot in both camps, and while not emphasizing automaticity in the word recognition piece, it emphasizes the importance of Executive functioning and strategies across the whole process.</a:t>
            </a:r>
          </a:p>
        </p:txBody>
      </p:sp>
      <p:sp>
        <p:nvSpPr>
          <p:cNvPr id="4" name="Slide Number Placeholder 3"/>
          <p:cNvSpPr>
            <a:spLocks noGrp="1"/>
          </p:cNvSpPr>
          <p:nvPr>
            <p:ph type="sldNum" sz="quarter" idx="5"/>
          </p:nvPr>
        </p:nvSpPr>
        <p:spPr/>
        <p:txBody>
          <a:bodyPr/>
          <a:lstStyle/>
          <a:p>
            <a:fld id="{5105FCEC-8D1B-A441-8C56-D369C2C7AAEE}" type="slidenum">
              <a:rPr lang="en-US" smtClean="0"/>
              <a:t>6</a:t>
            </a:fld>
            <a:endParaRPr lang="en-US"/>
          </a:p>
        </p:txBody>
      </p:sp>
    </p:spTree>
    <p:extLst>
      <p:ext uri="{BB962C8B-B14F-4D97-AF65-F5344CB8AC3E}">
        <p14:creationId xmlns:p14="http://schemas.microsoft.com/office/powerpoint/2010/main" val="211063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EDCBB7-123D-34E3-BFAD-2CB7BABA52B0}"/>
              </a:ext>
            </a:extLst>
          </p:cNvPr>
          <p:cNvSpPr>
            <a:spLocks noGrp="1" noChangeArrowheads="1"/>
          </p:cNvSpPr>
          <p:nvPr>
            <p:ph type="sldNum" sz="quarter" idx="5"/>
          </p:nvPr>
        </p:nvSpPr>
        <p:spPr>
          <a:ln/>
        </p:spPr>
        <p:txBody>
          <a:bodyPr/>
          <a:lstStyle/>
          <a:p>
            <a:fld id="{17D17E9A-32B4-8D44-BABF-2742E519EF6A}" type="slidenum">
              <a:rPr lang="en-US" altLang="en-US"/>
              <a:pPr/>
              <a:t>16</a:t>
            </a:fld>
            <a:endParaRPr lang="en-US" altLang="en-US"/>
          </a:p>
        </p:txBody>
      </p:sp>
      <p:sp>
        <p:nvSpPr>
          <p:cNvPr id="78850" name="Rectangle 2">
            <a:extLst>
              <a:ext uri="{FF2B5EF4-FFF2-40B4-BE49-F238E27FC236}">
                <a16:creationId xmlns:a16="http://schemas.microsoft.com/office/drawing/2014/main" id="{181C3006-775B-8356-30CD-3C475CF463E3}"/>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83FA0E04-8C7A-49B9-8E7A-0F1AB749FF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9FF190-0051-6137-E0B3-0B7DB67D935B}"/>
              </a:ext>
            </a:extLst>
          </p:cNvPr>
          <p:cNvSpPr>
            <a:spLocks noGrp="1" noChangeArrowheads="1"/>
          </p:cNvSpPr>
          <p:nvPr>
            <p:ph type="sldNum" sz="quarter" idx="5"/>
          </p:nvPr>
        </p:nvSpPr>
        <p:spPr>
          <a:ln/>
        </p:spPr>
        <p:txBody>
          <a:bodyPr/>
          <a:lstStyle/>
          <a:p>
            <a:fld id="{D7B54D81-5A94-C144-AA3C-4F82D6FC43B8}" type="slidenum">
              <a:rPr lang="en-US" altLang="en-US"/>
              <a:pPr/>
              <a:t>17</a:t>
            </a:fld>
            <a:endParaRPr lang="en-US" altLang="en-US"/>
          </a:p>
        </p:txBody>
      </p:sp>
      <p:sp>
        <p:nvSpPr>
          <p:cNvPr id="79874" name="Rectangle 2">
            <a:extLst>
              <a:ext uri="{FF2B5EF4-FFF2-40B4-BE49-F238E27FC236}">
                <a16:creationId xmlns:a16="http://schemas.microsoft.com/office/drawing/2014/main" id="{E0DFA3E5-39BF-3AD7-B03B-83861A2C46C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0A3088C8-0272-7B0D-28E1-9559ED307B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9FF190-0051-6137-E0B3-0B7DB67D935B}"/>
              </a:ext>
            </a:extLst>
          </p:cNvPr>
          <p:cNvSpPr>
            <a:spLocks noGrp="1" noChangeArrowheads="1"/>
          </p:cNvSpPr>
          <p:nvPr>
            <p:ph type="sldNum" sz="quarter" idx="5"/>
          </p:nvPr>
        </p:nvSpPr>
        <p:spPr>
          <a:ln/>
        </p:spPr>
        <p:txBody>
          <a:bodyPr/>
          <a:lstStyle/>
          <a:p>
            <a:fld id="{D7B54D81-5A94-C144-AA3C-4F82D6FC43B8}" type="slidenum">
              <a:rPr lang="en-US" altLang="en-US"/>
              <a:pPr/>
              <a:t>18</a:t>
            </a:fld>
            <a:endParaRPr lang="en-US" altLang="en-US"/>
          </a:p>
        </p:txBody>
      </p:sp>
      <p:sp>
        <p:nvSpPr>
          <p:cNvPr id="79874" name="Rectangle 2">
            <a:extLst>
              <a:ext uri="{FF2B5EF4-FFF2-40B4-BE49-F238E27FC236}">
                <a16:creationId xmlns:a16="http://schemas.microsoft.com/office/drawing/2014/main" id="{E0DFA3E5-39BF-3AD7-B03B-83861A2C46C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0A3088C8-0272-7B0D-28E1-9559ED307B6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028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2103C9-39EA-E914-34C8-30EFB967B0EF}"/>
              </a:ext>
            </a:extLst>
          </p:cNvPr>
          <p:cNvSpPr>
            <a:spLocks noGrp="1" noChangeArrowheads="1"/>
          </p:cNvSpPr>
          <p:nvPr>
            <p:ph type="sldNum" sz="quarter" idx="5"/>
          </p:nvPr>
        </p:nvSpPr>
        <p:spPr>
          <a:ln/>
        </p:spPr>
        <p:txBody>
          <a:bodyPr/>
          <a:lstStyle/>
          <a:p>
            <a:fld id="{67069265-D7C2-E744-B730-F96B51B3D892}" type="slidenum">
              <a:rPr lang="en-US" altLang="en-US"/>
              <a:pPr/>
              <a:t>21</a:t>
            </a:fld>
            <a:endParaRPr lang="en-US" altLang="en-US"/>
          </a:p>
        </p:txBody>
      </p:sp>
      <p:sp>
        <p:nvSpPr>
          <p:cNvPr id="100354" name="Rectangle 2">
            <a:extLst>
              <a:ext uri="{FF2B5EF4-FFF2-40B4-BE49-F238E27FC236}">
                <a16:creationId xmlns:a16="http://schemas.microsoft.com/office/drawing/2014/main" id="{BCC04839-E075-0AD8-F0D9-F5E6D7EB9A16}"/>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A0D03713-A22F-4F2B-C1B2-8436E847A8A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50</a:t>
            </a:fld>
            <a:endParaRPr lang="en-US"/>
          </a:p>
        </p:txBody>
      </p:sp>
    </p:spTree>
    <p:extLst>
      <p:ext uri="{BB962C8B-B14F-4D97-AF65-F5344CB8AC3E}">
        <p14:creationId xmlns:p14="http://schemas.microsoft.com/office/powerpoint/2010/main" val="80693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51</a:t>
            </a:fld>
            <a:endParaRPr lang="en-US"/>
          </a:p>
        </p:txBody>
      </p:sp>
    </p:spTree>
    <p:extLst>
      <p:ext uri="{BB962C8B-B14F-4D97-AF65-F5344CB8AC3E}">
        <p14:creationId xmlns:p14="http://schemas.microsoft.com/office/powerpoint/2010/main" val="1392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77FD-7E27-C39B-C932-EF4DBAFAC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FFCBD-569B-87BD-A4F0-9D9877896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82A100-A893-354C-2D95-37B5CD903384}"/>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5" name="Footer Placeholder 4">
            <a:extLst>
              <a:ext uri="{FF2B5EF4-FFF2-40B4-BE49-F238E27FC236}">
                <a16:creationId xmlns:a16="http://schemas.microsoft.com/office/drawing/2014/main" id="{00E9473C-495A-B15A-3A70-DD5DF6356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5C798-5A4C-52F8-CA4F-738855AA38A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907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D7AE-575A-DFA5-A178-28B25B1E7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21292-3912-5933-B9D9-02D774240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CE665-5732-E3C7-49A7-29FDF094EE56}"/>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5" name="Footer Placeholder 4">
            <a:extLst>
              <a:ext uri="{FF2B5EF4-FFF2-40B4-BE49-F238E27FC236}">
                <a16:creationId xmlns:a16="http://schemas.microsoft.com/office/drawing/2014/main" id="{CE1CA03C-D405-4D76-3893-AD229DE1F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F85AB-9306-3062-AE76-A640F0232FA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3530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45F8B-1F4B-947B-43A0-9A43F9FA81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1F239-6DF0-5D3D-893A-8A709B8BF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D300D-B22D-CB54-F209-A37B95A21950}"/>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5" name="Footer Placeholder 4">
            <a:extLst>
              <a:ext uri="{FF2B5EF4-FFF2-40B4-BE49-F238E27FC236}">
                <a16:creationId xmlns:a16="http://schemas.microsoft.com/office/drawing/2014/main" id="{F071FF37-17F6-3C20-3800-4F97FC115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78896-D839-FA87-2C07-E81444C3C99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8040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3B5A0F-207B-841A-5060-05ECB2E3E3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8" name="Slide Number Placeholder 5">
            <a:extLst>
              <a:ext uri="{FF2B5EF4-FFF2-40B4-BE49-F238E27FC236}">
                <a16:creationId xmlns:a16="http://schemas.microsoft.com/office/drawing/2014/main" id="{3D48C144-F32F-E4E1-2309-EBBCC96D01FF}"/>
              </a:ext>
            </a:extLst>
          </p:cNvPr>
          <p:cNvSpPr>
            <a:spLocks noGrp="1"/>
          </p:cNvSpPr>
          <p:nvPr>
            <p:ph type="sldNum" sz="quarter" idx="12"/>
          </p:nvPr>
        </p:nvSpPr>
        <p:spPr>
          <a:xfrm>
            <a:off x="8610600" y="6422852"/>
            <a:ext cx="3210098" cy="365125"/>
          </a:xfrm>
        </p:spPr>
        <p:txBody>
          <a:bodyPr/>
          <a:lstStyle>
            <a:lvl1pPr>
              <a:defRPr>
                <a:solidFill>
                  <a:srgbClr val="CCC3DF"/>
                </a:solidFill>
              </a:defRPr>
            </a:lvl1pPr>
          </a:lstStyle>
          <a:p>
            <a:fld id="{EDF4A35C-26E5-4B07-93C9-CBD6FDDB4B3E}" type="slidenum">
              <a:rPr lang="en-AU" smtClean="0"/>
              <a:pPr/>
              <a:t>‹#›</a:t>
            </a:fld>
            <a:endParaRPr lang="en-AU" dirty="0"/>
          </a:p>
        </p:txBody>
      </p:sp>
    </p:spTree>
    <p:extLst>
      <p:ext uri="{BB962C8B-B14F-4D97-AF65-F5344CB8AC3E}">
        <p14:creationId xmlns:p14="http://schemas.microsoft.com/office/powerpoint/2010/main" val="297590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1E8D-2BC1-A4DC-A7A9-02DE93CB6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58B07-9D95-8E59-5796-C52175BE6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35F31-9A76-6502-2656-53423D414291}"/>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5" name="Footer Placeholder 4">
            <a:extLst>
              <a:ext uri="{FF2B5EF4-FFF2-40B4-BE49-F238E27FC236}">
                <a16:creationId xmlns:a16="http://schemas.microsoft.com/office/drawing/2014/main" id="{AF63CB14-4D5C-1DCF-4800-2D8A1BE4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B58C2-FDD0-CAF7-850B-553500E0F0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067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B11B-C171-2179-FCBA-D3311213B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2D708-8A66-585A-8270-F5991FF326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F9D3B-2DE8-51D7-18A3-E77B9CB24226}"/>
              </a:ext>
            </a:extLst>
          </p:cNvPr>
          <p:cNvSpPr>
            <a:spLocks noGrp="1"/>
          </p:cNvSpPr>
          <p:nvPr>
            <p:ph type="dt" sz="half" idx="10"/>
          </p:nvPr>
        </p:nvSpPr>
        <p:spPr/>
        <p:txBody>
          <a:bodyPr/>
          <a:lstStyle/>
          <a:p>
            <a:fld id="{7CF0BCE0-945C-4FDF-95A1-2149B1FF5B83}" type="datetimeFigureOut">
              <a:rPr lang="en-US" smtClean="0"/>
              <a:t>10/26/24</a:t>
            </a:fld>
            <a:endParaRPr lang="en-US" dirty="0"/>
          </a:p>
        </p:txBody>
      </p:sp>
      <p:sp>
        <p:nvSpPr>
          <p:cNvPr id="5" name="Footer Placeholder 4">
            <a:extLst>
              <a:ext uri="{FF2B5EF4-FFF2-40B4-BE49-F238E27FC236}">
                <a16:creationId xmlns:a16="http://schemas.microsoft.com/office/drawing/2014/main" id="{15014D5C-FAD2-42A1-374D-55168AA78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CA4847-1F01-A314-5048-C92D1DB41F15}"/>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011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0CA3-EC99-96E3-1D5C-8C849429B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3D46-F987-8813-7431-3CA61A8A6C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956BA-1849-9595-C32C-8ACA40A52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925A00-43ED-F24D-5871-A2676B6D9FDD}"/>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6" name="Footer Placeholder 5">
            <a:extLst>
              <a:ext uri="{FF2B5EF4-FFF2-40B4-BE49-F238E27FC236}">
                <a16:creationId xmlns:a16="http://schemas.microsoft.com/office/drawing/2014/main" id="{22370BE5-40BD-3C7E-641F-4E1E93669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B4500-A01B-E1B9-4A11-456D1218C39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4261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3434-6E8F-3034-CAC0-1C1FA8914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C08A2-0912-569C-2056-A5F1A6EAB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7C3F4-4C70-7223-22B3-FBA1D2E7A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ADDABF-4338-8AFA-4809-0B71B8B28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AA2FE-0AF6-0060-9C8C-BC1AA8DC3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AB3D1-06FE-5561-D568-62AE95B84AD4}"/>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8" name="Footer Placeholder 7">
            <a:extLst>
              <a:ext uri="{FF2B5EF4-FFF2-40B4-BE49-F238E27FC236}">
                <a16:creationId xmlns:a16="http://schemas.microsoft.com/office/drawing/2014/main" id="{43A0F99B-3325-8B43-C1EE-49AF5C493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A03BC-2994-094D-2BD3-CAA8C190FBF5}"/>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0167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3F2E-E011-FF05-AA92-024A44DCE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5F8D6-BF26-25D1-B8DD-3EA5C9DE7AB9}"/>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4" name="Footer Placeholder 3">
            <a:extLst>
              <a:ext uri="{FF2B5EF4-FFF2-40B4-BE49-F238E27FC236}">
                <a16:creationId xmlns:a16="http://schemas.microsoft.com/office/drawing/2014/main" id="{0E5D54E0-BD31-BE9D-3520-5C9755FB1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3AD98-A1F6-AB76-946F-EFEA824A7CBD}"/>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6364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49488-6911-7411-9530-BBACBA711811}"/>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3" name="Footer Placeholder 2">
            <a:extLst>
              <a:ext uri="{FF2B5EF4-FFF2-40B4-BE49-F238E27FC236}">
                <a16:creationId xmlns:a16="http://schemas.microsoft.com/office/drawing/2014/main" id="{26E71AF3-CFDE-CC18-B376-246F0285B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3DCB6-FF59-4176-7F2A-41E69A360006}"/>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2236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35A2-74FD-C65E-C9E4-0DAEB73F7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0C7C3-D635-B716-DA81-E5E153618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1A77C-FB50-DCEA-0B2D-C3EF1F097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24074-98A4-EF22-D127-1F2679C741EF}"/>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6" name="Footer Placeholder 5">
            <a:extLst>
              <a:ext uri="{FF2B5EF4-FFF2-40B4-BE49-F238E27FC236}">
                <a16:creationId xmlns:a16="http://schemas.microsoft.com/office/drawing/2014/main" id="{15E54246-88A2-DDB8-A336-34E408469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1DD6D-8269-3F39-DA35-629687163495}"/>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3997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148F-D29C-D600-2B49-3399F5744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E75515-567E-80E2-C3E9-9CE445DD9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11BC7-8E0A-8047-0C74-A00168864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CA182-67CB-D1B1-E843-1C83DACA895F}"/>
              </a:ext>
            </a:extLst>
          </p:cNvPr>
          <p:cNvSpPr>
            <a:spLocks noGrp="1"/>
          </p:cNvSpPr>
          <p:nvPr>
            <p:ph type="dt" sz="half" idx="10"/>
          </p:nvPr>
        </p:nvSpPr>
        <p:spPr/>
        <p:txBody>
          <a:bodyPr/>
          <a:lstStyle/>
          <a:p>
            <a:fld id="{7CF0BCE0-945C-4FDF-95A1-2149B1FF5B83}" type="datetimeFigureOut">
              <a:rPr lang="en-US" smtClean="0"/>
              <a:t>10/26/24</a:t>
            </a:fld>
            <a:endParaRPr lang="en-US"/>
          </a:p>
        </p:txBody>
      </p:sp>
      <p:sp>
        <p:nvSpPr>
          <p:cNvPr id="6" name="Footer Placeholder 5">
            <a:extLst>
              <a:ext uri="{FF2B5EF4-FFF2-40B4-BE49-F238E27FC236}">
                <a16:creationId xmlns:a16="http://schemas.microsoft.com/office/drawing/2014/main" id="{74869864-3513-A30C-3D92-F6285860A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EDFD2-B6CB-E6BF-2EDB-313F0D71E7BD}"/>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1158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E869-0BBD-7BD5-719A-B9BD58577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968EC-A26F-CDA8-05C4-46B8D8C59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14A52-862D-2CE0-0146-AFD4670E9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lgn="r"/>
            <a:fld id="{7CF0BCE0-945C-4FDF-95A1-2149B1FF5B83}" type="datetimeFigureOut">
              <a:rPr lang="en-US" smtClean="0"/>
              <a:pPr algn="r"/>
              <a:t>10/26/24</a:t>
            </a:fld>
            <a:endParaRPr lang="en-US" dirty="0"/>
          </a:p>
        </p:txBody>
      </p:sp>
      <p:sp>
        <p:nvSpPr>
          <p:cNvPr id="5" name="Footer Placeholder 4">
            <a:extLst>
              <a:ext uri="{FF2B5EF4-FFF2-40B4-BE49-F238E27FC236}">
                <a16:creationId xmlns:a16="http://schemas.microsoft.com/office/drawing/2014/main" id="{B9A8AE80-B274-05D0-4266-3B2DAB576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F24B6535-5124-D1AB-DD51-A93EDE6A3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524300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pn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24DA-CF22-7C5E-3CE2-104114D8FD53}"/>
              </a:ext>
            </a:extLst>
          </p:cNvPr>
          <p:cNvSpPr>
            <a:spLocks noGrp="1"/>
          </p:cNvSpPr>
          <p:nvPr>
            <p:ph type="ctrTitle"/>
          </p:nvPr>
        </p:nvSpPr>
        <p:spPr>
          <a:xfrm>
            <a:off x="7153200" y="540000"/>
            <a:ext cx="4500561" cy="4259814"/>
          </a:xfrm>
        </p:spPr>
        <p:txBody>
          <a:bodyPr>
            <a:normAutofit/>
          </a:bodyPr>
          <a:lstStyle/>
          <a:p>
            <a:r>
              <a:rPr lang="en-US" sz="4800" dirty="0"/>
              <a:t>Teaching Reading Comprehension</a:t>
            </a:r>
          </a:p>
        </p:txBody>
      </p:sp>
      <p:sp>
        <p:nvSpPr>
          <p:cNvPr id="3" name="Subtitle 2">
            <a:extLst>
              <a:ext uri="{FF2B5EF4-FFF2-40B4-BE49-F238E27FC236}">
                <a16:creationId xmlns:a16="http://schemas.microsoft.com/office/drawing/2014/main" id="{90FD060D-E074-0411-C20D-8CA88ABD0319}"/>
              </a:ext>
            </a:extLst>
          </p:cNvPr>
          <p:cNvSpPr>
            <a:spLocks noGrp="1"/>
          </p:cNvSpPr>
          <p:nvPr>
            <p:ph type="subTitle" idx="1"/>
          </p:nvPr>
        </p:nvSpPr>
        <p:spPr>
          <a:xfrm>
            <a:off x="7153200" y="4988476"/>
            <a:ext cx="4500561" cy="1320249"/>
          </a:xfrm>
        </p:spPr>
        <p:txBody>
          <a:bodyPr>
            <a:normAutofit/>
          </a:bodyPr>
          <a:lstStyle/>
          <a:p>
            <a:pPr>
              <a:lnSpc>
                <a:spcPct val="115000"/>
              </a:lnSpc>
            </a:pPr>
            <a:r>
              <a:rPr lang="en-US" sz="1700" dirty="0"/>
              <a:t>Timothy Shanahan</a:t>
            </a:r>
          </a:p>
          <a:p>
            <a:pPr>
              <a:lnSpc>
                <a:spcPct val="115000"/>
              </a:lnSpc>
            </a:pPr>
            <a:r>
              <a:rPr lang="en-US" sz="1700" dirty="0"/>
              <a:t>University of Illinois at Chicago</a:t>
            </a:r>
          </a:p>
          <a:p>
            <a:pPr>
              <a:lnSpc>
                <a:spcPct val="115000"/>
              </a:lnSpc>
            </a:pPr>
            <a:r>
              <a:rPr lang="en-US" sz="1700" dirty="0" err="1"/>
              <a:t>www.shanahanonliteracy.com</a:t>
            </a:r>
            <a:endParaRPr lang="en-US" sz="1700" dirty="0"/>
          </a:p>
        </p:txBody>
      </p:sp>
      <p:pic>
        <p:nvPicPr>
          <p:cNvPr id="28" name="Picture 27" descr="A colorful light waves on a black background&#10;&#10;Description automatically generated">
            <a:extLst>
              <a:ext uri="{FF2B5EF4-FFF2-40B4-BE49-F238E27FC236}">
                <a16:creationId xmlns:a16="http://schemas.microsoft.com/office/drawing/2014/main" id="{74DFCD37-51E1-76BE-00AA-03B04D0E374B}"/>
              </a:ext>
            </a:extLst>
          </p:cNvPr>
          <p:cNvPicPr>
            <a:picLocks noChangeAspect="1"/>
          </p:cNvPicPr>
          <p:nvPr/>
        </p:nvPicPr>
        <p:blipFill rotWithShape="1">
          <a:blip r:embed="rId2"/>
          <a:srcRect r="25000"/>
          <a:stretch/>
        </p:blipFill>
        <p:spPr>
          <a:xfrm>
            <a:off x="0" y="278294"/>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3514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1273630" y="514623"/>
            <a:ext cx="8856450" cy="156566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200" dirty="0">
                <a:latin typeface="+mj-lt"/>
                <a:ea typeface="+mj-ea"/>
                <a:cs typeface="+mj-cs"/>
              </a:rPr>
              <a:t>Reading Comprehension Instruction</a:t>
            </a:r>
          </a:p>
        </p:txBody>
      </p:sp>
      <p:sp>
        <p:nvSpPr>
          <p:cNvPr id="3" name="TextBox 2">
            <a:extLst>
              <a:ext uri="{FF2B5EF4-FFF2-40B4-BE49-F238E27FC236}">
                <a16:creationId xmlns:a16="http://schemas.microsoft.com/office/drawing/2014/main" id="{029EC1B9-2D9C-F8CE-9521-53FCDE4CFCCE}"/>
              </a:ext>
            </a:extLst>
          </p:cNvPr>
          <p:cNvSpPr txBox="1"/>
          <p:nvPr/>
        </p:nvSpPr>
        <p:spPr>
          <a:xfrm>
            <a:off x="1071615" y="2051874"/>
            <a:ext cx="10804748" cy="3815282"/>
          </a:xfrm>
          <a:prstGeom prst="rect">
            <a:avLst/>
          </a:prstGeom>
        </p:spPr>
        <p:txBody>
          <a:bodyPr vert="horz" lIns="91440" tIns="45720" rIns="91440" bIns="45720" rtlCol="0" anchor="t">
            <a:normAutofit/>
          </a:bodyPr>
          <a:lstStyle/>
          <a:p>
            <a:pPr marL="457200" indent="-270000">
              <a:lnSpc>
                <a:spcPct val="115000"/>
              </a:lnSpc>
              <a:spcAft>
                <a:spcPts val="600"/>
              </a:spcAft>
              <a:buFont typeface="Arial" panose="020B0604020202020204" pitchFamily="34" charset="0"/>
              <a:buChar char="•"/>
            </a:pPr>
            <a:r>
              <a:rPr lang="en-US" sz="2800" spc="50" dirty="0"/>
              <a:t>Guided/Directed Listening Activities</a:t>
            </a:r>
          </a:p>
          <a:p>
            <a:pPr marL="457200" indent="-270000">
              <a:lnSpc>
                <a:spcPct val="115000"/>
              </a:lnSpc>
              <a:spcAft>
                <a:spcPts val="600"/>
              </a:spcAft>
              <a:buFont typeface="Arial" panose="020B0604020202020204" pitchFamily="34" charset="0"/>
              <a:buChar char="•"/>
            </a:pPr>
            <a:r>
              <a:rPr lang="en-US" sz="2800" spc="50" dirty="0"/>
              <a:t>Focused Skills Instruction</a:t>
            </a:r>
          </a:p>
          <a:p>
            <a:pPr marL="457200" indent="-270000">
              <a:lnSpc>
                <a:spcPct val="115000"/>
              </a:lnSpc>
              <a:spcAft>
                <a:spcPts val="600"/>
              </a:spcAft>
              <a:buFont typeface="Arial" panose="020B0604020202020204" pitchFamily="34" charset="0"/>
              <a:buChar char="•"/>
            </a:pPr>
            <a:r>
              <a:rPr lang="en-US" sz="2800" spc="50" dirty="0"/>
              <a:t>Guided/Directed Reading Instruction</a:t>
            </a:r>
          </a:p>
          <a:p>
            <a:pPr marL="457200" indent="-270000">
              <a:lnSpc>
                <a:spcPct val="115000"/>
              </a:lnSpc>
              <a:spcAft>
                <a:spcPts val="600"/>
              </a:spcAft>
              <a:buFont typeface="Arial" panose="020B0604020202020204" pitchFamily="34" charset="0"/>
              <a:buChar char="•"/>
            </a:pPr>
            <a:endParaRPr lang="en-US" sz="1500" spc="50" dirty="0"/>
          </a:p>
        </p:txBody>
      </p:sp>
    </p:spTree>
    <p:extLst>
      <p:ext uri="{BB962C8B-B14F-4D97-AF65-F5344CB8AC3E}">
        <p14:creationId xmlns:p14="http://schemas.microsoft.com/office/powerpoint/2010/main" val="5497564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dirty="0"/>
              <a:t>“Strategies” are not the same as comprehension skills typically listed in core reading programs, nor are they teaching activities. </a:t>
            </a:r>
          </a:p>
          <a:p>
            <a:r>
              <a:rPr lang="en-US" dirty="0"/>
              <a:t>Strategies require intentional mental actions during reading that improve reading comprehension</a:t>
            </a:r>
          </a:p>
          <a:p>
            <a:r>
              <a:rPr lang="en-US" dirty="0"/>
              <a:t>Deliberate efforts by a reader to better understand or remember what is being read. </a:t>
            </a:r>
          </a:p>
        </p:txBody>
      </p:sp>
    </p:spTree>
    <p:extLst>
      <p:ext uri="{BB962C8B-B14F-4D97-AF65-F5344CB8AC3E}">
        <p14:creationId xmlns:p14="http://schemas.microsoft.com/office/powerpoint/2010/main" val="13274892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7" name="Content Placeholder 6" descr="A close up of a text&#10;&#10;Description automatically generated">
            <a:extLst>
              <a:ext uri="{FF2B5EF4-FFF2-40B4-BE49-F238E27FC236}">
                <a16:creationId xmlns:a16="http://schemas.microsoft.com/office/drawing/2014/main" id="{99B9E6E5-6AD0-0024-46C5-693FF0ACAE5C}"/>
              </a:ext>
            </a:extLst>
          </p:cNvPr>
          <p:cNvPicPr>
            <a:picLocks noGrp="1" noChangeAspect="1"/>
          </p:cNvPicPr>
          <p:nvPr>
            <p:ph idx="1"/>
          </p:nvPr>
        </p:nvPicPr>
        <p:blipFill>
          <a:blip r:embed="rId2"/>
          <a:stretch>
            <a:fillRect/>
          </a:stretch>
        </p:blipFill>
        <p:spPr>
          <a:xfrm>
            <a:off x="129354" y="2867857"/>
            <a:ext cx="11233037" cy="2041600"/>
          </a:xfrm>
        </p:spPr>
      </p:pic>
    </p:spTree>
    <p:extLst>
      <p:ext uri="{BB962C8B-B14F-4D97-AF65-F5344CB8AC3E}">
        <p14:creationId xmlns:p14="http://schemas.microsoft.com/office/powerpoint/2010/main" val="42166869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7" name="Content Placeholder 6" descr="A white paper with black text&#10;&#10;Description automatically generated">
            <a:extLst>
              <a:ext uri="{FF2B5EF4-FFF2-40B4-BE49-F238E27FC236}">
                <a16:creationId xmlns:a16="http://schemas.microsoft.com/office/drawing/2014/main" id="{82AE7CC2-F6D3-3734-CDB6-7A41B40ED42D}"/>
              </a:ext>
            </a:extLst>
          </p:cNvPr>
          <p:cNvPicPr>
            <a:picLocks noGrp="1" noChangeAspect="1"/>
          </p:cNvPicPr>
          <p:nvPr>
            <p:ph idx="1"/>
          </p:nvPr>
        </p:nvPicPr>
        <p:blipFill>
          <a:blip r:embed="rId2"/>
          <a:stretch>
            <a:fillRect/>
          </a:stretch>
        </p:blipFill>
        <p:spPr>
          <a:xfrm>
            <a:off x="153578" y="2822713"/>
            <a:ext cx="11487557" cy="2485093"/>
          </a:xfrm>
        </p:spPr>
      </p:pic>
    </p:spTree>
    <p:extLst>
      <p:ext uri="{BB962C8B-B14F-4D97-AF65-F5344CB8AC3E}">
        <p14:creationId xmlns:p14="http://schemas.microsoft.com/office/powerpoint/2010/main" val="2589996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7" name="Content Placeholder 6" descr="A close up of text&#10;&#10;Description automatically generated">
            <a:extLst>
              <a:ext uri="{FF2B5EF4-FFF2-40B4-BE49-F238E27FC236}">
                <a16:creationId xmlns:a16="http://schemas.microsoft.com/office/drawing/2014/main" id="{2F7BFCDD-0260-90ED-5124-84AF8406A44E}"/>
              </a:ext>
            </a:extLst>
          </p:cNvPr>
          <p:cNvPicPr>
            <a:picLocks noGrp="1" noChangeAspect="1"/>
          </p:cNvPicPr>
          <p:nvPr>
            <p:ph idx="1"/>
          </p:nvPr>
        </p:nvPicPr>
        <p:blipFill>
          <a:blip r:embed="rId2"/>
          <a:stretch>
            <a:fillRect/>
          </a:stretch>
        </p:blipFill>
        <p:spPr>
          <a:xfrm>
            <a:off x="643318" y="2835965"/>
            <a:ext cx="11048132" cy="2610678"/>
          </a:xfrm>
        </p:spPr>
      </p:pic>
    </p:spTree>
    <p:extLst>
      <p:ext uri="{BB962C8B-B14F-4D97-AF65-F5344CB8AC3E}">
        <p14:creationId xmlns:p14="http://schemas.microsoft.com/office/powerpoint/2010/main" val="29584633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7" name="Content Placeholder 6" descr="A close-up of a paper&#10;&#10;Description automatically generated">
            <a:extLst>
              <a:ext uri="{FF2B5EF4-FFF2-40B4-BE49-F238E27FC236}">
                <a16:creationId xmlns:a16="http://schemas.microsoft.com/office/drawing/2014/main" id="{AAE29E05-B55B-8DF6-4FAF-3B77D0309B54}"/>
              </a:ext>
            </a:extLst>
          </p:cNvPr>
          <p:cNvPicPr>
            <a:picLocks noGrp="1" noChangeAspect="1"/>
          </p:cNvPicPr>
          <p:nvPr>
            <p:ph idx="1"/>
          </p:nvPr>
        </p:nvPicPr>
        <p:blipFill>
          <a:blip r:embed="rId2"/>
          <a:stretch>
            <a:fillRect/>
          </a:stretch>
        </p:blipFill>
        <p:spPr>
          <a:xfrm>
            <a:off x="654967" y="2607676"/>
            <a:ext cx="10871200" cy="2641600"/>
          </a:xfrm>
        </p:spPr>
      </p:pic>
    </p:spTree>
    <p:extLst>
      <p:ext uri="{BB962C8B-B14F-4D97-AF65-F5344CB8AC3E}">
        <p14:creationId xmlns:p14="http://schemas.microsoft.com/office/powerpoint/2010/main" val="16682170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7" name="Content Placeholder 6" descr="A close up of a paper&#10;&#10;Description automatically generated">
            <a:extLst>
              <a:ext uri="{FF2B5EF4-FFF2-40B4-BE49-F238E27FC236}">
                <a16:creationId xmlns:a16="http://schemas.microsoft.com/office/drawing/2014/main" id="{5EA530C8-76CE-3DC0-04BD-FEB69E206C01}"/>
              </a:ext>
            </a:extLst>
          </p:cNvPr>
          <p:cNvPicPr>
            <a:picLocks noGrp="1" noChangeAspect="1"/>
          </p:cNvPicPr>
          <p:nvPr>
            <p:ph idx="1"/>
          </p:nvPr>
        </p:nvPicPr>
        <p:blipFill>
          <a:blip r:embed="rId2"/>
          <a:stretch>
            <a:fillRect/>
          </a:stretch>
        </p:blipFill>
        <p:spPr>
          <a:xfrm>
            <a:off x="112422" y="2517913"/>
            <a:ext cx="11967156" cy="2796208"/>
          </a:xfrm>
        </p:spPr>
      </p:pic>
    </p:spTree>
    <p:extLst>
      <p:ext uri="{BB962C8B-B14F-4D97-AF65-F5344CB8AC3E}">
        <p14:creationId xmlns:p14="http://schemas.microsoft.com/office/powerpoint/2010/main" val="1364825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pic>
        <p:nvPicPr>
          <p:cNvPr id="5" name="Content Placeholder 4" descr="A screenshot of a text&#10;&#10;Description automatically generated">
            <a:extLst>
              <a:ext uri="{FF2B5EF4-FFF2-40B4-BE49-F238E27FC236}">
                <a16:creationId xmlns:a16="http://schemas.microsoft.com/office/drawing/2014/main" id="{7A0F1947-5BAB-E371-91CD-5CAEF25D8ABC}"/>
              </a:ext>
            </a:extLst>
          </p:cNvPr>
          <p:cNvPicPr>
            <a:picLocks noGrp="1" noChangeAspect="1"/>
          </p:cNvPicPr>
          <p:nvPr>
            <p:ph idx="1"/>
          </p:nvPr>
        </p:nvPicPr>
        <p:blipFill>
          <a:blip r:embed="rId2"/>
          <a:stretch>
            <a:fillRect/>
          </a:stretch>
        </p:blipFill>
        <p:spPr>
          <a:xfrm>
            <a:off x="152276" y="2444371"/>
            <a:ext cx="11887447" cy="2915789"/>
          </a:xfrm>
        </p:spPr>
      </p:pic>
    </p:spTree>
    <p:extLst>
      <p:ext uri="{BB962C8B-B14F-4D97-AF65-F5344CB8AC3E}">
        <p14:creationId xmlns:p14="http://schemas.microsoft.com/office/powerpoint/2010/main" val="12548489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Writing about Text</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dirty="0"/>
              <a:t>Academic learning from text is different in important ways from reading for enjoyment</a:t>
            </a:r>
          </a:p>
          <a:p>
            <a:r>
              <a:rPr lang="en-US" dirty="0"/>
              <a:t>The learning of detailed and complex ideas from text requires that readers do more than read a text and pay attention</a:t>
            </a:r>
          </a:p>
          <a:p>
            <a:r>
              <a:rPr lang="en-US" dirty="0"/>
              <a:t>Gist is rarely the purpose of academic reading</a:t>
            </a:r>
          </a:p>
        </p:txBody>
      </p:sp>
    </p:spTree>
    <p:extLst>
      <p:ext uri="{BB962C8B-B14F-4D97-AF65-F5344CB8AC3E}">
        <p14:creationId xmlns:p14="http://schemas.microsoft.com/office/powerpoint/2010/main" val="877982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Writing about Text</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sz="2600" dirty="0"/>
              <a:t>Graham &amp; Hebert, (2010) meta-analyzed more than 100 studies and found that writing about text improved reading comprehension and knowledge</a:t>
            </a:r>
          </a:p>
          <a:p>
            <a:r>
              <a:rPr lang="en-US" altLang="en-US" sz="2600" dirty="0">
                <a:ea typeface="ＭＳ Ｐゴシック" panose="020B0600070205080204" pitchFamily="34" charset="-128"/>
              </a:rPr>
              <a:t>93% of study outcomes in which students wrote about text had a positive impact (grades 2-12)</a:t>
            </a:r>
          </a:p>
          <a:p>
            <a:r>
              <a:rPr lang="en-US" altLang="en-US" sz="2600" dirty="0">
                <a:ea typeface="ＭＳ Ｐゴシック" panose="020B0600070205080204" pitchFamily="34" charset="-128"/>
              </a:rPr>
              <a:t>When students were taught explicitly how to write (not just assigned writing), then these impacts were equally large with poor readers</a:t>
            </a:r>
          </a:p>
          <a:p>
            <a:r>
              <a:rPr lang="en-US" altLang="en-US" sz="2600" dirty="0">
                <a:ea typeface="ＭＳ Ｐゴシック" panose="020B0600070205080204" pitchFamily="34" charset="-128"/>
              </a:rPr>
              <a:t>Writing about text was more powerful than just reading it or reading it and rereading it/studying it/discussing it</a:t>
            </a:r>
            <a:endParaRPr lang="en-US" sz="2600" dirty="0"/>
          </a:p>
          <a:p>
            <a:r>
              <a:rPr lang="en-US" sz="2600" dirty="0"/>
              <a:t>Found four kinds of writing activities had potency (1 especially powerful early on)</a:t>
            </a:r>
          </a:p>
          <a:p>
            <a:endParaRPr lang="en-US" sz="2400" dirty="0"/>
          </a:p>
        </p:txBody>
      </p:sp>
    </p:spTree>
    <p:extLst>
      <p:ext uri="{BB962C8B-B14F-4D97-AF65-F5344CB8AC3E}">
        <p14:creationId xmlns:p14="http://schemas.microsoft.com/office/powerpoint/2010/main" val="13933742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Writing about Text</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dirty="0"/>
              <a:t>Writing to models </a:t>
            </a:r>
          </a:p>
          <a:p>
            <a:r>
              <a:rPr lang="en-US" dirty="0"/>
              <a:t>Writing summaries</a:t>
            </a:r>
          </a:p>
          <a:p>
            <a:r>
              <a:rPr lang="en-US" dirty="0"/>
              <a:t>Analytical writing </a:t>
            </a:r>
          </a:p>
          <a:p>
            <a:r>
              <a:rPr lang="en-US" dirty="0"/>
              <a:t>Synthesis</a:t>
            </a:r>
          </a:p>
        </p:txBody>
      </p:sp>
    </p:spTree>
    <p:extLst>
      <p:ext uri="{BB962C8B-B14F-4D97-AF65-F5344CB8AC3E}">
        <p14:creationId xmlns:p14="http://schemas.microsoft.com/office/powerpoint/2010/main" val="215320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1273630" y="514623"/>
            <a:ext cx="8856450" cy="156566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200" dirty="0">
                <a:latin typeface="+mj-lt"/>
                <a:ea typeface="+mj-ea"/>
                <a:cs typeface="+mj-cs"/>
              </a:rPr>
              <a:t>Centrality of Text</a:t>
            </a:r>
          </a:p>
        </p:txBody>
      </p:sp>
      <p:sp>
        <p:nvSpPr>
          <p:cNvPr id="3" name="TextBox 2">
            <a:extLst>
              <a:ext uri="{FF2B5EF4-FFF2-40B4-BE49-F238E27FC236}">
                <a16:creationId xmlns:a16="http://schemas.microsoft.com/office/drawing/2014/main" id="{029EC1B9-2D9C-F8CE-9521-53FCDE4CFCCE}"/>
              </a:ext>
            </a:extLst>
          </p:cNvPr>
          <p:cNvSpPr txBox="1"/>
          <p:nvPr/>
        </p:nvSpPr>
        <p:spPr>
          <a:xfrm>
            <a:off x="1011980" y="1360100"/>
            <a:ext cx="10804748" cy="4534239"/>
          </a:xfrm>
          <a:prstGeom prst="rect">
            <a:avLst/>
          </a:prstGeom>
        </p:spPr>
        <p:txBody>
          <a:bodyPr vert="horz" lIns="91440" tIns="45720" rIns="91440" bIns="45720" rtlCol="0" anchor="t">
            <a:normAutofit/>
          </a:bodyPr>
          <a:lstStyle/>
          <a:p>
            <a:pPr marL="457200" indent="-270000">
              <a:lnSpc>
                <a:spcPct val="115000"/>
              </a:lnSpc>
              <a:spcAft>
                <a:spcPts val="600"/>
              </a:spcAft>
              <a:buFont typeface="Arial" panose="020B0604020202020204" pitchFamily="34" charset="0"/>
              <a:buChar char="•"/>
            </a:pPr>
            <a:r>
              <a:rPr lang="en-US" sz="2800" spc="50" dirty="0"/>
              <a:t>A major component of guided/directed reading instruction is the quality of the text</a:t>
            </a:r>
          </a:p>
          <a:p>
            <a:pPr marL="457200" indent="-270000">
              <a:lnSpc>
                <a:spcPct val="115000"/>
              </a:lnSpc>
              <a:spcAft>
                <a:spcPts val="600"/>
              </a:spcAft>
              <a:buFont typeface="Arial" panose="020B0604020202020204" pitchFamily="34" charset="0"/>
              <a:buChar char="•"/>
            </a:pPr>
            <a:r>
              <a:rPr lang="en-US" sz="2800" spc="50" dirty="0"/>
              <a:t>Initially, instructional texts must be relatively easy so as to facilitate decoding development</a:t>
            </a:r>
          </a:p>
          <a:p>
            <a:pPr marL="457200" indent="-270000">
              <a:lnSpc>
                <a:spcPct val="115000"/>
              </a:lnSpc>
              <a:spcAft>
                <a:spcPts val="600"/>
              </a:spcAft>
              <a:buFont typeface="Arial" panose="020B0604020202020204" pitchFamily="34" charset="0"/>
              <a:buChar char="•"/>
            </a:pPr>
            <a:r>
              <a:rPr lang="en-US" sz="2800" spc="50" dirty="0"/>
              <a:t>After this early period, most comprehension instruction should focus on texts that the students cannot already read reasonably well (”instructional level” is too easy)</a:t>
            </a:r>
          </a:p>
          <a:p>
            <a:pPr marL="457200" indent="-270000">
              <a:lnSpc>
                <a:spcPct val="115000"/>
              </a:lnSpc>
              <a:spcAft>
                <a:spcPts val="600"/>
              </a:spcAft>
              <a:buFont typeface="Arial" panose="020B0604020202020204" pitchFamily="34" charset="0"/>
              <a:buChar char="•"/>
            </a:pPr>
            <a:r>
              <a:rPr lang="en-US" sz="2800" spc="50" dirty="0"/>
              <a:t>High value content matters, too</a:t>
            </a:r>
          </a:p>
          <a:p>
            <a:pPr marL="457200" indent="-270000">
              <a:lnSpc>
                <a:spcPct val="115000"/>
              </a:lnSpc>
              <a:spcAft>
                <a:spcPts val="600"/>
              </a:spcAft>
              <a:buFont typeface="Arial" panose="020B0604020202020204" pitchFamily="34" charset="0"/>
              <a:buChar char="•"/>
            </a:pPr>
            <a:endParaRPr lang="en-US" sz="1500" spc="50" dirty="0"/>
          </a:p>
        </p:txBody>
      </p:sp>
    </p:spTree>
    <p:extLst>
      <p:ext uri="{BB962C8B-B14F-4D97-AF65-F5344CB8AC3E}">
        <p14:creationId xmlns:p14="http://schemas.microsoft.com/office/powerpoint/2010/main" val="23831169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B625-5AA2-3C06-AB78-4A895AC09FE2}"/>
              </a:ext>
            </a:extLst>
          </p:cNvPr>
          <p:cNvSpPr>
            <a:spLocks noGrp="1"/>
          </p:cNvSpPr>
          <p:nvPr>
            <p:ph type="title"/>
          </p:nvPr>
        </p:nvSpPr>
        <p:spPr/>
        <p:txBody>
          <a:bodyPr wrap="square" numCol="1" anchorCtr="0" compatLnSpc="1">
            <a:prstTxWarp prst="textNoShape">
              <a:avLst/>
            </a:prstTxWarp>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Summarization </a:t>
            </a:r>
          </a:p>
        </p:txBody>
      </p:sp>
      <p:sp>
        <p:nvSpPr>
          <p:cNvPr id="92162" name="Content Placeholder 2">
            <a:extLst>
              <a:ext uri="{FF2B5EF4-FFF2-40B4-BE49-F238E27FC236}">
                <a16:creationId xmlns:a16="http://schemas.microsoft.com/office/drawing/2014/main" id="{D0687FED-DA73-FC80-820C-B773D416AAA3}"/>
              </a:ext>
            </a:extLst>
          </p:cNvPr>
          <p:cNvSpPr>
            <a:spLocks noGrp="1"/>
          </p:cNvSpPr>
          <p:nvPr>
            <p:ph idx="1"/>
          </p:nvPr>
        </p:nvSpPr>
        <p:spPr>
          <a:xfrm>
            <a:off x="1905000" y="1828801"/>
            <a:ext cx="8305800" cy="4297363"/>
          </a:xfrm>
        </p:spPr>
        <p:txBody>
          <a:bodyPr/>
          <a:lstStyle/>
          <a:p>
            <a:pPr eaLnBrk="1" hangingPunct="1"/>
            <a:r>
              <a:rPr lang="en-US" altLang="en-US" dirty="0">
                <a:latin typeface="Calibri" panose="020F0502020204030204" pitchFamily="34" charset="0"/>
                <a:ea typeface="ＭＳ Ｐゴシック" panose="020B0600070205080204" pitchFamily="34" charset="-128"/>
              </a:rPr>
              <a:t>Writing about text is effective because it encourages students to think about what the author wrote (more effective with elementary than secondary)</a:t>
            </a:r>
          </a:p>
          <a:p>
            <a:pPr eaLnBrk="1" hangingPunct="1"/>
            <a:r>
              <a:rPr lang="en-US" altLang="en-US" dirty="0">
                <a:latin typeface="Calibri" panose="020F0502020204030204" pitchFamily="34" charset="0"/>
                <a:ea typeface="ＭＳ Ｐゴシック" panose="020B0600070205080204" pitchFamily="34" charset="-128"/>
              </a:rPr>
              <a:t>Requires students to identify the key ideas and details and to think about how those ideas are organized </a:t>
            </a:r>
          </a:p>
          <a:p>
            <a:pPr eaLnBrk="1" hangingPunct="1"/>
            <a:r>
              <a:rPr lang="en-US" altLang="en-US" dirty="0">
                <a:latin typeface="Calibri" panose="020F0502020204030204" pitchFamily="34" charset="0"/>
                <a:ea typeface="ＭＳ Ｐゴシック" panose="020B0600070205080204" pitchFamily="34" charset="-128"/>
              </a:rPr>
              <a:t>More explicit consideration of the text than if the reader were only reading</a:t>
            </a:r>
          </a:p>
          <a:p>
            <a:pPr eaLnBrk="1" hangingPunct="1"/>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478E2C27-644E-44D2-B267-B48B95E46AA3}"/>
              </a:ext>
            </a:extLst>
          </p:cNvPr>
          <p:cNvSpPr>
            <a:spLocks noGrp="1"/>
          </p:cNvSpPr>
          <p:nvPr>
            <p:ph idx="1"/>
          </p:nvPr>
        </p:nvSpPr>
        <p:spPr>
          <a:xfrm>
            <a:off x="370114" y="1730829"/>
            <a:ext cx="11271022" cy="4577895"/>
          </a:xfrm>
        </p:spPr>
        <p:txBody>
          <a:bodyPr rtlCol="0">
            <a:normAutofit/>
          </a:bodyPr>
          <a:lstStyle/>
          <a:p>
            <a:pPr marL="0" indent="0">
              <a:buNone/>
              <a:defRPr/>
            </a:pPr>
            <a:r>
              <a:rPr lang="en-US" sz="3200" b="1" dirty="0"/>
              <a:t>Summaries of Short Texts:</a:t>
            </a:r>
          </a:p>
          <a:p>
            <a:pPr>
              <a:defRPr/>
            </a:pPr>
            <a:r>
              <a:rPr lang="en-US" dirty="0">
                <a:ea typeface="+mn-ea"/>
                <a:cs typeface="+mn-cs"/>
              </a:rPr>
              <a:t>Identify/select the main idea of a paragraph</a:t>
            </a:r>
          </a:p>
          <a:p>
            <a:pPr>
              <a:defRPr/>
            </a:pPr>
            <a:r>
              <a:rPr lang="en-US" dirty="0">
                <a:ea typeface="+mn-ea"/>
                <a:cs typeface="+mn-cs"/>
              </a:rPr>
              <a:t>Delete trivial information</a:t>
            </a:r>
          </a:p>
          <a:p>
            <a:pPr>
              <a:defRPr/>
            </a:pPr>
            <a:r>
              <a:rPr lang="en-US" dirty="0">
                <a:ea typeface="+mn-ea"/>
                <a:cs typeface="+mn-cs"/>
              </a:rPr>
              <a:t>Delete redundant information</a:t>
            </a:r>
          </a:p>
          <a:p>
            <a:pPr>
              <a:defRPr/>
            </a:pPr>
            <a:r>
              <a:rPr lang="en-US" dirty="0">
                <a:ea typeface="+mn-ea"/>
                <a:cs typeface="+mn-cs"/>
              </a:rPr>
              <a:t>Write a one sentence synopsis of the main and supporting information for each paragraph</a:t>
            </a:r>
          </a:p>
          <a:p>
            <a:pPr marL="0" indent="0">
              <a:buNone/>
              <a:defRPr/>
            </a:pPr>
            <a:endParaRPr lang="en-US" dirty="0">
              <a:solidFill>
                <a:schemeClr val="tx1">
                  <a:lumMod val="50000"/>
                  <a:lumOff val="50000"/>
                </a:schemeClr>
              </a:solidFill>
              <a:ea typeface="+mn-ea"/>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739B-70B1-8B48-3187-5D5E19851EBF}"/>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a. Read the text</a:t>
            </a:r>
          </a:p>
        </p:txBody>
      </p:sp>
      <p:sp>
        <p:nvSpPr>
          <p:cNvPr id="97282" name="Content Placeholder 2">
            <a:extLst>
              <a:ext uri="{FF2B5EF4-FFF2-40B4-BE49-F238E27FC236}">
                <a16:creationId xmlns:a16="http://schemas.microsoft.com/office/drawing/2014/main" id="{32A97A32-BC9F-B4AD-7647-A59964C83998}"/>
              </a:ext>
            </a:extLst>
          </p:cNvPr>
          <p:cNvSpPr>
            <a:spLocks noGrp="1"/>
          </p:cNvSpPr>
          <p:nvPr>
            <p:ph idx="1"/>
          </p:nvPr>
        </p:nvSpPr>
        <p:spPr>
          <a:xfrm>
            <a:off x="539999" y="1861913"/>
            <a:ext cx="11101136" cy="3779837"/>
          </a:xfrm>
        </p:spPr>
        <p:txBody>
          <a:bodyPr>
            <a:normAutofit/>
          </a:bodyPr>
          <a:lstStyle/>
          <a:p>
            <a:pPr eaLnBrk="1" hangingPunct="1"/>
            <a:endParaRPr lang="en-US" altLang="en-US" sz="2400" dirty="0">
              <a:ea typeface="ＭＳ Ｐゴシック" panose="020B0600070205080204" pitchFamily="34" charset="-128"/>
            </a:endParaRPr>
          </a:p>
          <a:p>
            <a:pPr eaLnBrk="1" hangingPunct="1">
              <a:buFont typeface="Arial" panose="020B0604020202020204" pitchFamily="34" charset="0"/>
              <a:buNone/>
            </a:pPr>
            <a:r>
              <a:rPr lang="en-US" altLang="en-US" dirty="0">
                <a:ea typeface="ＭＳ Ｐゴシック" panose="020B0600070205080204" pitchFamily="34" charset="-128"/>
              </a:rPr>
              <a:t>	You can see some small things with your eyes. With a microscope, however, you can see much smaller details. Think of a butterfly’s wing. You can see it with your eyes. But a microscope can show you small parts of the wing called scales.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85DC-7008-CECC-8988-0D2088FF00FF}"/>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b. Identify main idea</a:t>
            </a:r>
          </a:p>
        </p:txBody>
      </p:sp>
      <p:sp>
        <p:nvSpPr>
          <p:cNvPr id="98306" name="Content Placeholder 2">
            <a:extLst>
              <a:ext uri="{FF2B5EF4-FFF2-40B4-BE49-F238E27FC236}">
                <a16:creationId xmlns:a16="http://schemas.microsoft.com/office/drawing/2014/main" id="{7FCDCDDA-D770-6B30-FC75-FC79071536B9}"/>
              </a:ext>
            </a:extLst>
          </p:cNvPr>
          <p:cNvSpPr>
            <a:spLocks noGrp="1"/>
          </p:cNvSpPr>
          <p:nvPr>
            <p:ph idx="1"/>
          </p:nvPr>
        </p:nvSpPr>
        <p:spPr>
          <a:xfrm>
            <a:off x="936171" y="1861457"/>
            <a:ext cx="9274629" cy="4264707"/>
          </a:xfrm>
        </p:spPr>
        <p:txBody>
          <a:bodyPr/>
          <a:lstStyle/>
          <a:p>
            <a:pPr marL="0" indent="0">
              <a:buNone/>
            </a:pPr>
            <a:r>
              <a:rPr lang="en-US" altLang="en-US" dirty="0">
                <a:ea typeface="ＭＳ Ｐゴシック" panose="020B0600070205080204" pitchFamily="34" charset="-128"/>
              </a:rPr>
              <a:t>      </a:t>
            </a:r>
            <a:r>
              <a:rPr lang="en-US" altLang="en-US" u="sng" dirty="0">
                <a:ea typeface="ＭＳ Ｐゴシック" panose="020B0600070205080204" pitchFamily="34" charset="-128"/>
              </a:rPr>
              <a:t>You can see some small things with your eyes. With a microscope, however, you can see much smaller details</a:t>
            </a:r>
            <a:r>
              <a:rPr lang="en-US" altLang="en-US" dirty="0">
                <a:ea typeface="ＭＳ Ｐゴシック" panose="020B0600070205080204" pitchFamily="34" charset="-128"/>
              </a:rPr>
              <a:t>. Think of a butterfly’s wing. You can see it with your eyes. But a microscope can show you small parts of the wing called scales. </a:t>
            </a:r>
          </a:p>
          <a:p>
            <a:pPr marL="0" indent="0">
              <a:buNone/>
            </a:pPr>
            <a:endParaRPr lang="en-US" altLang="en-US" dirty="0">
              <a:ea typeface="ＭＳ Ｐゴシック" panose="020B0600070205080204" pitchFamily="34"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BB39-8BD7-D7E6-08DD-1CE90620D4EE}"/>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c.  Delete trivia</a:t>
            </a:r>
          </a:p>
        </p:txBody>
      </p:sp>
      <p:sp>
        <p:nvSpPr>
          <p:cNvPr id="3" name="Content Placeholder 2">
            <a:extLst>
              <a:ext uri="{FF2B5EF4-FFF2-40B4-BE49-F238E27FC236}">
                <a16:creationId xmlns:a16="http://schemas.microsoft.com/office/drawing/2014/main" id="{165F4130-E6AD-AE37-3E80-B8AF241CD6C3}"/>
              </a:ext>
            </a:extLst>
          </p:cNvPr>
          <p:cNvSpPr>
            <a:spLocks noGrp="1"/>
          </p:cNvSpPr>
          <p:nvPr>
            <p:ph idx="1"/>
          </p:nvPr>
        </p:nvSpPr>
        <p:spPr>
          <a:xfrm>
            <a:off x="1905000" y="1905001"/>
            <a:ext cx="8305800" cy="4221163"/>
          </a:xfrm>
        </p:spPr>
        <p:txBody>
          <a:bodyPr rtlCol="0">
            <a:normAutofit/>
          </a:bodyPr>
          <a:lstStyle/>
          <a:p>
            <a:pPr marL="0" indent="0">
              <a:buNone/>
              <a:defRPr/>
            </a:pPr>
            <a:r>
              <a:rPr lang="en-US" dirty="0">
                <a:ea typeface="+mn-ea"/>
                <a:cs typeface="+mn-cs"/>
              </a:rPr>
              <a:t>	You can see some small things with your eyes. With a microscope, however, you can see much smaller details. </a:t>
            </a:r>
            <a:r>
              <a:rPr lang="en-US" strike="sngStrike" dirty="0">
                <a:ea typeface="+mn-ea"/>
                <a:cs typeface="+mn-cs"/>
              </a:rPr>
              <a:t>Think of a butterfly’s wing. You can see it with your eyes. But a microscope can show you small parts of the wing called scales.</a:t>
            </a:r>
            <a:r>
              <a:rPr lang="en-US" dirty="0">
                <a:ea typeface="+mn-ea"/>
                <a:cs typeface="+mn-cs"/>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C544-0901-7ABF-A186-FF2C436B1FE9}"/>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d. Write one sentence summary</a:t>
            </a:r>
          </a:p>
        </p:txBody>
      </p:sp>
      <p:sp>
        <p:nvSpPr>
          <p:cNvPr id="100354" name="Content Placeholder 2">
            <a:extLst>
              <a:ext uri="{FF2B5EF4-FFF2-40B4-BE49-F238E27FC236}">
                <a16:creationId xmlns:a16="http://schemas.microsoft.com/office/drawing/2014/main" id="{124AE3C3-DEB1-0920-8175-AC0607EAC287}"/>
              </a:ext>
            </a:extLst>
          </p:cNvPr>
          <p:cNvSpPr>
            <a:spLocks noGrp="1"/>
          </p:cNvSpPr>
          <p:nvPr>
            <p:ph idx="1"/>
          </p:nvPr>
        </p:nvSpPr>
        <p:spPr>
          <a:xfrm>
            <a:off x="1458686" y="1839687"/>
            <a:ext cx="8229600" cy="4068763"/>
          </a:xfrm>
        </p:spPr>
        <p:txBody>
          <a:bodyPr>
            <a:normAutofit/>
          </a:bodyPr>
          <a:lstStyle/>
          <a:p>
            <a:pPr marL="0" indent="0">
              <a:buNone/>
            </a:pPr>
            <a:r>
              <a:rPr lang="en-US" altLang="en-US" dirty="0">
                <a:ea typeface="ＭＳ Ｐゴシック" panose="020B0600070205080204" pitchFamily="34" charset="-128"/>
              </a:rPr>
              <a:t>Microscopes let you see things so small that you can’t see them with just your eyes.</a:t>
            </a:r>
          </a:p>
          <a:p>
            <a:pPr marL="0" indent="0">
              <a:buNone/>
            </a:pPr>
            <a:endParaRPr lang="en-US" altLang="en-US" sz="24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                                  (written with text removed)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58C677DC-4858-DA9B-7348-535241BDFB13}"/>
              </a:ext>
            </a:extLst>
          </p:cNvPr>
          <p:cNvSpPr>
            <a:spLocks noGrp="1"/>
          </p:cNvSpPr>
          <p:nvPr>
            <p:ph idx="1"/>
          </p:nvPr>
        </p:nvSpPr>
        <p:spPr>
          <a:xfrm>
            <a:off x="355152" y="1153886"/>
            <a:ext cx="11079156" cy="3772353"/>
          </a:xfrm>
        </p:spPr>
        <p:txBody>
          <a:bodyPr rtlCol="0">
            <a:normAutofit/>
          </a:bodyPr>
          <a:lstStyle/>
          <a:p>
            <a:pPr marL="0" indent="0">
              <a:buNone/>
              <a:defRPr/>
            </a:pPr>
            <a:r>
              <a:rPr lang="en-US" sz="3200" b="1" dirty="0"/>
              <a:t>Summaries of Longer Texts:</a:t>
            </a:r>
          </a:p>
          <a:p>
            <a:pPr marL="274320" indent="-274320">
              <a:buFont typeface="Wingdings 2"/>
              <a:buChar char=""/>
              <a:defRPr/>
            </a:pPr>
            <a:r>
              <a:rPr lang="en-US" dirty="0">
                <a:ea typeface="+mn-ea"/>
                <a:cs typeface="+mn-cs"/>
              </a:rPr>
              <a:t>Identify/select the main idea of a text</a:t>
            </a:r>
          </a:p>
          <a:p>
            <a:pPr marL="274320" indent="-274320">
              <a:buFont typeface="Wingdings 2"/>
              <a:buChar char=""/>
              <a:defRPr/>
            </a:pPr>
            <a:r>
              <a:rPr lang="en-US" dirty="0">
                <a:ea typeface="+mn-ea"/>
                <a:cs typeface="+mn-cs"/>
              </a:rPr>
              <a:t>Create a skeleton outline using the subheadings from the text </a:t>
            </a:r>
          </a:p>
          <a:p>
            <a:pPr marL="274320" indent="-274320">
              <a:buFont typeface="Wingdings 2"/>
              <a:buChar char=""/>
              <a:defRPr/>
            </a:pPr>
            <a:r>
              <a:rPr lang="en-US" dirty="0">
                <a:ea typeface="+mn-ea"/>
                <a:cs typeface="+mn-cs"/>
              </a:rPr>
              <a:t>Identify 2-3 important ideas for each subheading</a:t>
            </a:r>
          </a:p>
          <a:p>
            <a:pPr marL="274320" indent="-274320">
              <a:buFont typeface="Wingdings 2"/>
              <a:buChar char=""/>
              <a:defRPr/>
            </a:pPr>
            <a:r>
              <a:rPr lang="en-US" dirty="0">
                <a:ea typeface="+mn-ea"/>
                <a:cs typeface="+mn-cs"/>
              </a:rPr>
              <a:t>Convert the outline into a summary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96FE-8E11-98C7-5CDE-B01B1F431BD5}"/>
              </a:ext>
            </a:extLst>
          </p:cNvPr>
          <p:cNvSpPr>
            <a:spLocks noGrp="1"/>
          </p:cNvSpPr>
          <p:nvPr>
            <p:ph type="title"/>
          </p:nvPr>
        </p:nvSpPr>
        <p:spPr/>
        <p:txBody>
          <a:bodyPr wrap="square" numCol="1" anchorCtr="0" compatLnSpc="1">
            <a:prstTxWarp prst="textNoShape">
              <a:avLst/>
            </a:prstTxWarp>
          </a:bodyPr>
          <a:lstStyle/>
          <a:p>
            <a:pPr>
              <a:defRPr/>
            </a:pPr>
            <a:r>
              <a:rPr lang="en-US" altLang="en-US" sz="4000">
                <a:effectLst>
                  <a:outerShdw blurRad="38100" dist="38100" dir="2700000" algn="tl">
                    <a:srgbClr val="C0C0C0"/>
                  </a:outerShdw>
                </a:effectLst>
                <a:ea typeface="ＭＳ Ｐゴシック" panose="020B0600070205080204" pitchFamily="34" charset="-128"/>
              </a:rPr>
              <a:t>GIST</a:t>
            </a:r>
          </a:p>
        </p:txBody>
      </p:sp>
      <p:sp>
        <p:nvSpPr>
          <p:cNvPr id="3" name="Content Placeholder 2">
            <a:extLst>
              <a:ext uri="{FF2B5EF4-FFF2-40B4-BE49-F238E27FC236}">
                <a16:creationId xmlns:a16="http://schemas.microsoft.com/office/drawing/2014/main" id="{4B04ECC8-D948-D6DB-FF74-F5F7484BEB3D}"/>
              </a:ext>
            </a:extLst>
          </p:cNvPr>
          <p:cNvSpPr>
            <a:spLocks noGrp="1"/>
          </p:cNvSpPr>
          <p:nvPr>
            <p:ph idx="1"/>
          </p:nvPr>
        </p:nvSpPr>
        <p:spPr>
          <a:xfrm>
            <a:off x="1328056" y="1556658"/>
            <a:ext cx="8153400" cy="4144963"/>
          </a:xfrm>
        </p:spPr>
        <p:txBody>
          <a:bodyPr>
            <a:normAutofit fontScale="92500" lnSpcReduction="10000"/>
          </a:bodyPr>
          <a:lstStyle/>
          <a:p>
            <a:pPr>
              <a:buFont typeface="Arial" charset="0"/>
              <a:buChar char="•"/>
              <a:defRPr/>
            </a:pPr>
            <a:r>
              <a:rPr lang="en-US" sz="2600" dirty="0"/>
              <a:t>1. Read text (section)</a:t>
            </a:r>
          </a:p>
          <a:p>
            <a:pPr>
              <a:buFont typeface="Arial" charset="0"/>
              <a:buChar char="•"/>
              <a:defRPr/>
            </a:pPr>
            <a:r>
              <a:rPr lang="en-US" sz="2600" dirty="0"/>
              <a:t>2. Identify 5Ws and H</a:t>
            </a:r>
          </a:p>
          <a:p>
            <a:pPr>
              <a:buFont typeface="Arial" charset="0"/>
              <a:buChar char="•"/>
              <a:defRPr/>
            </a:pPr>
            <a:r>
              <a:rPr lang="en-US" sz="2600" dirty="0"/>
              <a:t>3. Write 20 word summary</a:t>
            </a:r>
          </a:p>
          <a:p>
            <a:pPr>
              <a:buFont typeface="Arial" charset="0"/>
              <a:buChar char="•"/>
              <a:defRPr/>
            </a:pPr>
            <a:endParaRPr lang="en-US" dirty="0"/>
          </a:p>
          <a:p>
            <a:pPr marL="0" indent="0">
              <a:buNone/>
              <a:defRPr/>
            </a:pPr>
            <a:r>
              <a:rPr lang="en-US" dirty="0"/>
              <a:t>__________   __________   __________   __________   </a:t>
            </a:r>
          </a:p>
          <a:p>
            <a:pPr marL="0" indent="0">
              <a:buNone/>
              <a:defRPr/>
            </a:pPr>
            <a:r>
              <a:rPr lang="en-US" dirty="0"/>
              <a:t>__________   __________   __________   __________</a:t>
            </a:r>
          </a:p>
          <a:p>
            <a:pPr marL="0" indent="0">
              <a:buNone/>
              <a:defRPr/>
            </a:pPr>
            <a:r>
              <a:rPr lang="en-US" dirty="0"/>
              <a:t>__________   __________   __________   __________</a:t>
            </a:r>
          </a:p>
          <a:p>
            <a:pPr marL="0" indent="0">
              <a:buNone/>
              <a:defRPr/>
            </a:pPr>
            <a:r>
              <a:rPr lang="en-US" dirty="0"/>
              <a:t>__________   __________   __________   __________</a:t>
            </a:r>
          </a:p>
          <a:p>
            <a:pPr marL="0" indent="0">
              <a:buNone/>
              <a:defRPr/>
            </a:pPr>
            <a:r>
              <a:rPr lang="en-US" dirty="0"/>
              <a:t>__________   __________   __________   __________</a:t>
            </a:r>
          </a:p>
          <a:p>
            <a:pPr marL="0" indent="0">
              <a:buNone/>
              <a:defRPr/>
            </a:pP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0606-29AF-A55F-DEE8-7F44CD155796}"/>
              </a:ext>
            </a:extLst>
          </p:cNvPr>
          <p:cNvSpPr>
            <a:spLocks noGrp="1"/>
          </p:cNvSpPr>
          <p:nvPr>
            <p:ph type="title"/>
          </p:nvPr>
        </p:nvSpPr>
        <p:spPr/>
        <p:txBody>
          <a:bodyPr wrap="square" numCol="1" anchorCtr="0" compatLnSpc="1">
            <a:prstTxWarp prst="textNoShape">
              <a:avLst/>
            </a:prstTxWarp>
            <a:normAutofit/>
          </a:bodyPr>
          <a:lstStyle/>
          <a:p>
            <a:pPr eaLnBrk="1" hangingPunct="1">
              <a:defRPr/>
            </a:pPr>
            <a:r>
              <a:rPr lang="en-US" altLang="en-US" sz="4000" dirty="0">
                <a:effectLst>
                  <a:outerShdw blurRad="38100" dist="38100" dir="2700000" algn="tl">
                    <a:srgbClr val="C0C0C0"/>
                  </a:outerShdw>
                </a:effectLst>
                <a:ea typeface="ＭＳ Ｐゴシック" panose="020B0600070205080204" pitchFamily="34" charset="-128"/>
              </a:rPr>
              <a:t>Summary Writing Skills</a:t>
            </a:r>
          </a:p>
        </p:txBody>
      </p:sp>
      <p:sp>
        <p:nvSpPr>
          <p:cNvPr id="3" name="Content Placeholder 2">
            <a:extLst>
              <a:ext uri="{FF2B5EF4-FFF2-40B4-BE49-F238E27FC236}">
                <a16:creationId xmlns:a16="http://schemas.microsoft.com/office/drawing/2014/main" id="{C94C575A-E60F-9689-F657-134C14B16475}"/>
              </a:ext>
            </a:extLst>
          </p:cNvPr>
          <p:cNvSpPr>
            <a:spLocks noGrp="1"/>
          </p:cNvSpPr>
          <p:nvPr>
            <p:ph idx="1"/>
          </p:nvPr>
        </p:nvSpPr>
        <p:spPr>
          <a:xfrm>
            <a:off x="1232452" y="1938131"/>
            <a:ext cx="8978348" cy="4188034"/>
          </a:xfrm>
        </p:spPr>
        <p:txBody>
          <a:bodyPr rtlCol="0">
            <a:normAutofit/>
          </a:bodyPr>
          <a:lstStyle/>
          <a:p>
            <a:pPr>
              <a:defRPr/>
            </a:pPr>
            <a:r>
              <a:rPr lang="en-US" dirty="0">
                <a:ea typeface="+mn-ea"/>
                <a:cs typeface="+mn-cs"/>
              </a:rPr>
              <a:t>Comprehension of the text</a:t>
            </a:r>
          </a:p>
          <a:p>
            <a:pPr>
              <a:defRPr/>
            </a:pPr>
            <a:r>
              <a:rPr lang="en-US" dirty="0">
                <a:ea typeface="+mn-ea"/>
                <a:cs typeface="+mn-cs"/>
              </a:rPr>
              <a:t>Identification of key ideas and details</a:t>
            </a:r>
          </a:p>
          <a:p>
            <a:pPr>
              <a:defRPr/>
            </a:pPr>
            <a:r>
              <a:rPr lang="en-US" dirty="0">
                <a:ea typeface="+mn-ea"/>
                <a:cs typeface="+mn-cs"/>
              </a:rPr>
              <a:t>Identification of the text structure</a:t>
            </a:r>
          </a:p>
          <a:p>
            <a:pPr>
              <a:defRPr/>
            </a:pPr>
            <a:r>
              <a:rPr lang="en-US" dirty="0">
                <a:ea typeface="+mn-ea"/>
                <a:cs typeface="+mn-cs"/>
              </a:rPr>
              <a:t>Ability to paraphrase and translate ideas into your own words</a:t>
            </a:r>
          </a:p>
          <a:p>
            <a:pPr>
              <a:defRPr/>
            </a:pPr>
            <a:r>
              <a:rPr lang="en-US" dirty="0">
                <a:ea typeface="+mn-ea"/>
                <a:cs typeface="+mn-cs"/>
              </a:rPr>
              <a:t>Ability to combine </a:t>
            </a:r>
            <a:r>
              <a:rPr lang="en-US" dirty="0" err="1">
                <a:ea typeface="+mn-ea"/>
                <a:cs typeface="+mn-cs"/>
              </a:rPr>
              <a:t>subpoints</a:t>
            </a:r>
            <a:r>
              <a:rPr lang="en-US" dirty="0">
                <a:ea typeface="+mn-ea"/>
                <a:cs typeface="+mn-cs"/>
              </a:rPr>
              <a:t> into generalizations</a:t>
            </a:r>
          </a:p>
          <a:p>
            <a:pPr marL="0" indent="0">
              <a:buNone/>
              <a:defRPr/>
            </a:pPr>
            <a:endParaRPr lang="en-US" dirty="0">
              <a:solidFill>
                <a:schemeClr val="tx1">
                  <a:lumMod val="50000"/>
                  <a:lumOff val="50000"/>
                </a:schemeClr>
              </a:solidFill>
              <a:ea typeface="+mn-ea"/>
              <a:cs typeface="+mn-cs"/>
            </a:endParaRPr>
          </a:p>
          <a:p>
            <a:pPr>
              <a:defRPr/>
            </a:pPr>
            <a:endParaRPr lang="en-US" dirty="0">
              <a:solidFill>
                <a:schemeClr val="tx1">
                  <a:lumMod val="50000"/>
                  <a:lumOff val="50000"/>
                </a:schemeClr>
              </a:solidFill>
              <a:ea typeface="+mn-ea"/>
              <a:cs typeface="+mn-cs"/>
            </a:endParaRPr>
          </a:p>
          <a:p>
            <a:pPr>
              <a:defRPr/>
            </a:pPr>
            <a:endParaRPr lang="en-US" dirty="0">
              <a:solidFill>
                <a:schemeClr val="tx1">
                  <a:lumMod val="50000"/>
                  <a:lumOff val="50000"/>
                </a:schemeClr>
              </a:solidFill>
              <a:ea typeface="+mn-ea"/>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Reading</a:t>
            </a:r>
          </a:p>
        </p:txBody>
      </p:sp>
      <p:sp>
        <p:nvSpPr>
          <p:cNvPr id="3" name="Content Placeholder 2"/>
          <p:cNvSpPr>
            <a:spLocks noGrp="1"/>
          </p:cNvSpPr>
          <p:nvPr>
            <p:ph idx="1"/>
          </p:nvPr>
        </p:nvSpPr>
        <p:spPr>
          <a:xfrm>
            <a:off x="1981200" y="1905000"/>
            <a:ext cx="7620000" cy="4495800"/>
          </a:xfrm>
        </p:spPr>
        <p:txBody>
          <a:bodyPr/>
          <a:lstStyle/>
          <a:p>
            <a:r>
              <a:rPr lang="en-US" dirty="0"/>
              <a:t>Close reading is not a teaching technique</a:t>
            </a:r>
          </a:p>
          <a:p>
            <a:r>
              <a:rPr lang="en-US" dirty="0"/>
              <a:t>It is a goal, a desired outcome: we want our children to be able to read text closely</a:t>
            </a:r>
          </a:p>
          <a:p>
            <a:r>
              <a:rPr lang="en-US" dirty="0"/>
              <a:t>“Close reading” is a term of art in literature, but it is used colloquially—and somewhat differently—by the other disciplines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14320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1273630" y="514623"/>
            <a:ext cx="8856450" cy="156566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200" dirty="0">
                <a:latin typeface="+mj-lt"/>
                <a:ea typeface="+mj-ea"/>
                <a:cs typeface="+mj-cs"/>
              </a:rPr>
              <a:t>Importance of Scaffolding</a:t>
            </a:r>
          </a:p>
        </p:txBody>
      </p:sp>
      <p:sp>
        <p:nvSpPr>
          <p:cNvPr id="3" name="TextBox 2">
            <a:extLst>
              <a:ext uri="{FF2B5EF4-FFF2-40B4-BE49-F238E27FC236}">
                <a16:creationId xmlns:a16="http://schemas.microsoft.com/office/drawing/2014/main" id="{029EC1B9-2D9C-F8CE-9521-53FCDE4CFCCE}"/>
              </a:ext>
            </a:extLst>
          </p:cNvPr>
          <p:cNvSpPr txBox="1"/>
          <p:nvPr/>
        </p:nvSpPr>
        <p:spPr>
          <a:xfrm>
            <a:off x="1081554" y="1674187"/>
            <a:ext cx="10804748" cy="4534239"/>
          </a:xfrm>
          <a:prstGeom prst="rect">
            <a:avLst/>
          </a:prstGeom>
        </p:spPr>
        <p:txBody>
          <a:bodyPr vert="horz" lIns="91440" tIns="45720" rIns="91440" bIns="45720" rtlCol="0" anchor="t">
            <a:normAutofit/>
          </a:bodyPr>
          <a:lstStyle/>
          <a:p>
            <a:pPr marL="457200" indent="-270000">
              <a:lnSpc>
                <a:spcPct val="115000"/>
              </a:lnSpc>
              <a:spcAft>
                <a:spcPts val="600"/>
              </a:spcAft>
              <a:buFont typeface="Arial" panose="020B0604020202020204" pitchFamily="34" charset="0"/>
              <a:buChar char="•"/>
            </a:pPr>
            <a:r>
              <a:rPr lang="en-US" sz="2800" spc="50" dirty="0"/>
              <a:t>Students must overcome the barriers to understanding that they confront during reading</a:t>
            </a:r>
          </a:p>
          <a:p>
            <a:pPr marL="457200" indent="-270000">
              <a:lnSpc>
                <a:spcPct val="115000"/>
              </a:lnSpc>
              <a:spcAft>
                <a:spcPts val="600"/>
              </a:spcAft>
              <a:buFont typeface="Arial" panose="020B0604020202020204" pitchFamily="34" charset="0"/>
              <a:buChar char="•"/>
            </a:pPr>
            <a:r>
              <a:rPr lang="en-US" sz="2800" spc="50" dirty="0"/>
              <a:t>To do this, teachers must provide supportive scaffolding – facilitating comprehension of the texts without reading the texts to the students and without telling them what the texts say</a:t>
            </a:r>
          </a:p>
          <a:p>
            <a:pPr marL="457200" indent="-270000">
              <a:lnSpc>
                <a:spcPct val="115000"/>
              </a:lnSpc>
              <a:spcAft>
                <a:spcPts val="600"/>
              </a:spcAft>
              <a:buFont typeface="Arial" panose="020B0604020202020204" pitchFamily="34" charset="0"/>
              <a:buChar char="•"/>
            </a:pPr>
            <a:r>
              <a:rPr lang="en-US" sz="2800" spc="50" dirty="0"/>
              <a:t>The point is to get the students to successfully act on the text in ways that end in comprehension</a:t>
            </a:r>
          </a:p>
          <a:p>
            <a:pPr marL="457200" indent="-270000">
              <a:lnSpc>
                <a:spcPct val="115000"/>
              </a:lnSpc>
              <a:spcAft>
                <a:spcPts val="600"/>
              </a:spcAft>
              <a:buFont typeface="Arial" panose="020B0604020202020204" pitchFamily="34" charset="0"/>
              <a:buChar char="•"/>
            </a:pPr>
            <a:endParaRPr lang="en-US" sz="1500" spc="50" dirty="0"/>
          </a:p>
        </p:txBody>
      </p:sp>
    </p:spTree>
    <p:extLst>
      <p:ext uri="{BB962C8B-B14F-4D97-AF65-F5344CB8AC3E}">
        <p14:creationId xmlns:p14="http://schemas.microsoft.com/office/powerpoint/2010/main" val="39725153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close reading, the meaning is in the text</a:t>
            </a:r>
          </a:p>
        </p:txBody>
      </p:sp>
      <p:sp>
        <p:nvSpPr>
          <p:cNvPr id="3" name="Content Placeholder 2"/>
          <p:cNvSpPr>
            <a:spLocks noGrp="1"/>
          </p:cNvSpPr>
          <p:nvPr>
            <p:ph idx="1"/>
          </p:nvPr>
        </p:nvSpPr>
        <p:spPr>
          <a:xfrm>
            <a:off x="1077686" y="2226833"/>
            <a:ext cx="8916168" cy="4859767"/>
          </a:xfrm>
        </p:spPr>
        <p:txBody>
          <a:bodyPr>
            <a:noAutofit/>
          </a:bodyPr>
          <a:lstStyle/>
          <a:p>
            <a:r>
              <a:rPr lang="en-US" dirty="0"/>
              <a:t>Readers grasp this meaning by reading and analyzing the text</a:t>
            </a:r>
          </a:p>
          <a:p>
            <a:r>
              <a:rPr lang="en-US" dirty="0"/>
              <a:t>Close reading is heavily involved in determining the meaning and value of a text through a deep reading of that text with little recourse to other sources of information</a:t>
            </a:r>
          </a:p>
          <a:p>
            <a:r>
              <a:rPr lang="en-US" dirty="0"/>
              <a:t>Close reading treats the text as a unity—that means it considers not only the author’s message, but how the ways of telling the message reinforce or extend its meaning</a:t>
            </a:r>
          </a:p>
        </p:txBody>
      </p:sp>
    </p:spTree>
    <p:extLst>
      <p:ext uri="{BB962C8B-B14F-4D97-AF65-F5344CB8AC3E}">
        <p14:creationId xmlns:p14="http://schemas.microsoft.com/office/powerpoint/2010/main" val="19968523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reading has a long history</a:t>
            </a:r>
          </a:p>
        </p:txBody>
      </p:sp>
      <p:sp>
        <p:nvSpPr>
          <p:cNvPr id="3" name="Content Placeholder 2"/>
          <p:cNvSpPr>
            <a:spLocks noGrp="1"/>
          </p:cNvSpPr>
          <p:nvPr>
            <p:ph idx="1"/>
          </p:nvPr>
        </p:nvSpPr>
        <p:spPr>
          <a:xfrm>
            <a:off x="1273629" y="1556657"/>
            <a:ext cx="8327571" cy="4844143"/>
          </a:xfrm>
        </p:spPr>
        <p:txBody>
          <a:bodyPr>
            <a:noAutofit/>
          </a:bodyPr>
          <a:lstStyle/>
          <a:p>
            <a:r>
              <a:rPr lang="en-US" sz="2400" dirty="0"/>
              <a:t>It starts with the Protestant Reformation 500 years ago </a:t>
            </a:r>
          </a:p>
          <a:p>
            <a:r>
              <a:rPr lang="en-US" sz="2400" dirty="0"/>
              <a:t>Martin Luther dueled with the Church about whether priests were the only ones who could read the Bible </a:t>
            </a:r>
          </a:p>
          <a:p>
            <a:r>
              <a:rPr lang="en-US" sz="2400" dirty="0"/>
              <a:t>This argument reignites in the 1920s and 30s in English Departments </a:t>
            </a:r>
          </a:p>
          <a:p>
            <a:r>
              <a:rPr lang="en-US" sz="2400" dirty="0"/>
              <a:t>Scholasticism: professors/teachers taught the meaning of text based on its creation </a:t>
            </a:r>
          </a:p>
          <a:p>
            <a:r>
              <a:rPr lang="en-US" sz="2400" dirty="0"/>
              <a:t>New Criticism (I.A. Richards, C. Brooks &amp; R. P. Warren, etc.): The meaning is in the text and the text must be read closely to get it to give up its meaning</a:t>
            </a:r>
          </a:p>
        </p:txBody>
      </p:sp>
    </p:spTree>
    <p:extLst>
      <p:ext uri="{BB962C8B-B14F-4D97-AF65-F5344CB8AC3E}">
        <p14:creationId xmlns:p14="http://schemas.microsoft.com/office/powerpoint/2010/main" val="28751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versions of close reading</a:t>
            </a:r>
          </a:p>
        </p:txBody>
      </p:sp>
      <p:sp>
        <p:nvSpPr>
          <p:cNvPr id="3" name="Content Placeholder 2"/>
          <p:cNvSpPr>
            <a:spLocks noGrp="1"/>
          </p:cNvSpPr>
          <p:nvPr>
            <p:ph idx="1"/>
          </p:nvPr>
        </p:nvSpPr>
        <p:spPr/>
        <p:txBody>
          <a:bodyPr>
            <a:normAutofit/>
          </a:bodyPr>
          <a:lstStyle/>
          <a:p>
            <a:r>
              <a:rPr lang="en-US" dirty="0"/>
              <a:t>In all versions of close reading the meaning is hidden in the text and needs to be acquired through careful and thorough analysis and re-analysis (texts don’t just give up their meaning)</a:t>
            </a:r>
          </a:p>
        </p:txBody>
      </p:sp>
    </p:spTree>
    <p:extLst>
      <p:ext uri="{BB962C8B-B14F-4D97-AF65-F5344CB8AC3E}">
        <p14:creationId xmlns:p14="http://schemas.microsoft.com/office/powerpoint/2010/main" val="2309433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Adler and Van </a:t>
            </a:r>
            <a:r>
              <a:rPr lang="en-US" dirty="0" err="1"/>
              <a:t>Doren’s</a:t>
            </a:r>
            <a:r>
              <a:rPr lang="en-US" dirty="0"/>
              <a:t> </a:t>
            </a:r>
            <a:br>
              <a:rPr lang="en-US" dirty="0"/>
            </a:br>
            <a:r>
              <a:rPr lang="en-US" dirty="0"/>
              <a:t>Close Reading</a:t>
            </a:r>
          </a:p>
        </p:txBody>
      </p:sp>
      <p:sp>
        <p:nvSpPr>
          <p:cNvPr id="3" name="Content Placeholder 2"/>
          <p:cNvSpPr>
            <a:spLocks noGrp="1"/>
          </p:cNvSpPr>
          <p:nvPr>
            <p:ph idx="1"/>
          </p:nvPr>
        </p:nvSpPr>
        <p:spPr>
          <a:xfrm>
            <a:off x="983975" y="1798983"/>
            <a:ext cx="8617226" cy="4601817"/>
          </a:xfrm>
        </p:spPr>
        <p:txBody>
          <a:bodyPr>
            <a:noAutofit/>
          </a:bodyPr>
          <a:lstStyle/>
          <a:p>
            <a:r>
              <a:rPr lang="en-US" sz="2600" dirty="0"/>
              <a:t>Great books (challenging books) need to be read and reread</a:t>
            </a:r>
          </a:p>
          <a:p>
            <a:r>
              <a:rPr lang="en-US" sz="2600" dirty="0"/>
              <a:t>Each reading aims to accomplish a separate purpose</a:t>
            </a:r>
          </a:p>
          <a:p>
            <a:r>
              <a:rPr lang="en-US" sz="2600" dirty="0"/>
              <a:t>The first reading should allow the readers to determine what a text says</a:t>
            </a:r>
          </a:p>
          <a:p>
            <a:r>
              <a:rPr lang="en-US" sz="2600" dirty="0"/>
              <a:t>The second reading should allow them to determine how a text works </a:t>
            </a:r>
          </a:p>
          <a:p>
            <a:r>
              <a:rPr lang="en-US" sz="2600" dirty="0"/>
              <a:t>The third (or fourth) reading should allow the reader to determine the value of the text by evaluate its quality connecting to other texts</a:t>
            </a:r>
          </a:p>
        </p:txBody>
      </p:sp>
    </p:spTree>
    <p:extLst>
      <p:ext uri="{BB962C8B-B14F-4D97-AF65-F5344CB8AC3E}">
        <p14:creationId xmlns:p14="http://schemas.microsoft.com/office/powerpoint/2010/main" val="2885034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Reading</a:t>
            </a:r>
          </a:p>
        </p:txBody>
      </p:sp>
      <p:sp>
        <p:nvSpPr>
          <p:cNvPr id="3" name="Content Placeholder 2"/>
          <p:cNvSpPr>
            <a:spLocks noGrp="1"/>
          </p:cNvSpPr>
          <p:nvPr>
            <p:ph idx="1"/>
          </p:nvPr>
        </p:nvSpPr>
        <p:spPr>
          <a:xfrm>
            <a:off x="762000" y="1817915"/>
            <a:ext cx="10879136" cy="4490810"/>
          </a:xfrm>
        </p:spPr>
        <p:txBody>
          <a:bodyPr/>
          <a:lstStyle/>
          <a:p>
            <a:r>
              <a:rPr lang="en-US" sz="2600" dirty="0"/>
              <a:t>All focus is on text meaning</a:t>
            </a:r>
          </a:p>
          <a:p>
            <a:r>
              <a:rPr lang="en-US" sz="2600" dirty="0"/>
              <a:t>Limited background preparation/explanation </a:t>
            </a:r>
          </a:p>
          <a:p>
            <a:r>
              <a:rPr lang="en-US" sz="2600" dirty="0"/>
              <a:t>Students do the reading/interpretation</a:t>
            </a:r>
          </a:p>
          <a:p>
            <a:r>
              <a:rPr lang="en-US" sz="2600" dirty="0"/>
              <a:t>Teacher’s ask text dependent questions that guide student attention towards key text points </a:t>
            </a:r>
          </a:p>
          <a:p>
            <a:r>
              <a:rPr lang="en-US" sz="2600" dirty="0"/>
              <a:t>Multi-day commitment to texts</a:t>
            </a:r>
          </a:p>
          <a:p>
            <a:r>
              <a:rPr lang="en-US" sz="2600" dirty="0"/>
              <a:t>Purposeful rereading (not practice, but separate journeys)</a:t>
            </a:r>
          </a:p>
          <a:p>
            <a:r>
              <a:rPr lang="en-US" sz="2600" dirty="0"/>
              <a:t>Short reads</a:t>
            </a:r>
          </a:p>
          <a:p>
            <a:r>
              <a:rPr lang="en-US" sz="2600" dirty="0"/>
              <a:t>Note-taking, notation</a:t>
            </a:r>
          </a:p>
          <a:p>
            <a:endParaRPr lang="en-US" dirty="0"/>
          </a:p>
          <a:p>
            <a:endParaRPr lang="en-US" dirty="0"/>
          </a:p>
        </p:txBody>
      </p:sp>
    </p:spTree>
    <p:extLst>
      <p:ext uri="{BB962C8B-B14F-4D97-AF65-F5344CB8AC3E}">
        <p14:creationId xmlns:p14="http://schemas.microsoft.com/office/powerpoint/2010/main" val="36555593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Close Reading</a:t>
            </a:r>
          </a:p>
        </p:txBody>
      </p:sp>
      <p:sp>
        <p:nvSpPr>
          <p:cNvPr id="3" name="Content Placeholder 2"/>
          <p:cNvSpPr>
            <a:spLocks noGrp="1"/>
          </p:cNvSpPr>
          <p:nvPr>
            <p:ph idx="1"/>
          </p:nvPr>
        </p:nvSpPr>
        <p:spPr/>
        <p:txBody>
          <a:bodyPr>
            <a:normAutofit/>
          </a:bodyPr>
          <a:lstStyle/>
          <a:p>
            <a:r>
              <a:rPr lang="en-US" dirty="0"/>
              <a:t>Not all texts lend themselves to deep reading</a:t>
            </a:r>
          </a:p>
          <a:p>
            <a:r>
              <a:rPr lang="en-US" dirty="0"/>
              <a:t>Select high quality text that is worth reading and rereading</a:t>
            </a:r>
          </a:p>
          <a:p>
            <a:r>
              <a:rPr lang="en-US" dirty="0"/>
              <a:t>This means text that has valuable content or themes, layers of meaning, symbolism, etc.</a:t>
            </a:r>
          </a:p>
          <a:p>
            <a:r>
              <a:rPr lang="en-US" dirty="0"/>
              <a:t>Teachers must closely read the text themselves before the students do</a:t>
            </a:r>
          </a:p>
        </p:txBody>
      </p:sp>
    </p:spTree>
    <p:extLst>
      <p:ext uri="{BB962C8B-B14F-4D97-AF65-F5344CB8AC3E}">
        <p14:creationId xmlns:p14="http://schemas.microsoft.com/office/powerpoint/2010/main" val="22569006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Pre-reading</a:t>
            </a:r>
          </a:p>
        </p:txBody>
      </p:sp>
      <p:sp>
        <p:nvSpPr>
          <p:cNvPr id="3" name="Content Placeholder 2"/>
          <p:cNvSpPr>
            <a:spLocks noGrp="1"/>
          </p:cNvSpPr>
          <p:nvPr>
            <p:ph idx="1"/>
          </p:nvPr>
        </p:nvSpPr>
        <p:spPr/>
        <p:txBody>
          <a:bodyPr>
            <a:normAutofit/>
          </a:bodyPr>
          <a:lstStyle/>
          <a:p>
            <a:pPr marL="114300" indent="0">
              <a:buNone/>
            </a:pPr>
            <a:r>
              <a:rPr lang="en-US" dirty="0"/>
              <a:t>Let the author do the talking</a:t>
            </a:r>
          </a:p>
          <a:p>
            <a:r>
              <a:rPr lang="en-US" dirty="0"/>
              <a:t>Try not to reveal too much information from the text</a:t>
            </a:r>
          </a:p>
          <a:p>
            <a:r>
              <a:rPr lang="en-US" dirty="0"/>
              <a:t>If an idea is explained in the text, then it ought not to be in the pre-reading </a:t>
            </a:r>
          </a:p>
          <a:p>
            <a:r>
              <a:rPr lang="en-US" dirty="0"/>
              <a:t>Students need to figure out what a text says by reading it and analyzing the information from the text</a:t>
            </a:r>
          </a:p>
        </p:txBody>
      </p:sp>
    </p:spTree>
    <p:extLst>
      <p:ext uri="{BB962C8B-B14F-4D97-AF65-F5344CB8AC3E}">
        <p14:creationId xmlns:p14="http://schemas.microsoft.com/office/powerpoint/2010/main" val="8915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Pre-reading (cont.)</a:t>
            </a:r>
          </a:p>
        </p:txBody>
      </p:sp>
      <p:sp>
        <p:nvSpPr>
          <p:cNvPr id="3" name="Content Placeholder 2"/>
          <p:cNvSpPr>
            <a:spLocks noGrp="1"/>
          </p:cNvSpPr>
          <p:nvPr>
            <p:ph idx="1"/>
          </p:nvPr>
        </p:nvSpPr>
        <p:spPr>
          <a:xfrm>
            <a:off x="540000" y="1796143"/>
            <a:ext cx="11101136" cy="4512581"/>
          </a:xfrm>
        </p:spPr>
        <p:txBody>
          <a:bodyPr>
            <a:normAutofit fontScale="92500" lnSpcReduction="20000"/>
          </a:bodyPr>
          <a:lstStyle/>
          <a:p>
            <a:pPr marL="114300" indent="0">
              <a:buNone/>
            </a:pPr>
            <a:r>
              <a:rPr lang="en-US" dirty="0"/>
              <a:t>Give students enough information that they have a reason to read.</a:t>
            </a:r>
          </a:p>
          <a:p>
            <a:r>
              <a:rPr lang="en-US" dirty="0"/>
              <a:t>A brief blurb or tease is not harmful especially if it does not repeat too much of the author’s message or method</a:t>
            </a:r>
          </a:p>
          <a:p>
            <a:r>
              <a:rPr lang="en-US" dirty="0"/>
              <a:t>Title:   Profile:  You Belong With Me by Lizzie </a:t>
            </a:r>
            <a:r>
              <a:rPr lang="en-US" dirty="0" err="1"/>
              <a:t>Widdicombe</a:t>
            </a:r>
            <a:r>
              <a:rPr lang="en-US" dirty="0"/>
              <a:t>          </a:t>
            </a:r>
          </a:p>
          <a:p>
            <a:pPr marL="114300" indent="0">
              <a:buNone/>
            </a:pPr>
            <a:r>
              <a:rPr lang="en-US" dirty="0"/>
              <a:t>    Blurb:  Taylor Swift’s teen angst-empire.</a:t>
            </a:r>
          </a:p>
          <a:p>
            <a:pPr marL="114300" indent="0">
              <a:buNone/>
            </a:pPr>
            <a:r>
              <a:rPr lang="en-US" dirty="0"/>
              <a:t>    Caption: Swift hooked a previously unrecognized audience:  </a:t>
            </a:r>
          </a:p>
          <a:p>
            <a:pPr marL="114300" indent="0">
              <a:spcBef>
                <a:spcPts val="0"/>
              </a:spcBef>
              <a:buNone/>
            </a:pPr>
            <a:r>
              <a:rPr lang="en-US" dirty="0"/>
              <a:t>         teen-age girls who listen to country music.</a:t>
            </a:r>
          </a:p>
          <a:p>
            <a:pPr marL="114300" indent="0">
              <a:spcBef>
                <a:spcPts val="0"/>
              </a:spcBef>
              <a:buNone/>
            </a:pPr>
            <a:endParaRPr lang="en-US" dirty="0"/>
          </a:p>
          <a:p>
            <a:pPr>
              <a:spcBef>
                <a:spcPts val="0"/>
              </a:spcBef>
            </a:pPr>
            <a:r>
              <a:rPr lang="en-US" dirty="0"/>
              <a:t>Title: The Obama Memos by Ryan </a:t>
            </a:r>
            <a:r>
              <a:rPr lang="en-US" dirty="0" err="1"/>
              <a:t>Lizza</a:t>
            </a:r>
            <a:endParaRPr lang="en-US" dirty="0"/>
          </a:p>
          <a:p>
            <a:pPr marL="114300" indent="0">
              <a:buNone/>
            </a:pPr>
            <a:r>
              <a:rPr lang="en-US" dirty="0"/>
              <a:t>    Blurb:  The making of a post-post-partisan Presidency.</a:t>
            </a:r>
          </a:p>
          <a:p>
            <a:pPr marL="114300" indent="0">
              <a:buNone/>
            </a:pPr>
            <a:r>
              <a:rPr lang="en-US" dirty="0"/>
              <a:t>    Caption: Hundreds of pages of internal White House memos </a:t>
            </a:r>
          </a:p>
          <a:p>
            <a:pPr marL="114300" indent="0">
              <a:spcBef>
                <a:spcPts val="0"/>
              </a:spcBef>
              <a:buNone/>
            </a:pPr>
            <a:r>
              <a:rPr lang="en-US" dirty="0"/>
              <a:t>         show Obama grappling with the unpleasant choices of </a:t>
            </a:r>
          </a:p>
          <a:p>
            <a:pPr marL="114300" indent="0">
              <a:spcBef>
                <a:spcPts val="0"/>
              </a:spcBef>
              <a:buNone/>
            </a:pPr>
            <a:r>
              <a:rPr lang="en-US" dirty="0"/>
              <a:t>         government. </a:t>
            </a:r>
          </a:p>
          <a:p>
            <a:pPr marL="114300" indent="0">
              <a:spcBef>
                <a:spcPts val="0"/>
              </a:spcBef>
              <a:buNone/>
            </a:pPr>
            <a:endParaRPr lang="en-US" dirty="0"/>
          </a:p>
          <a:p>
            <a:endParaRPr lang="en-US" dirty="0"/>
          </a:p>
          <a:p>
            <a:pPr marL="114300" indent="0">
              <a:buNone/>
            </a:pPr>
            <a:endParaRPr lang="en-US" dirty="0"/>
          </a:p>
        </p:txBody>
      </p:sp>
    </p:spTree>
    <p:extLst>
      <p:ext uri="{BB962C8B-B14F-4D97-AF65-F5344CB8AC3E}">
        <p14:creationId xmlns:p14="http://schemas.microsoft.com/office/powerpoint/2010/main" val="27716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Schemes</a:t>
            </a:r>
          </a:p>
        </p:txBody>
      </p:sp>
      <p:graphicFrame>
        <p:nvGraphicFramePr>
          <p:cNvPr id="7" name="Content Placeholder 6"/>
          <p:cNvGraphicFramePr>
            <a:graphicFrameLocks noGrp="1"/>
          </p:cNvGraphicFramePr>
          <p:nvPr>
            <p:ph sz="half" idx="2"/>
          </p:nvPr>
        </p:nvGraphicFramePr>
        <p:xfrm>
          <a:off x="1981200" y="1981202"/>
          <a:ext cx="3657600" cy="3063239"/>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tblGrid>
              <a:tr h="685799">
                <a:tc>
                  <a:txBody>
                    <a:bodyPr/>
                    <a:lstStyle/>
                    <a:p>
                      <a:pPr algn="ctr"/>
                      <a:r>
                        <a:rPr lang="en-US" sz="2000" dirty="0"/>
                        <a:t>Bloom’s Taxonomy</a:t>
                      </a:r>
                    </a:p>
                  </a:txBody>
                  <a:tcPr/>
                </a:tc>
                <a:extLst>
                  <a:ext uri="{0D108BD9-81ED-4DB2-BD59-A6C34878D82A}">
                    <a16:rowId xmlns:a16="http://schemas.microsoft.com/office/drawing/2014/main" val="10000"/>
                  </a:ext>
                </a:extLst>
              </a:tr>
              <a:tr h="370840">
                <a:tc>
                  <a:txBody>
                    <a:bodyPr/>
                    <a:lstStyle/>
                    <a:p>
                      <a:pPr algn="ctr"/>
                      <a:r>
                        <a:rPr lang="en-US" sz="2000" dirty="0"/>
                        <a:t>Knowledge</a:t>
                      </a:r>
                    </a:p>
                  </a:txBody>
                  <a:tcPr/>
                </a:tc>
                <a:extLst>
                  <a:ext uri="{0D108BD9-81ED-4DB2-BD59-A6C34878D82A}">
                    <a16:rowId xmlns:a16="http://schemas.microsoft.com/office/drawing/2014/main" val="10001"/>
                  </a:ext>
                </a:extLst>
              </a:tr>
              <a:tr h="370840">
                <a:tc>
                  <a:txBody>
                    <a:bodyPr/>
                    <a:lstStyle/>
                    <a:p>
                      <a:pPr algn="ctr"/>
                      <a:r>
                        <a:rPr lang="en-US" sz="2000" dirty="0"/>
                        <a:t>Comprehension</a:t>
                      </a:r>
                    </a:p>
                  </a:txBody>
                  <a:tcPr/>
                </a:tc>
                <a:extLst>
                  <a:ext uri="{0D108BD9-81ED-4DB2-BD59-A6C34878D82A}">
                    <a16:rowId xmlns:a16="http://schemas.microsoft.com/office/drawing/2014/main" val="10002"/>
                  </a:ext>
                </a:extLst>
              </a:tr>
              <a:tr h="370840">
                <a:tc>
                  <a:txBody>
                    <a:bodyPr/>
                    <a:lstStyle/>
                    <a:p>
                      <a:pPr algn="ctr"/>
                      <a:r>
                        <a:rPr lang="en-US" sz="2000" dirty="0"/>
                        <a:t>Application</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Analysis</a:t>
                      </a:r>
                    </a:p>
                  </a:txBody>
                  <a:tcPr/>
                </a:tc>
                <a:extLst>
                  <a:ext uri="{0D108BD9-81ED-4DB2-BD59-A6C34878D82A}">
                    <a16:rowId xmlns:a16="http://schemas.microsoft.com/office/drawing/2014/main" val="10004"/>
                  </a:ext>
                </a:extLst>
              </a:tr>
              <a:tr h="370840">
                <a:tc>
                  <a:txBody>
                    <a:bodyPr/>
                    <a:lstStyle/>
                    <a:p>
                      <a:pPr algn="ctr"/>
                      <a:r>
                        <a:rPr lang="en-US" sz="2000" dirty="0"/>
                        <a:t>Synthesis</a:t>
                      </a:r>
                    </a:p>
                  </a:txBody>
                  <a:tcPr/>
                </a:tc>
                <a:extLst>
                  <a:ext uri="{0D108BD9-81ED-4DB2-BD59-A6C34878D82A}">
                    <a16:rowId xmlns:a16="http://schemas.microsoft.com/office/drawing/2014/main" val="10005"/>
                  </a:ext>
                </a:extLst>
              </a:tr>
              <a:tr h="370840">
                <a:tc>
                  <a:txBody>
                    <a:bodyPr/>
                    <a:lstStyle/>
                    <a:p>
                      <a:pPr algn="ctr"/>
                      <a:r>
                        <a:rPr lang="en-US" sz="2000" dirty="0"/>
                        <a:t>Evaluation</a:t>
                      </a:r>
                    </a:p>
                  </a:txBody>
                  <a:tcPr/>
                </a:tc>
                <a:extLst>
                  <a:ext uri="{0D108BD9-81ED-4DB2-BD59-A6C34878D82A}">
                    <a16:rowId xmlns:a16="http://schemas.microsoft.com/office/drawing/2014/main" val="10006"/>
                  </a:ext>
                </a:extLst>
              </a:tr>
            </a:tbl>
          </a:graphicData>
        </a:graphic>
      </p:graphicFrame>
      <p:graphicFrame>
        <p:nvGraphicFramePr>
          <p:cNvPr id="8" name="Content Placeholder 7"/>
          <p:cNvGraphicFramePr>
            <a:graphicFrameLocks noGrp="1"/>
          </p:cNvGraphicFramePr>
          <p:nvPr>
            <p:ph sz="quarter" idx="4"/>
          </p:nvPr>
        </p:nvGraphicFramePr>
        <p:xfrm>
          <a:off x="5943600" y="2057402"/>
          <a:ext cx="3657600" cy="2397759"/>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tblGrid>
              <a:tr h="609599">
                <a:tc>
                  <a:txBody>
                    <a:bodyPr/>
                    <a:lstStyle/>
                    <a:p>
                      <a:pPr algn="ctr"/>
                      <a:r>
                        <a:rPr lang="en-US" sz="2000" dirty="0"/>
                        <a:t>QAR</a:t>
                      </a:r>
                    </a:p>
                  </a:txBody>
                  <a:tcPr/>
                </a:tc>
                <a:extLst>
                  <a:ext uri="{0D108BD9-81ED-4DB2-BD59-A6C34878D82A}">
                    <a16:rowId xmlns:a16="http://schemas.microsoft.com/office/drawing/2014/main" val="10000"/>
                  </a:ext>
                </a:extLst>
              </a:tr>
              <a:tr h="447040">
                <a:tc>
                  <a:txBody>
                    <a:bodyPr/>
                    <a:lstStyle/>
                    <a:p>
                      <a:pPr algn="ctr"/>
                      <a:r>
                        <a:rPr lang="en-US" sz="2000" dirty="0"/>
                        <a:t>Right There</a:t>
                      </a:r>
                    </a:p>
                  </a:txBody>
                  <a:tcPr/>
                </a:tc>
                <a:extLst>
                  <a:ext uri="{0D108BD9-81ED-4DB2-BD59-A6C34878D82A}">
                    <a16:rowId xmlns:a16="http://schemas.microsoft.com/office/drawing/2014/main" val="10001"/>
                  </a:ext>
                </a:extLst>
              </a:tr>
              <a:tr h="447040">
                <a:tc>
                  <a:txBody>
                    <a:bodyPr/>
                    <a:lstStyle/>
                    <a:p>
                      <a:pPr algn="ctr"/>
                      <a:r>
                        <a:rPr lang="en-US" sz="2000" dirty="0"/>
                        <a:t>Think and Search</a:t>
                      </a:r>
                    </a:p>
                  </a:txBody>
                  <a:tcPr/>
                </a:tc>
                <a:extLst>
                  <a:ext uri="{0D108BD9-81ED-4DB2-BD59-A6C34878D82A}">
                    <a16:rowId xmlns:a16="http://schemas.microsoft.com/office/drawing/2014/main" val="10002"/>
                  </a:ext>
                </a:extLst>
              </a:tr>
              <a:tr h="447040">
                <a:tc>
                  <a:txBody>
                    <a:bodyPr/>
                    <a:lstStyle/>
                    <a:p>
                      <a:pPr algn="ctr"/>
                      <a:r>
                        <a:rPr lang="en-US" sz="2000" dirty="0"/>
                        <a:t>Author</a:t>
                      </a:r>
                      <a:r>
                        <a:rPr lang="en-US" sz="2000" baseline="0" dirty="0"/>
                        <a:t> and Me</a:t>
                      </a:r>
                      <a:endParaRPr lang="en-US" sz="2000" dirty="0"/>
                    </a:p>
                  </a:txBody>
                  <a:tcPr/>
                </a:tc>
                <a:extLst>
                  <a:ext uri="{0D108BD9-81ED-4DB2-BD59-A6C34878D82A}">
                    <a16:rowId xmlns:a16="http://schemas.microsoft.com/office/drawing/2014/main" val="10003"/>
                  </a:ext>
                </a:extLst>
              </a:tr>
              <a:tr h="447040">
                <a:tc>
                  <a:txBody>
                    <a:bodyPr/>
                    <a:lstStyle/>
                    <a:p>
                      <a:pPr algn="ctr"/>
                      <a:r>
                        <a:rPr lang="en-US" sz="2000" dirty="0"/>
                        <a:t>On My Own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2283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dependent questions</a:t>
            </a:r>
          </a:p>
        </p:txBody>
      </p:sp>
      <p:sp>
        <p:nvSpPr>
          <p:cNvPr id="3" name="Content Placeholder 2"/>
          <p:cNvSpPr>
            <a:spLocks noGrp="1"/>
          </p:cNvSpPr>
          <p:nvPr>
            <p:ph idx="1"/>
          </p:nvPr>
        </p:nvSpPr>
        <p:spPr>
          <a:xfrm>
            <a:off x="550864" y="1992087"/>
            <a:ext cx="11090271" cy="4316638"/>
          </a:xfrm>
        </p:spPr>
        <p:txBody>
          <a:bodyPr/>
          <a:lstStyle/>
          <a:p>
            <a:r>
              <a:rPr lang="en-US" dirty="0"/>
              <a:t>Close reading requires close attention to the ideas expressed and implied by the author and to the author’s craft </a:t>
            </a:r>
          </a:p>
          <a:p>
            <a:r>
              <a:rPr lang="en-US" dirty="0"/>
              <a:t>Often comprehension questions allow students to talk about other things besides the text (How do you think people felt about the Emancipation Proclamation? If you were a slave how would you feel about it?) </a:t>
            </a:r>
          </a:p>
          <a:p>
            <a:r>
              <a:rPr lang="en-US" dirty="0"/>
              <a:t>Questions are text dependent if they can only be answered by reading the text (the evidence must come largely or entirely from the text and not from elsewhere)</a:t>
            </a:r>
          </a:p>
          <a:p>
            <a:endParaRPr lang="en-US" sz="2200" dirty="0"/>
          </a:p>
          <a:p>
            <a:endParaRPr lang="en-US" dirty="0"/>
          </a:p>
        </p:txBody>
      </p:sp>
    </p:spTree>
    <p:extLst>
      <p:ext uri="{BB962C8B-B14F-4D97-AF65-F5344CB8AC3E}">
        <p14:creationId xmlns:p14="http://schemas.microsoft.com/office/powerpoint/2010/main" val="271896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540000"/>
            <a:ext cx="10846478" cy="831601"/>
          </a:xfrm>
        </p:spPr>
        <p:txBody>
          <a:bodyPr>
            <a:normAutofit/>
          </a:bodyPr>
          <a:lstStyle/>
          <a:p>
            <a:r>
              <a:rPr lang="en-US" dirty="0"/>
              <a:t>Topics for Today’s Attention</a:t>
            </a:r>
          </a:p>
        </p:txBody>
      </p:sp>
      <p:sp>
        <p:nvSpPr>
          <p:cNvPr id="3" name="Content Placeholder 2"/>
          <p:cNvSpPr>
            <a:spLocks noGrp="1"/>
          </p:cNvSpPr>
          <p:nvPr>
            <p:ph idx="1"/>
          </p:nvPr>
        </p:nvSpPr>
        <p:spPr>
          <a:xfrm>
            <a:off x="1817914" y="1959429"/>
            <a:ext cx="8392886" cy="4166735"/>
          </a:xfrm>
        </p:spPr>
        <p:txBody>
          <a:bodyPr>
            <a:normAutofit/>
          </a:bodyPr>
          <a:lstStyle/>
          <a:p>
            <a:r>
              <a:rPr lang="en-US" dirty="0"/>
              <a:t>Vocabulary</a:t>
            </a:r>
          </a:p>
          <a:p>
            <a:r>
              <a:rPr lang="en-US" dirty="0"/>
              <a:t>Syntax</a:t>
            </a:r>
          </a:p>
          <a:p>
            <a:r>
              <a:rPr lang="en-US" dirty="0"/>
              <a:t>Cohesion</a:t>
            </a:r>
          </a:p>
          <a:p>
            <a:r>
              <a:rPr lang="en-US" dirty="0"/>
              <a:t>Text Structure</a:t>
            </a:r>
          </a:p>
          <a:p>
            <a:r>
              <a:rPr lang="en-US" dirty="0"/>
              <a:t>Applying Prior Knowledge</a:t>
            </a:r>
          </a:p>
          <a:p>
            <a:r>
              <a:rPr lang="en-US" dirty="0"/>
              <a:t>Comprehension Strategies</a:t>
            </a:r>
          </a:p>
          <a:p>
            <a:r>
              <a:rPr lang="en-US" dirty="0"/>
              <a:t>Writing about Text</a:t>
            </a:r>
          </a:p>
          <a:p>
            <a:r>
              <a:rPr lang="en-US"/>
              <a:t>Close Reading </a:t>
            </a:r>
            <a:endParaRPr lang="en-US" dirty="0"/>
          </a:p>
          <a:p>
            <a:pPr marL="0" indent="0">
              <a:buNone/>
            </a:pPr>
            <a:endParaRPr lang="en-US" dirty="0"/>
          </a:p>
        </p:txBody>
      </p:sp>
    </p:spTree>
    <p:extLst>
      <p:ext uri="{BB962C8B-B14F-4D97-AF65-F5344CB8AC3E}">
        <p14:creationId xmlns:p14="http://schemas.microsoft.com/office/powerpoint/2010/main" val="3746741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Dependent (cont.)</a:t>
            </a:r>
          </a:p>
        </p:txBody>
      </p:sp>
      <p:sp>
        <p:nvSpPr>
          <p:cNvPr id="3" name="Content Placeholder 2"/>
          <p:cNvSpPr>
            <a:spLocks noGrp="1"/>
          </p:cNvSpPr>
          <p:nvPr>
            <p:ph idx="1"/>
          </p:nvPr>
        </p:nvSpPr>
        <p:spPr/>
        <p:txBody>
          <a:bodyPr>
            <a:normAutofit/>
          </a:bodyPr>
          <a:lstStyle/>
          <a:p>
            <a:r>
              <a:rPr lang="en-US" dirty="0"/>
              <a:t>Text dependent questions are not necessarily low level  </a:t>
            </a:r>
          </a:p>
          <a:p>
            <a:r>
              <a:rPr lang="en-US" dirty="0"/>
              <a:t>“Low-level” questions are little more than memory tasks—they ask readers to remember what the author has said explicitly; </a:t>
            </a:r>
          </a:p>
          <a:p>
            <a:r>
              <a:rPr lang="en-US" dirty="0"/>
              <a:t>“High-level questions” ask for answers that require logic, inference, and/or analysis of the text information</a:t>
            </a:r>
          </a:p>
          <a:p>
            <a:r>
              <a:rPr lang="en-US" dirty="0"/>
              <a:t>Text dependent questions can be low level or high level</a:t>
            </a:r>
          </a:p>
          <a:p>
            <a:r>
              <a:rPr lang="en-US" dirty="0"/>
              <a:t>Past research indicates that a mix of question levels leads to better comprehension </a:t>
            </a:r>
          </a:p>
        </p:txBody>
      </p:sp>
    </p:spTree>
    <p:extLst>
      <p:ext uri="{BB962C8B-B14F-4D97-AF65-F5344CB8AC3E}">
        <p14:creationId xmlns:p14="http://schemas.microsoft.com/office/powerpoint/2010/main" val="3058250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3 criteria for close reading questions</a:t>
            </a:r>
          </a:p>
        </p:txBody>
      </p:sp>
      <p:sp>
        <p:nvSpPr>
          <p:cNvPr id="3" name="Content Placeholder 2"/>
          <p:cNvSpPr>
            <a:spLocks noGrp="1"/>
          </p:cNvSpPr>
          <p:nvPr>
            <p:ph idx="1"/>
          </p:nvPr>
        </p:nvSpPr>
        <p:spPr>
          <a:xfrm>
            <a:off x="1497496" y="1920875"/>
            <a:ext cx="8011886" cy="4572000"/>
          </a:xfrm>
        </p:spPr>
        <p:txBody>
          <a:bodyPr/>
          <a:lstStyle/>
          <a:p>
            <a:r>
              <a:rPr lang="en-US" dirty="0"/>
              <a:t>They should guide readers to solve the three/four interpretive problems: what did the text say?, how did the text work?, what does the text mean?/how does it connect to other texts?</a:t>
            </a:r>
          </a:p>
          <a:p>
            <a:r>
              <a:rPr lang="en-US" dirty="0"/>
              <a:t>They should depend on text information</a:t>
            </a:r>
          </a:p>
          <a:p>
            <a:r>
              <a:rPr lang="en-US" dirty="0"/>
              <a:t>They should be important within the universe of the text that the author created</a:t>
            </a:r>
          </a:p>
          <a:p>
            <a:endParaRPr lang="en-US" dirty="0"/>
          </a:p>
        </p:txBody>
      </p:sp>
    </p:spTree>
    <p:extLst>
      <p:ext uri="{BB962C8B-B14F-4D97-AF65-F5344CB8AC3E}">
        <p14:creationId xmlns:p14="http://schemas.microsoft.com/office/powerpoint/2010/main" val="31287375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text say?</a:t>
            </a:r>
          </a:p>
        </p:txBody>
      </p:sp>
      <p:sp>
        <p:nvSpPr>
          <p:cNvPr id="3" name="Content Placeholder 2"/>
          <p:cNvSpPr>
            <a:spLocks noGrp="1"/>
          </p:cNvSpPr>
          <p:nvPr>
            <p:ph idx="1"/>
          </p:nvPr>
        </p:nvSpPr>
        <p:spPr/>
        <p:txBody>
          <a:bodyPr>
            <a:normAutofit/>
          </a:bodyPr>
          <a:lstStyle/>
          <a:p>
            <a:r>
              <a:rPr lang="en-US" dirty="0"/>
              <a:t>First reading</a:t>
            </a:r>
          </a:p>
          <a:p>
            <a:r>
              <a:rPr lang="en-US" dirty="0"/>
              <a:t>Questions should help guide students to think about the most important elements of the text (the key ideas and details)</a:t>
            </a:r>
          </a:p>
          <a:p>
            <a:r>
              <a:rPr lang="en-US" dirty="0"/>
              <a:t>Stories are about significant, meaningful conflicts (between man and nature, with others, and with oneself)</a:t>
            </a:r>
          </a:p>
          <a:p>
            <a:r>
              <a:rPr lang="en-US" dirty="0"/>
              <a:t>Human nature and human motivation are central to the action and the meaning</a:t>
            </a:r>
          </a:p>
          <a:p>
            <a:r>
              <a:rPr lang="en-US" dirty="0"/>
              <a:t>Questions should also clarify confusions (in this case, confusions about what the text says) </a:t>
            </a:r>
          </a:p>
        </p:txBody>
      </p:sp>
    </p:spTree>
    <p:extLst>
      <p:ext uri="{BB962C8B-B14F-4D97-AF65-F5344CB8AC3E}">
        <p14:creationId xmlns:p14="http://schemas.microsoft.com/office/powerpoint/2010/main" val="32202371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61365" y="96819"/>
            <a:ext cx="5934635" cy="6761181"/>
          </a:xfrm>
        </p:spPr>
        <p:txBody>
          <a:bodyPr>
            <a:normAutofit fontScale="32500" lnSpcReduction="20000"/>
          </a:bodyPr>
          <a:lstStyle/>
          <a:p>
            <a:pPr marL="0" indent="0" hangingPunct="0">
              <a:buNone/>
            </a:pPr>
            <a:r>
              <a:rPr lang="en-US" sz="8000" b="1" dirty="0"/>
              <a:t>The Big Orange </a:t>
            </a:r>
            <a:r>
              <a:rPr lang="en-US" sz="8000" b="1" dirty="0" err="1"/>
              <a:t>Splot</a:t>
            </a:r>
            <a:r>
              <a:rPr lang="en-US" sz="8000" b="1" dirty="0"/>
              <a:t> </a:t>
            </a:r>
            <a:r>
              <a:rPr lang="en-US" sz="8000" dirty="0"/>
              <a:t>by Daniel </a:t>
            </a:r>
            <a:r>
              <a:rPr lang="en-US" sz="8000" dirty="0" err="1"/>
              <a:t>Pinkwater</a:t>
            </a:r>
            <a:endParaRPr lang="en-US" sz="8000" dirty="0"/>
          </a:p>
          <a:p>
            <a:pPr marL="0" indent="0" hangingPunct="0">
              <a:buNone/>
            </a:pPr>
            <a:endParaRPr lang="en-US" sz="2900" b="1" dirty="0"/>
          </a:p>
          <a:p>
            <a:pPr marL="0" indent="0" hangingPunct="0">
              <a:buNone/>
            </a:pPr>
            <a:r>
              <a:rPr lang="en-US" sz="7200" dirty="0"/>
              <a:t>          Mr. Plumbean lived on a street where all the houses were the same.</a:t>
            </a:r>
          </a:p>
          <a:p>
            <a:pPr marL="0" indent="0" hangingPunct="0">
              <a:buNone/>
            </a:pPr>
            <a:r>
              <a:rPr lang="en-US" sz="7200" dirty="0"/>
              <a:t>          He liked it that way. So did everybody else on Mr. </a:t>
            </a:r>
            <a:r>
              <a:rPr lang="en-US" sz="7200" dirty="0" err="1"/>
              <a:t>Plumbean’s</a:t>
            </a:r>
            <a:r>
              <a:rPr lang="en-US" sz="7200" dirty="0"/>
              <a:t> street. “This is a neat street,” they would say. Then one day….</a:t>
            </a:r>
          </a:p>
          <a:p>
            <a:pPr marL="0" indent="0" hangingPunct="0">
              <a:buNone/>
            </a:pPr>
            <a:r>
              <a:rPr lang="en-US" sz="7200" dirty="0"/>
              <a:t>           A seagull flew over Mr. </a:t>
            </a:r>
            <a:r>
              <a:rPr lang="en-US" sz="7200" dirty="0" err="1"/>
              <a:t>Plumbean’s</a:t>
            </a:r>
            <a:r>
              <a:rPr lang="en-US" sz="7200" dirty="0"/>
              <a:t> house. He was carrying a can of bright orange paint. (No one knows why.)</a:t>
            </a:r>
          </a:p>
          <a:p>
            <a:pPr marL="0" indent="0" hangingPunct="0">
              <a:buNone/>
            </a:pPr>
            <a:r>
              <a:rPr lang="en-US" sz="7200" dirty="0"/>
              <a:t>           And he dropped the can (no one knows why) right over Mr. </a:t>
            </a:r>
            <a:r>
              <a:rPr lang="en-US" sz="7200" dirty="0" err="1"/>
              <a:t>Plumbean’s</a:t>
            </a:r>
            <a:r>
              <a:rPr lang="en-US" sz="7200" dirty="0"/>
              <a:t> house.</a:t>
            </a:r>
          </a:p>
          <a:p>
            <a:pPr marL="0" indent="0" hangingPunct="0">
              <a:buNone/>
            </a:pPr>
            <a:r>
              <a:rPr lang="en-US" sz="7200" dirty="0"/>
              <a:t>          It made a big orange </a:t>
            </a:r>
            <a:r>
              <a:rPr lang="en-US" sz="7200" dirty="0" err="1"/>
              <a:t>splot</a:t>
            </a:r>
            <a:r>
              <a:rPr lang="en-US" sz="7200" dirty="0"/>
              <a:t> on Mr. </a:t>
            </a:r>
            <a:r>
              <a:rPr lang="en-US" sz="7200" dirty="0" err="1"/>
              <a:t>Plumbean’s</a:t>
            </a:r>
            <a:r>
              <a:rPr lang="en-US" sz="7200" dirty="0"/>
              <a:t> house. </a:t>
            </a:r>
          </a:p>
          <a:p>
            <a:pPr marL="0" indent="0" hangingPunct="0">
              <a:buNone/>
            </a:pPr>
            <a:r>
              <a:rPr lang="en-US" sz="7200" dirty="0"/>
              <a:t>          “</a:t>
            </a:r>
            <a:r>
              <a:rPr lang="en-US" sz="7200" dirty="0" err="1"/>
              <a:t>Ooooh</a:t>
            </a:r>
            <a:r>
              <a:rPr lang="en-US" sz="7200" dirty="0"/>
              <a:t>! Too bad!” everybody said. “Mr. Plumbean will have to paint his house again.”</a:t>
            </a:r>
          </a:p>
          <a:p>
            <a:pPr marL="0" indent="0" hangingPunct="0">
              <a:buNone/>
            </a:pPr>
            <a:r>
              <a:rPr lang="en-US" sz="7200" dirty="0"/>
              <a:t>          “I suppose I will,” said Mr. Plumbean. But he didn’t paint his house right away. He looked at the big orange </a:t>
            </a:r>
            <a:r>
              <a:rPr lang="en-US" sz="7200" dirty="0" err="1"/>
              <a:t>splot</a:t>
            </a:r>
            <a:r>
              <a:rPr lang="en-US" sz="7200" dirty="0"/>
              <a:t> for a long time; then he went about his business. </a:t>
            </a:r>
          </a:p>
          <a:p>
            <a:pPr marL="0" indent="0" hangingPunct="0">
              <a:buNone/>
            </a:pP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3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7200" dirty="0"/>
              <a:t>What was the street like at the beginning of the story?</a:t>
            </a:r>
          </a:p>
          <a:p>
            <a:pPr marL="0" indent="0">
              <a:buNone/>
            </a:pPr>
            <a:endParaRPr lang="en-US" sz="7200" dirty="0"/>
          </a:p>
          <a:p>
            <a:pPr marL="0" indent="0">
              <a:buNone/>
            </a:pPr>
            <a:r>
              <a:rPr lang="en-US" sz="7200" dirty="0"/>
              <a:t>How did everybody feel about     that? What did they want?</a:t>
            </a:r>
          </a:p>
          <a:p>
            <a:pPr marL="0" indent="0">
              <a:buNone/>
            </a:pPr>
            <a:endParaRPr lang="en-US" sz="7200" dirty="0"/>
          </a:p>
          <a:p>
            <a:pPr marL="0" indent="0">
              <a:buNone/>
            </a:pPr>
            <a:r>
              <a:rPr lang="en-US" sz="7200" dirty="0"/>
              <a:t>What happened to Mr. </a:t>
            </a:r>
            <a:r>
              <a:rPr lang="en-US" sz="7200" dirty="0" err="1"/>
              <a:t>Plumbean’s</a:t>
            </a:r>
            <a:r>
              <a:rPr lang="en-US" sz="7200" dirty="0"/>
              <a:t> house?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 </a:t>
            </a:r>
          </a:p>
        </p:txBody>
      </p:sp>
    </p:spTree>
    <p:extLst>
      <p:ext uri="{BB962C8B-B14F-4D97-AF65-F5344CB8AC3E}">
        <p14:creationId xmlns:p14="http://schemas.microsoft.com/office/powerpoint/2010/main" val="18848491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9092" y="355003"/>
            <a:ext cx="5892296" cy="5771162"/>
          </a:xfrm>
        </p:spPr>
        <p:txBody>
          <a:bodyPr>
            <a:noAutofit/>
          </a:bodyPr>
          <a:lstStyle/>
          <a:p>
            <a:pPr marL="0" indent="0" hangingPunct="0">
              <a:buNone/>
            </a:pPr>
            <a:r>
              <a:rPr lang="en-US" dirty="0"/>
              <a:t>          The neighbors got tired of seeing that big orange </a:t>
            </a:r>
            <a:r>
              <a:rPr lang="en-US" dirty="0" err="1"/>
              <a:t>splot</a:t>
            </a:r>
            <a:r>
              <a:rPr lang="en-US" dirty="0"/>
              <a:t>. Someone said, “Mr. Plumbean, we wish you’d get around to painting your house.”</a:t>
            </a:r>
          </a:p>
          <a:p>
            <a:pPr marL="0" indent="0" hangingPunct="0">
              <a:buNone/>
            </a:pPr>
            <a:r>
              <a:rPr lang="en-US" dirty="0"/>
              <a:t> </a:t>
            </a:r>
          </a:p>
          <a:p>
            <a:pPr marL="0" indent="0" hangingPunct="0">
              <a:buNone/>
            </a:pPr>
            <a:r>
              <a:rPr lang="en-US" dirty="0"/>
              <a:t>         “O.K.,”  said Mr. Plumbean.</a:t>
            </a:r>
          </a:p>
          <a:p>
            <a:pPr marL="0" indent="0" hangingPunct="0">
              <a:buNone/>
            </a:pPr>
            <a:endParaRPr lang="en-US" dirty="0"/>
          </a:p>
          <a:p>
            <a:pPr marL="0" indent="0" hangingPunct="0">
              <a:buNone/>
            </a:pPr>
            <a:r>
              <a:rPr lang="en-US" dirty="0"/>
              <a:t>          He got some blue paint and some white paint, and that night he got busy. He painted at night because it was cooler.  </a:t>
            </a:r>
          </a:p>
          <a:p>
            <a:pPr marL="0" indent="0" hangingPunct="0">
              <a:buNone/>
            </a:pPr>
            <a:endParaRPr lang="en-US" dirty="0"/>
          </a:p>
          <a:p>
            <a:pPr marL="0" indent="0" hangingPunct="0">
              <a:buNone/>
            </a:pPr>
            <a:r>
              <a:rPr lang="en-US" dirty="0"/>
              <a:t>          When the paint was gone, the roof was blue. The walls were white. And the big orange </a:t>
            </a:r>
            <a:r>
              <a:rPr lang="en-US" dirty="0" err="1"/>
              <a:t>splot</a:t>
            </a:r>
            <a:r>
              <a:rPr lang="en-US" dirty="0"/>
              <a:t> was still there.   </a:t>
            </a:r>
          </a:p>
          <a:p>
            <a:pPr marL="0" indent="0" hangingPunct="0">
              <a:buNone/>
            </a:pPr>
            <a:endParaRPr lang="en-US" dirty="0"/>
          </a:p>
          <a:p>
            <a:pPr marL="0" indent="0" hangingPunct="0">
              <a:buNone/>
            </a:pPr>
            <a:r>
              <a:rPr lang="en-US" dirty="0"/>
              <a:t> </a:t>
            </a:r>
          </a:p>
          <a:p>
            <a:pPr marL="0" indent="0" hangingPunct="0">
              <a:buNone/>
            </a:pPr>
            <a:r>
              <a:rPr lang="en-US" dirty="0"/>
              <a:t>          </a:t>
            </a:r>
          </a:p>
        </p:txBody>
      </p:sp>
      <p:sp>
        <p:nvSpPr>
          <p:cNvPr id="6" name="Content Placeholder 5"/>
          <p:cNvSpPr>
            <a:spLocks noGrp="1"/>
          </p:cNvSpPr>
          <p:nvPr>
            <p:ph sz="quarter" idx="4"/>
          </p:nvPr>
        </p:nvSpPr>
        <p:spPr>
          <a:xfrm>
            <a:off x="6169026" y="609600"/>
            <a:ext cx="4041775" cy="6019800"/>
          </a:xfrm>
        </p:spPr>
        <p:txBody>
          <a:bodyPr>
            <a:noAutofit/>
          </a:bodyPr>
          <a:lstStyle/>
          <a:p>
            <a:pPr marL="0" indent="0">
              <a:buNone/>
            </a:pPr>
            <a:endParaRPr lang="en-US" sz="1600" dirty="0"/>
          </a:p>
          <a:p>
            <a:pPr marL="0" indent="0">
              <a:buNone/>
            </a:pPr>
            <a:endParaRPr lang="en-US" sz="1600" dirty="0"/>
          </a:p>
          <a:p>
            <a:pPr marL="0" indent="0">
              <a:buNone/>
            </a:pPr>
            <a:r>
              <a:rPr lang="en-US" sz="1600" dirty="0"/>
              <a:t>How did the neighbors feel about the </a:t>
            </a:r>
            <a:r>
              <a:rPr lang="en-US" sz="1600" dirty="0" err="1"/>
              <a:t>splot</a:t>
            </a:r>
            <a:r>
              <a:rPr lang="en-US" sz="1600" dirty="0"/>
              <a:t>? Why?</a:t>
            </a:r>
          </a:p>
          <a:p>
            <a:pPr marL="0" indent="0">
              <a:buNone/>
            </a:pPr>
            <a:endParaRPr lang="en-US" sz="1600" dirty="0"/>
          </a:p>
          <a:p>
            <a:pPr marL="0" indent="0">
              <a:buNone/>
            </a:pPr>
            <a:r>
              <a:rPr lang="en-US" sz="1600" dirty="0"/>
              <a:t>What did they do about it?</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How did they think Mr. Plumbean felt about it? Why did they think that?</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But what did he do?</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Why does he do this?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a:t>
            </a:r>
          </a:p>
        </p:txBody>
      </p:sp>
    </p:spTree>
    <p:extLst>
      <p:ext uri="{BB962C8B-B14F-4D97-AF65-F5344CB8AC3E}">
        <p14:creationId xmlns:p14="http://schemas.microsoft.com/office/powerpoint/2010/main" val="23020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40889" y="319145"/>
            <a:ext cx="4914452" cy="6146201"/>
          </a:xfrm>
        </p:spPr>
        <p:txBody>
          <a:bodyPr>
            <a:normAutofit fontScale="32500" lnSpcReduction="20000"/>
          </a:bodyPr>
          <a:lstStyle/>
          <a:p>
            <a:pPr marL="0" indent="0" hangingPunct="0">
              <a:buNone/>
            </a:pPr>
            <a:r>
              <a:rPr lang="en-US" sz="7200" dirty="0"/>
              <a:t>          Then he got some more paint. He got red paint, yellow paint, green paint, and purple paint.</a:t>
            </a:r>
          </a:p>
          <a:p>
            <a:pPr marL="0" indent="0" hangingPunct="0">
              <a:buNone/>
            </a:pPr>
            <a:r>
              <a:rPr lang="en-US" sz="7200" dirty="0"/>
              <a:t>          In the morning the other people on the street came out of their houses. Their houses were all the same. But Mr. </a:t>
            </a:r>
            <a:r>
              <a:rPr lang="en-US" sz="7200" dirty="0" err="1"/>
              <a:t>Plumbean’s</a:t>
            </a:r>
            <a:r>
              <a:rPr lang="en-US" sz="7200" dirty="0"/>
              <a:t> house was like a rainbow. It was like a jungle. It was like an explosion.</a:t>
            </a:r>
          </a:p>
          <a:p>
            <a:pPr marL="0" indent="0" hangingPunct="0">
              <a:buNone/>
            </a:pPr>
            <a:r>
              <a:rPr lang="en-US" sz="7200" dirty="0"/>
              <a:t>           There was the big orange </a:t>
            </a:r>
            <a:r>
              <a:rPr lang="en-US" sz="7200" dirty="0" err="1"/>
              <a:t>splot</a:t>
            </a:r>
            <a:r>
              <a:rPr lang="en-US" sz="7200" dirty="0"/>
              <a:t>. And there were little orange </a:t>
            </a:r>
            <a:r>
              <a:rPr lang="en-US" sz="7200" dirty="0" err="1"/>
              <a:t>splots</a:t>
            </a:r>
            <a:r>
              <a:rPr lang="en-US" sz="7200" dirty="0"/>
              <a:t>. There were stripes. There were pictures of elephants and lions and pretty girls and steam shovels.	</a:t>
            </a:r>
          </a:p>
          <a:p>
            <a:pPr marL="0" indent="0" hangingPunct="0">
              <a:buNone/>
            </a:pPr>
            <a:r>
              <a:rPr lang="en-US" sz="7200" dirty="0"/>
              <a:t>          The people said, “Plumbean has popped his cork, flipped his wig, blown his stack, and dropped his stopper.” They went away muttering. </a:t>
            </a:r>
          </a:p>
          <a:p>
            <a:pPr marL="0" indent="0" hangingPunct="0">
              <a:buNone/>
            </a:pPr>
            <a:endParaRPr lang="en-US" sz="16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32500" lnSpcReduction="20000"/>
          </a:bodyPr>
          <a:lstStyle/>
          <a:p>
            <a:pPr marL="0" indent="0" hangingPunct="0">
              <a:buNone/>
            </a:pPr>
            <a:endParaRPr lang="en-US" sz="1900" dirty="0"/>
          </a:p>
          <a:p>
            <a:pPr marL="0" indent="0" hangingPunct="0">
              <a:buNone/>
            </a:pPr>
            <a:endParaRPr lang="en-US" sz="8000" dirty="0"/>
          </a:p>
          <a:p>
            <a:pPr marL="0" indent="0" hangingPunct="0">
              <a:buNone/>
            </a:pPr>
            <a:endParaRPr lang="en-US" sz="8000" dirty="0"/>
          </a:p>
          <a:p>
            <a:pPr marL="0" indent="0" hangingPunct="0">
              <a:buNone/>
            </a:pPr>
            <a:r>
              <a:rPr lang="en-US" sz="5000" dirty="0"/>
              <a:t> </a:t>
            </a:r>
          </a:p>
          <a:p>
            <a:pPr marL="0" indent="0" hangingPunct="0">
              <a:buNone/>
            </a:pPr>
            <a:endParaRPr lang="en-US" sz="5000" dirty="0"/>
          </a:p>
          <a:p>
            <a:pPr marL="0" indent="0" hangingPunct="0">
              <a:buNone/>
            </a:pPr>
            <a:r>
              <a:rPr lang="en-US" sz="7200" dirty="0"/>
              <a:t>How did his neighbors react?      Why?</a:t>
            </a:r>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26327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1821" y="609601"/>
            <a:ext cx="5569567" cy="5516563"/>
          </a:xfrm>
        </p:spPr>
        <p:txBody>
          <a:bodyPr>
            <a:normAutofit/>
          </a:bodyPr>
          <a:lstStyle/>
          <a:p>
            <a:pPr marL="0" indent="0" hangingPunct="0">
              <a:buNone/>
            </a:pPr>
            <a:r>
              <a:rPr lang="en-US" dirty="0"/>
              <a:t>          That day Mr. Plumbean bought carpenter’s tools. That night he built a tower on top of his roof, and he painted a clock on the tower.</a:t>
            </a:r>
          </a:p>
          <a:p>
            <a:pPr marL="0" indent="0" hangingPunct="0">
              <a:buNone/>
            </a:pPr>
            <a:endParaRPr lang="en-US" dirty="0"/>
          </a:p>
          <a:p>
            <a:pPr marL="0" indent="0" hangingPunct="0">
              <a:buNone/>
            </a:pPr>
            <a:r>
              <a:rPr lang="en-US" dirty="0"/>
              <a:t>          The next day the people said, “Plumbean has gushed his mush, lost his marbles, and slipped his hawser.”  They decided they would pretend not to notice.</a:t>
            </a:r>
          </a:p>
          <a:p>
            <a:pPr marL="0" indent="0" hangingPunct="0">
              <a:buNone/>
            </a:pPr>
            <a:endParaRPr lang="en-US" sz="16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8000" dirty="0"/>
          </a:p>
          <a:p>
            <a:pPr marL="0" indent="0" hangingPunct="0">
              <a:buNone/>
            </a:pPr>
            <a:r>
              <a:rPr lang="en-US" sz="8000" dirty="0"/>
              <a:t>The neighbors were upset… so     what did Mr. Plumbean do?</a:t>
            </a:r>
          </a:p>
          <a:p>
            <a:pPr marL="0" indent="0" hangingPunct="0">
              <a:buNone/>
            </a:pPr>
            <a:endParaRPr lang="en-US" sz="8000" dirty="0"/>
          </a:p>
          <a:p>
            <a:pPr marL="0" indent="0" hangingPunct="0">
              <a:buNone/>
            </a:pPr>
            <a:endParaRPr lang="en-US" sz="8000" dirty="0"/>
          </a:p>
          <a:p>
            <a:pPr marL="0" indent="0" hangingPunct="0">
              <a:buNone/>
            </a:pPr>
            <a:r>
              <a:rPr lang="en-US" sz="8000" dirty="0"/>
              <a:t>Why did the neighbors pretend not to notice?</a:t>
            </a:r>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17535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4244" y="172122"/>
            <a:ext cx="6185647" cy="6486862"/>
          </a:xfrm>
        </p:spPr>
        <p:txBody>
          <a:bodyPr>
            <a:normAutofit fontScale="25000" lnSpcReduction="20000"/>
          </a:bodyPr>
          <a:lstStyle/>
          <a:p>
            <a:pPr marL="0" indent="0" hangingPunct="0">
              <a:buNone/>
            </a:pPr>
            <a:r>
              <a:rPr lang="en-US" sz="9600" dirty="0"/>
              <a:t>          That very night Mr. Plumbean got a truck full of green things. He planted palm trees, </a:t>
            </a:r>
            <a:r>
              <a:rPr lang="en-US" sz="9600" dirty="0" err="1"/>
              <a:t>baobobs</a:t>
            </a:r>
            <a:r>
              <a:rPr lang="en-US" sz="9600" dirty="0"/>
              <a:t>, thorn bushes, onions, and frangipani. In the morning he bought a hammock and an alligator. </a:t>
            </a:r>
          </a:p>
          <a:p>
            <a:pPr marL="0" indent="0" hangingPunct="0">
              <a:buNone/>
            </a:pPr>
            <a:r>
              <a:rPr lang="en-US" sz="9600" dirty="0"/>
              <a:t>          When the other people came out of their houses, they saw Mr. Plumbean swinging in a hammock between two palm trees. They saw an alligator lying in the grass. Mr. Plumbean was drinking lemonade.</a:t>
            </a:r>
          </a:p>
          <a:p>
            <a:pPr marL="0" indent="0" hangingPunct="0">
              <a:buNone/>
            </a:pPr>
            <a:r>
              <a:rPr lang="en-US" sz="9600" dirty="0"/>
              <a:t>          “Plumbean has gone too far!”</a:t>
            </a:r>
          </a:p>
          <a:p>
            <a:pPr marL="0" indent="0" hangingPunct="0">
              <a:buNone/>
            </a:pPr>
            <a:r>
              <a:rPr lang="en-US" sz="9600" dirty="0"/>
              <a:t>          “This used to be a neat street!”</a:t>
            </a:r>
          </a:p>
          <a:p>
            <a:pPr marL="0" indent="0" hangingPunct="0">
              <a:buNone/>
            </a:pPr>
            <a:r>
              <a:rPr lang="en-US" sz="9600" dirty="0"/>
              <a:t>          “Plumbean, what have you done to your house?” the people shouted.</a:t>
            </a:r>
          </a:p>
          <a:p>
            <a:pPr marL="0" indent="0" hangingPunct="0">
              <a:buNone/>
            </a:pPr>
            <a:r>
              <a:rPr lang="en-US" sz="9600" dirty="0"/>
              <a:t>           “My house is me and I am it. My house   is where I like to be and it looks like all my dreams,” Mr. Plumbean said. </a:t>
            </a:r>
          </a:p>
          <a:p>
            <a:pPr marL="0" indent="0" hangingPunct="0">
              <a:buNone/>
            </a:pPr>
            <a:r>
              <a:rPr lang="en-US" sz="8000" dirty="0"/>
              <a:t>  </a:t>
            </a:r>
          </a:p>
          <a:p>
            <a:pPr marL="0" indent="0" hangingPunct="0">
              <a:buNone/>
            </a:pPr>
            <a:r>
              <a:rPr lang="en-US" sz="8000" dirty="0"/>
              <a:t> </a:t>
            </a:r>
          </a:p>
          <a:p>
            <a:pPr marL="0" indent="0" hangingPunct="0">
              <a:buNone/>
            </a:pPr>
            <a:r>
              <a:rPr lang="en-US" sz="2500" dirty="0"/>
              <a:t>          </a:t>
            </a:r>
            <a:endParaRPr lang="en-US" dirty="0"/>
          </a:p>
        </p:txBody>
      </p:sp>
      <p:sp>
        <p:nvSpPr>
          <p:cNvPr id="6" name="Content Placeholder 5"/>
          <p:cNvSpPr>
            <a:spLocks noGrp="1"/>
          </p:cNvSpPr>
          <p:nvPr>
            <p:ph sz="quarter" idx="4"/>
          </p:nvPr>
        </p:nvSpPr>
        <p:spPr>
          <a:xfrm>
            <a:off x="6738730" y="308113"/>
            <a:ext cx="3472071" cy="5818051"/>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7200" dirty="0"/>
          </a:p>
          <a:p>
            <a:pPr marL="0" indent="0" hangingPunct="0">
              <a:buNone/>
            </a:pPr>
            <a:endParaRPr lang="en-US" sz="7200" dirty="0"/>
          </a:p>
          <a:p>
            <a:pPr marL="0" indent="0" hangingPunct="0">
              <a:buNone/>
            </a:pPr>
            <a:r>
              <a:rPr lang="en-US" sz="7200" dirty="0"/>
              <a:t>When the neighbors asked him what he had done, what is his response?</a:t>
            </a:r>
          </a:p>
          <a:p>
            <a:pPr marL="0" indent="0" hangingPunct="0">
              <a:buNone/>
            </a:pPr>
            <a:endParaRPr lang="en-US" sz="7200" dirty="0"/>
          </a:p>
          <a:p>
            <a:pPr marL="0" indent="0" hangingPunct="0">
              <a:buNone/>
            </a:pPr>
            <a:r>
              <a:rPr lang="en-US" sz="7200" dirty="0"/>
              <a:t>What does that mean? </a:t>
            </a:r>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16751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99246" y="398033"/>
            <a:ext cx="5228217" cy="6153374"/>
          </a:xfrm>
        </p:spPr>
        <p:txBody>
          <a:bodyPr>
            <a:normAutofit fontScale="25000" lnSpcReduction="20000"/>
          </a:bodyPr>
          <a:lstStyle/>
          <a:p>
            <a:pPr marL="0" indent="0" hangingPunct="0">
              <a:buNone/>
            </a:pPr>
            <a:r>
              <a:rPr lang="en-US" sz="9600" dirty="0"/>
              <a:t>          The people went away. They asked the man who lived next door to Mr. Plumbean to go and have a talk with him. “Tell him that we all liked it here before he changed his house. Tell him that his house has to be the same as ours so we can have a neat street.”</a:t>
            </a:r>
          </a:p>
          <a:p>
            <a:pPr marL="0" indent="0" hangingPunct="0">
              <a:buNone/>
            </a:pPr>
            <a:r>
              <a:rPr lang="en-US" sz="9600" dirty="0"/>
              <a:t>          The man went to see Mr. Plumbean that evening. They sat under the palm trees drinking lemonade and talking all night long.</a:t>
            </a:r>
          </a:p>
          <a:p>
            <a:pPr marL="0" indent="0" hangingPunct="0">
              <a:buNone/>
            </a:pPr>
            <a:r>
              <a:rPr lang="en-US" sz="9600" dirty="0"/>
              <a:t>          Early the next morning the man went out to get lumber and rope and nails and paint. When the people came out of their houses they saw a red and yellow ship next door to the house of Mr. Plumbean. </a:t>
            </a:r>
          </a:p>
          <a:p>
            <a:pPr marL="0" indent="0" hangingPunct="0">
              <a:buNone/>
            </a:pPr>
            <a:r>
              <a:rPr lang="en-US" sz="80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Why was the man there?</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r>
              <a:rPr lang="en-US" sz="7200" dirty="0"/>
              <a:t>What happened?</a:t>
            </a:r>
          </a:p>
          <a:p>
            <a:pPr marL="0" indent="0" hangingPunct="0">
              <a:buNone/>
            </a:pPr>
            <a:endParaRPr lang="en-US" sz="7200" dirty="0"/>
          </a:p>
          <a:p>
            <a:pPr marL="0" indent="0" hangingPunct="0">
              <a:buNone/>
            </a:pPr>
            <a:endParaRPr lang="en-US" sz="7200" dirty="0"/>
          </a:p>
          <a:p>
            <a:pPr marL="0" indent="0" hangingPunct="0">
              <a:buNone/>
            </a:pPr>
            <a:r>
              <a:rPr lang="en-US" sz="7200" dirty="0"/>
              <a:t>Why did the man do that?</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2557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5760" y="365761"/>
            <a:ext cx="5655628" cy="5760404"/>
          </a:xfrm>
        </p:spPr>
        <p:txBody>
          <a:bodyPr>
            <a:normAutofit fontScale="25000" lnSpcReduction="20000"/>
          </a:bodyPr>
          <a:lstStyle/>
          <a:p>
            <a:pPr marL="0" indent="0" hangingPunct="0">
              <a:buNone/>
            </a:pPr>
            <a:r>
              <a:rPr lang="en-US" sz="9600" dirty="0"/>
              <a:t>          “What have you done to your house?” they shouted at the man.</a:t>
            </a:r>
          </a:p>
          <a:p>
            <a:pPr marL="0" indent="0" hangingPunct="0">
              <a:buNone/>
            </a:pPr>
            <a:endParaRPr lang="en-US" sz="9600" dirty="0"/>
          </a:p>
          <a:p>
            <a:pPr marL="0" indent="0" hangingPunct="0">
              <a:buNone/>
            </a:pPr>
            <a:r>
              <a:rPr lang="en-US" sz="9600" dirty="0"/>
              <a:t>          “My house is me and I am it. My house is where I like to be and it looks like all my dreams,” said the man, who had always loved ships.</a:t>
            </a:r>
          </a:p>
          <a:p>
            <a:pPr marL="0" indent="0" hangingPunct="0">
              <a:buNone/>
            </a:pPr>
            <a:endParaRPr lang="en-US" sz="9600" dirty="0"/>
          </a:p>
          <a:p>
            <a:pPr marL="0" indent="0" hangingPunct="0">
              <a:buNone/>
            </a:pPr>
            <a:r>
              <a:rPr lang="en-US" sz="9600" dirty="0"/>
              <a:t>          “He’s just like Plumbean!”  the people said. “He’s got bees in his bonnet, bats in his belfry, and knots in his noodle!” </a:t>
            </a:r>
          </a:p>
          <a:p>
            <a:pPr marL="0" indent="0" hangingPunct="0">
              <a:buNone/>
            </a:pPr>
            <a:r>
              <a:rPr lang="en-US" sz="1600" dirty="0"/>
              <a:t>  </a:t>
            </a:r>
            <a:r>
              <a:rPr lang="en-US" sz="1100" dirty="0"/>
              <a:t> </a:t>
            </a:r>
            <a:r>
              <a:rPr lang="en-US" sz="16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248401"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What happened to him?</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20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What do the people say about the man?</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42274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a:t>
            </a:r>
          </a:p>
        </p:txBody>
      </p:sp>
      <p:sp>
        <p:nvSpPr>
          <p:cNvPr id="3" name="Content Placeholder 2"/>
          <p:cNvSpPr>
            <a:spLocks noGrp="1"/>
          </p:cNvSpPr>
          <p:nvPr>
            <p:ph idx="1"/>
          </p:nvPr>
        </p:nvSpPr>
        <p:spPr>
          <a:xfrm>
            <a:off x="1524000" y="1796144"/>
            <a:ext cx="8229600" cy="4678363"/>
          </a:xfrm>
        </p:spPr>
        <p:txBody>
          <a:bodyPr>
            <a:noAutofit/>
          </a:bodyPr>
          <a:lstStyle/>
          <a:p>
            <a:r>
              <a:rPr lang="en-US" dirty="0"/>
              <a:t>Words have meaning and comprehension depends upon being able to access word meanings</a:t>
            </a:r>
          </a:p>
          <a:p>
            <a:r>
              <a:rPr lang="en-US" dirty="0"/>
              <a:t>Texts may be hard because of unfamiliar vocabulary</a:t>
            </a:r>
          </a:p>
          <a:p>
            <a:r>
              <a:rPr lang="en-US" dirty="0"/>
              <a:t>Studies show the important role that vocabulary plays in reading comprehension and that teaching vocabulary words, morphology, and context can improve reading comprehension  </a:t>
            </a:r>
          </a:p>
          <a:p>
            <a:pPr>
              <a:lnSpc>
                <a:spcPct val="100000"/>
              </a:lnSpc>
              <a:spcBef>
                <a:spcPts val="0"/>
              </a:spcBef>
            </a:pPr>
            <a:r>
              <a:rPr lang="en-US" sz="1400" kern="100" dirty="0">
                <a:effectLst/>
                <a:ea typeface="Aptos" panose="020B0004020202020204" pitchFamily="34" charset="0"/>
                <a:cs typeface="Times New Roman" panose="02020603050405020304" pitchFamily="18" charset="0"/>
              </a:rPr>
              <a:t>Baker, et al., 2022; Bratlie, et al., 2022; Edmonds, et al., 2009; Gibbs, et al., 2024; Goodwin &amp; Ahn, 2010; Goodwin &amp; Ahn, 2013; Graham, et al., 2022; Jeon &amp; Yamashita, 2014; Silverman, et al., 2020; Spencer &amp; Wagner, 2018; Stahl &amp; Fairbanks, 1986; Swanson, et al., 2011; Swanson, et al., 2017; Tighe  &amp; Schatschneider, 2016; Zhang, et al., 2023</a:t>
            </a:r>
            <a:endParaRPr lang="en-US" sz="800" kern="100" dirty="0">
              <a:effectLst/>
              <a:ea typeface="Aptos" panose="020B0004020202020204" pitchFamily="34" charset="0"/>
              <a:cs typeface="Times New Roman" panose="02020603050405020304" pitchFamily="18" charset="0"/>
            </a:endParaRPr>
          </a:p>
          <a:p>
            <a:endParaRPr lang="en-US" sz="2200" dirty="0"/>
          </a:p>
          <a:p>
            <a:endParaRPr lang="en-US" sz="2200" dirty="0"/>
          </a:p>
          <a:p>
            <a:pPr marL="0" indent="0">
              <a:buNone/>
            </a:pPr>
            <a:endParaRPr lang="en-US" sz="2400" dirty="0"/>
          </a:p>
        </p:txBody>
      </p:sp>
    </p:spTree>
    <p:extLst>
      <p:ext uri="{BB962C8B-B14F-4D97-AF65-F5344CB8AC3E}">
        <p14:creationId xmlns:p14="http://schemas.microsoft.com/office/powerpoint/2010/main" val="18692660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6367" y="225911"/>
            <a:ext cx="5506608" cy="5432167"/>
          </a:xfrm>
        </p:spPr>
        <p:txBody>
          <a:bodyPr>
            <a:noAutofit/>
          </a:bodyPr>
          <a:lstStyle/>
          <a:p>
            <a:pPr marL="0" indent="0" hangingPunct="0">
              <a:buNone/>
            </a:pPr>
            <a:r>
              <a:rPr lang="en-US" sz="2200" dirty="0"/>
              <a:t>          Then, one by one, they went to see Mr. Plumbean, late at night. They would sit under the palm trees and drink lemonade and talk about their dreams — and whenever anybody visited Mr. </a:t>
            </a:r>
            <a:r>
              <a:rPr lang="en-US" sz="2200" dirty="0" err="1"/>
              <a:t>Plumbean’s</a:t>
            </a:r>
            <a:r>
              <a:rPr lang="en-US" sz="2200" dirty="0"/>
              <a:t> house, the very next day that person would set about changing his own house to fit his dreams.</a:t>
            </a:r>
          </a:p>
          <a:p>
            <a:pPr marL="0" indent="0" hangingPunct="0">
              <a:buNone/>
            </a:pPr>
            <a:r>
              <a:rPr lang="en-US" sz="2200" dirty="0"/>
              <a:t>          Whenever a stranger came to the street of Mr. Plumbean and his neighbors, the stranger would say, “This is not a neat street.”</a:t>
            </a:r>
          </a:p>
          <a:p>
            <a:pPr marL="0" indent="0" hangingPunct="0">
              <a:buNone/>
            </a:pPr>
            <a:r>
              <a:rPr lang="en-US" sz="2200" dirty="0"/>
              <a:t>            Then all the people would say, “Our street is us and we are it. Our street is where we like to be and it looks like all our dreams.” </a:t>
            </a:r>
          </a:p>
          <a:p>
            <a:pPr marL="0" indent="0" hangingPunct="0">
              <a:buNone/>
            </a:pPr>
            <a:r>
              <a:rPr lang="en-US" sz="2000" dirty="0"/>
              <a:t>          </a:t>
            </a:r>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8000" dirty="0"/>
          </a:p>
          <a:p>
            <a:pPr marL="0" indent="0" hangingPunct="0">
              <a:buNone/>
            </a:pPr>
            <a:r>
              <a:rPr lang="en-US" sz="8000" dirty="0"/>
              <a:t>What happened then?</a:t>
            </a:r>
          </a:p>
          <a:p>
            <a:pPr marL="0" indent="0" hangingPunct="0">
              <a:buNone/>
            </a:pPr>
            <a:endParaRPr lang="en-US" sz="8000" dirty="0"/>
          </a:p>
          <a:p>
            <a:pPr marL="0" indent="0" hangingPunct="0">
              <a:buNone/>
            </a:pPr>
            <a:endParaRPr lang="en-US" sz="8000" dirty="0"/>
          </a:p>
          <a:p>
            <a:pPr marL="0" indent="0" hangingPunct="0">
              <a:buNone/>
            </a:pPr>
            <a:endParaRPr lang="en-US" sz="1900" dirty="0"/>
          </a:p>
          <a:p>
            <a:pPr marL="0" indent="0" hangingPunct="0">
              <a:buNone/>
            </a:pPr>
            <a:r>
              <a:rPr lang="en-US" sz="7200" dirty="0"/>
              <a:t>What was the street like at the end         of the story? How had the street     changed? What changed it?</a:t>
            </a:r>
          </a:p>
          <a:p>
            <a:pPr marL="0" indent="0" hangingPunct="0">
              <a:buNone/>
            </a:pPr>
            <a:endParaRPr lang="en-US" sz="7200" dirty="0"/>
          </a:p>
          <a:p>
            <a:pPr marL="0" indent="0" hangingPunct="0">
              <a:buNone/>
            </a:pPr>
            <a:endParaRPr lang="en-US" sz="7200" dirty="0"/>
          </a:p>
          <a:p>
            <a:pPr marL="0" indent="0" hangingPunct="0">
              <a:buNone/>
            </a:pPr>
            <a:r>
              <a:rPr lang="en-US" sz="7200" dirty="0"/>
              <a:t>Theme?</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r>
              <a:rPr lang="en-US" sz="7200" dirty="0"/>
              <a:t> </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10830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of First Reading</a:t>
            </a:r>
          </a:p>
        </p:txBody>
      </p:sp>
      <p:sp>
        <p:nvSpPr>
          <p:cNvPr id="3" name="Content Placeholder 2"/>
          <p:cNvSpPr>
            <a:spLocks noGrp="1"/>
          </p:cNvSpPr>
          <p:nvPr>
            <p:ph idx="1"/>
          </p:nvPr>
        </p:nvSpPr>
        <p:spPr/>
        <p:txBody>
          <a:bodyPr>
            <a:normAutofit/>
          </a:bodyPr>
          <a:lstStyle/>
          <a:p>
            <a:r>
              <a:rPr lang="en-US" dirty="0"/>
              <a:t>My questions focused on key events and motivations (particularly events that I thought might be confusing)</a:t>
            </a:r>
          </a:p>
          <a:p>
            <a:r>
              <a:rPr lang="en-US" dirty="0"/>
              <a:t>The discussion led by these questions should lead to a good understanding of what the text said and this discussion should be coherent (aimed at developing a strong memory for what happened)</a:t>
            </a:r>
          </a:p>
          <a:p>
            <a:r>
              <a:rPr lang="en-US" dirty="0"/>
              <a:t>A good follow up would be to tell/write summaries or retellings of the “story”</a:t>
            </a:r>
          </a:p>
        </p:txBody>
      </p:sp>
    </p:spTree>
    <p:extLst>
      <p:ext uri="{BB962C8B-B14F-4D97-AF65-F5344CB8AC3E}">
        <p14:creationId xmlns:p14="http://schemas.microsoft.com/office/powerpoint/2010/main" val="3475809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text work?</a:t>
            </a:r>
          </a:p>
        </p:txBody>
      </p:sp>
      <p:sp>
        <p:nvSpPr>
          <p:cNvPr id="3" name="Content Placeholder 2"/>
          <p:cNvSpPr>
            <a:spLocks noGrp="1"/>
          </p:cNvSpPr>
          <p:nvPr>
            <p:ph idx="1"/>
          </p:nvPr>
        </p:nvSpPr>
        <p:spPr/>
        <p:txBody>
          <a:bodyPr>
            <a:normAutofit/>
          </a:bodyPr>
          <a:lstStyle/>
          <a:p>
            <a:r>
              <a:rPr lang="en-US" dirty="0"/>
              <a:t>Second reading</a:t>
            </a:r>
          </a:p>
          <a:p>
            <a:r>
              <a:rPr lang="en-US" dirty="0"/>
              <a:t>Stories are written by people to teach lessons or reveal insights about the human condition in aesthetically pleasing and powerful ways</a:t>
            </a:r>
          </a:p>
          <a:p>
            <a:r>
              <a:rPr lang="en-US" dirty="0"/>
              <a:t>Questions should help guide students to think about how the text works and what the author was up to (craft and structure)</a:t>
            </a:r>
          </a:p>
          <a:p>
            <a:r>
              <a:rPr lang="en-US" dirty="0"/>
              <a:t>Awareness of author choices are critical to coming to terms with craft and structure</a:t>
            </a:r>
          </a:p>
        </p:txBody>
      </p:sp>
    </p:spTree>
    <p:extLst>
      <p:ext uri="{BB962C8B-B14F-4D97-AF65-F5344CB8AC3E}">
        <p14:creationId xmlns:p14="http://schemas.microsoft.com/office/powerpoint/2010/main" val="20005978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9547" y="258185"/>
            <a:ext cx="5603427" cy="6347010"/>
          </a:xfrm>
        </p:spPr>
        <p:txBody>
          <a:bodyPr>
            <a:normAutofit fontScale="25000" lnSpcReduction="20000"/>
          </a:bodyPr>
          <a:lstStyle/>
          <a:p>
            <a:pPr marL="0" indent="0" hangingPunct="0">
              <a:buNone/>
            </a:pPr>
            <a:r>
              <a:rPr lang="en-US" sz="8000" b="1" dirty="0"/>
              <a:t>The Big Orange </a:t>
            </a:r>
            <a:r>
              <a:rPr lang="en-US" sz="8000" b="1" dirty="0" err="1"/>
              <a:t>Splot</a:t>
            </a:r>
            <a:r>
              <a:rPr lang="en-US" sz="8000" b="1" dirty="0"/>
              <a:t> </a:t>
            </a:r>
            <a:r>
              <a:rPr lang="en-US" sz="8000" dirty="0"/>
              <a:t>by Daniel </a:t>
            </a:r>
            <a:r>
              <a:rPr lang="en-US" sz="8000" dirty="0" err="1"/>
              <a:t>Pinkwater</a:t>
            </a:r>
            <a:endParaRPr lang="en-US" sz="8000" dirty="0"/>
          </a:p>
          <a:p>
            <a:pPr marL="0" indent="0" hangingPunct="0">
              <a:buNone/>
            </a:pPr>
            <a:endParaRPr lang="en-US" sz="8000" b="1" dirty="0"/>
          </a:p>
          <a:p>
            <a:pPr marL="0" indent="0" hangingPunct="0">
              <a:buNone/>
            </a:pPr>
            <a:r>
              <a:rPr lang="en-US" sz="8000" dirty="0"/>
              <a:t>          Mr. Plumbean lived on a street where all the houses were the same.</a:t>
            </a:r>
          </a:p>
          <a:p>
            <a:pPr marL="0" indent="0" hangingPunct="0">
              <a:buNone/>
            </a:pPr>
            <a:r>
              <a:rPr lang="en-US" sz="8000" dirty="0"/>
              <a:t>         </a:t>
            </a:r>
            <a:r>
              <a:rPr lang="en-US" sz="8000" u="sng" dirty="0"/>
              <a:t> He liked it that way. So did everybody else on Mr. </a:t>
            </a:r>
            <a:r>
              <a:rPr lang="en-US" sz="8000" u="sng" dirty="0" err="1"/>
              <a:t>Plumbean’s</a:t>
            </a:r>
            <a:r>
              <a:rPr lang="en-US" sz="8000" u="sng" dirty="0"/>
              <a:t> street. “This is a neat street,” they would say. Then one day</a:t>
            </a:r>
            <a:r>
              <a:rPr lang="en-US" sz="8000" dirty="0"/>
              <a:t>….</a:t>
            </a:r>
          </a:p>
          <a:p>
            <a:pPr marL="0" indent="0" hangingPunct="0">
              <a:buNone/>
            </a:pPr>
            <a:r>
              <a:rPr lang="en-US" sz="8000" dirty="0"/>
              <a:t>           A seagull flew over Mr. </a:t>
            </a:r>
            <a:r>
              <a:rPr lang="en-US" sz="8000" dirty="0" err="1"/>
              <a:t>Plumbean’s</a:t>
            </a:r>
            <a:r>
              <a:rPr lang="en-US" sz="8000" dirty="0"/>
              <a:t> house. He was carrying a can of bright orange paint. (No one knows why.)</a:t>
            </a:r>
          </a:p>
          <a:p>
            <a:pPr marL="0" indent="0" hangingPunct="0">
              <a:buNone/>
            </a:pPr>
            <a:r>
              <a:rPr lang="en-US" sz="8000" dirty="0"/>
              <a:t>           And he dropped the can (no one knows why) right over Mr. </a:t>
            </a:r>
            <a:r>
              <a:rPr lang="en-US" sz="8000" dirty="0" err="1"/>
              <a:t>Plumbean’s</a:t>
            </a:r>
            <a:r>
              <a:rPr lang="en-US" sz="8000" dirty="0"/>
              <a:t> house.</a:t>
            </a:r>
          </a:p>
          <a:p>
            <a:pPr marL="0" indent="0" hangingPunct="0">
              <a:buNone/>
            </a:pPr>
            <a:r>
              <a:rPr lang="en-US" sz="8000" dirty="0"/>
              <a:t>          It made a big orange </a:t>
            </a:r>
            <a:r>
              <a:rPr lang="en-US" sz="8000" dirty="0" err="1"/>
              <a:t>splot</a:t>
            </a:r>
            <a:r>
              <a:rPr lang="en-US" sz="8000" dirty="0"/>
              <a:t> on Mr. </a:t>
            </a:r>
            <a:r>
              <a:rPr lang="en-US" sz="8000" dirty="0" err="1"/>
              <a:t>Plumbean’s</a:t>
            </a:r>
            <a:r>
              <a:rPr lang="en-US" sz="8000" dirty="0"/>
              <a:t> house. </a:t>
            </a:r>
          </a:p>
          <a:p>
            <a:pPr marL="0" indent="0" hangingPunct="0">
              <a:buNone/>
            </a:pPr>
            <a:r>
              <a:rPr lang="en-US" sz="8000" dirty="0"/>
              <a:t>          “</a:t>
            </a:r>
            <a:r>
              <a:rPr lang="en-US" sz="8000" dirty="0" err="1"/>
              <a:t>Ooooh</a:t>
            </a:r>
            <a:r>
              <a:rPr lang="en-US" sz="8000" dirty="0"/>
              <a:t>! Too bad!” everybody said. “Mr. Plumbean will have to paint his house again.”</a:t>
            </a:r>
          </a:p>
          <a:p>
            <a:pPr marL="0" indent="0" hangingPunct="0">
              <a:buNone/>
            </a:pPr>
            <a:r>
              <a:rPr lang="en-US" sz="8000" dirty="0"/>
              <a:t>          </a:t>
            </a:r>
            <a:r>
              <a:rPr lang="en-US" sz="8000" u="sng" dirty="0"/>
              <a:t>“I suppose I will,” said Mr. Plumbean. </a:t>
            </a:r>
            <a:r>
              <a:rPr lang="en-US" sz="8000" dirty="0"/>
              <a:t>But he didn’t paint his house right away. He looked at the big orange </a:t>
            </a:r>
            <a:r>
              <a:rPr lang="en-US" sz="8000" dirty="0" err="1"/>
              <a:t>splot</a:t>
            </a:r>
            <a:r>
              <a:rPr lang="en-US" sz="8000" dirty="0"/>
              <a:t> for a long time; then he went about his business. </a:t>
            </a:r>
          </a:p>
          <a:p>
            <a:pPr marL="0" indent="0" hangingPunct="0">
              <a:buNone/>
            </a:pP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a:buNone/>
            </a:pPr>
            <a:endParaRPr lang="en-US" dirty="0"/>
          </a:p>
          <a:p>
            <a:pPr marL="0" indent="0">
              <a:buNone/>
            </a:pPr>
            <a:r>
              <a:rPr lang="en-US" sz="6400" dirty="0"/>
              <a:t>Why is the setting important in this story and what is important about it?</a:t>
            </a:r>
          </a:p>
          <a:p>
            <a:pPr marL="0" indent="0">
              <a:buNone/>
            </a:pPr>
            <a:r>
              <a:rPr lang="en-US" sz="6400" dirty="0"/>
              <a:t> </a:t>
            </a:r>
            <a:r>
              <a:rPr lang="en-US" sz="6400" i="1" dirty="0"/>
              <a:t>(Settings are not always important, but in this case it helps establish the conflict—the street is a certain way at the beginning and it is going to be altered in important ways that instigate actions on the parts of the characters—the author uses it to tell WHY the actions take place, not just WHERE it takes place)</a:t>
            </a:r>
            <a:endParaRPr lang="en-US" sz="6400" dirty="0"/>
          </a:p>
          <a:p>
            <a:pPr marL="0" indent="0">
              <a:buNone/>
            </a:pPr>
            <a:endParaRPr lang="en-US" sz="6400" dirty="0"/>
          </a:p>
          <a:p>
            <a:pPr marL="0" indent="0">
              <a:buNone/>
            </a:pPr>
            <a:r>
              <a:rPr lang="en-US" sz="6400" dirty="0"/>
              <a:t>------What was he thinking?   </a:t>
            </a:r>
          </a:p>
          <a:p>
            <a:pPr marL="0" indent="0">
              <a:buNone/>
            </a:pPr>
            <a:r>
              <a:rPr lang="en-US" sz="6400" i="1" dirty="0"/>
              <a:t>(The conflict starts here, but the author        doesn’t beat you over the head with it… Plumbean has decided something or is            </a:t>
            </a:r>
            <a:r>
              <a:rPr lang="en-US" sz="7200" i="1" dirty="0"/>
              <a:t>about to.)</a:t>
            </a:r>
          </a:p>
        </p:txBody>
      </p:sp>
    </p:spTree>
    <p:extLst>
      <p:ext uri="{BB962C8B-B14F-4D97-AF65-F5344CB8AC3E}">
        <p14:creationId xmlns:p14="http://schemas.microsoft.com/office/powerpoint/2010/main" val="19893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91671" y="419549"/>
            <a:ext cx="5429717" cy="5706616"/>
          </a:xfrm>
        </p:spPr>
        <p:txBody>
          <a:bodyPr>
            <a:normAutofit fontScale="25000" lnSpcReduction="20000"/>
          </a:bodyPr>
          <a:lstStyle/>
          <a:p>
            <a:pPr marL="0" indent="0" hangingPunct="0">
              <a:buNone/>
            </a:pPr>
            <a:r>
              <a:rPr lang="en-US" sz="8000" dirty="0"/>
              <a:t>          The neighbors got tired of seeing that big orange </a:t>
            </a:r>
            <a:r>
              <a:rPr lang="en-US" sz="8000" dirty="0" err="1"/>
              <a:t>splot</a:t>
            </a:r>
            <a:r>
              <a:rPr lang="en-US" sz="8000" dirty="0"/>
              <a:t>. Someone said, “Mr. Plumbean, we wish you’d get around to painting your house.”</a:t>
            </a:r>
          </a:p>
          <a:p>
            <a:pPr marL="0" indent="0" hangingPunct="0">
              <a:buNone/>
            </a:pPr>
            <a:r>
              <a:rPr lang="en-US" sz="8000" dirty="0"/>
              <a:t> </a:t>
            </a:r>
          </a:p>
          <a:p>
            <a:pPr marL="0" indent="0" hangingPunct="0">
              <a:buNone/>
            </a:pPr>
            <a:r>
              <a:rPr lang="en-US" sz="8000" dirty="0"/>
              <a:t>         “</a:t>
            </a:r>
            <a:r>
              <a:rPr lang="en-US" sz="8000" u="sng" dirty="0"/>
              <a:t>O.K.,” </a:t>
            </a:r>
            <a:r>
              <a:rPr lang="en-US" sz="8000" dirty="0"/>
              <a:t> said Mr. Plumbean.</a:t>
            </a:r>
          </a:p>
          <a:p>
            <a:pPr marL="0" indent="0" hangingPunct="0">
              <a:buNone/>
            </a:pPr>
            <a:endParaRPr lang="en-US" sz="8000" dirty="0"/>
          </a:p>
          <a:p>
            <a:pPr marL="0" indent="0" hangingPunct="0">
              <a:buNone/>
            </a:pPr>
            <a:r>
              <a:rPr lang="en-US" sz="8000" dirty="0"/>
              <a:t>           He got some blue paint and some white paint, and that night he got busy. </a:t>
            </a:r>
            <a:r>
              <a:rPr lang="en-US" sz="8000" u="sng" dirty="0"/>
              <a:t>He painted at night because it was cooler</a:t>
            </a:r>
            <a:r>
              <a:rPr lang="en-US" sz="8000" dirty="0"/>
              <a:t>.   </a:t>
            </a:r>
          </a:p>
          <a:p>
            <a:pPr marL="0" indent="0" hangingPunct="0">
              <a:buNone/>
            </a:pPr>
            <a:r>
              <a:rPr lang="en-US" sz="1700" dirty="0"/>
              <a:t>         </a:t>
            </a:r>
            <a:endParaRPr lang="en-US" sz="14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72201" y="609601"/>
            <a:ext cx="4041775" cy="5516563"/>
          </a:xfrm>
        </p:spPr>
        <p:txBody>
          <a:bodyPr>
            <a:normAutofit fontScale="25000" lnSpcReduction="20000"/>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7200" dirty="0"/>
              <a:t>How did he say this… bright and happy? Reluctantly?</a:t>
            </a:r>
          </a:p>
          <a:p>
            <a:pPr marL="0" indent="0">
              <a:buNone/>
            </a:pPr>
            <a:endParaRPr lang="en-US" sz="7200" dirty="0"/>
          </a:p>
          <a:p>
            <a:pPr marL="0" indent="0">
              <a:buNone/>
            </a:pPr>
            <a:r>
              <a:rPr lang="en-US" sz="7200" i="1" dirty="0"/>
              <a:t>(There is more going on here than  is on the page. When is Plumbean transformed—when does he decide to be different?)</a:t>
            </a:r>
          </a:p>
          <a:p>
            <a:pPr marL="0" indent="0">
              <a:buNone/>
            </a:pPr>
            <a:endParaRPr lang="en-US" sz="7200" dirty="0"/>
          </a:p>
          <a:p>
            <a:pPr marL="0" indent="0">
              <a:buNone/>
            </a:pPr>
            <a:endParaRPr lang="en-US" sz="7200" dirty="0"/>
          </a:p>
          <a:p>
            <a:pPr marL="0" indent="0">
              <a:buNone/>
            </a:pPr>
            <a:r>
              <a:rPr lang="en-US" sz="7200" dirty="0"/>
              <a:t>Why does the author explain why he painted at night? </a:t>
            </a:r>
          </a:p>
          <a:p>
            <a:pPr marL="0" indent="0">
              <a:buNone/>
            </a:pPr>
            <a:endParaRPr lang="en-US" sz="7200" dirty="0"/>
          </a:p>
          <a:p>
            <a:pPr marL="0" indent="0">
              <a:buNone/>
            </a:pPr>
            <a:r>
              <a:rPr lang="en-US" sz="7200" dirty="0"/>
              <a:t>(</a:t>
            </a:r>
            <a:r>
              <a:rPr lang="en-US" sz="7200" i="1" dirty="0"/>
              <a:t>Character motivation is important. Was he painting at night so he  could get it done before anyone  saw it or was he beating the heat? He is a different kind of man depending on what you think is happening?)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24572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1064" y="430306"/>
            <a:ext cx="5580323" cy="5401944"/>
          </a:xfrm>
        </p:spPr>
        <p:txBody>
          <a:bodyPr>
            <a:normAutofit fontScale="25000" lnSpcReduction="20000"/>
          </a:bodyPr>
          <a:lstStyle/>
          <a:p>
            <a:pPr marL="0" indent="0" hangingPunct="0">
              <a:buNone/>
            </a:pPr>
            <a:endParaRPr lang="en-US" sz="8000" dirty="0"/>
          </a:p>
          <a:p>
            <a:pPr marL="0" indent="0" hangingPunct="0">
              <a:buNone/>
            </a:pPr>
            <a:r>
              <a:rPr lang="en-US" sz="8000" dirty="0"/>
              <a:t>           When the paint was gone, the roof was blue. The walls were white. And the big orange </a:t>
            </a:r>
            <a:r>
              <a:rPr lang="en-US" sz="8000" dirty="0" err="1"/>
              <a:t>splot</a:t>
            </a:r>
            <a:r>
              <a:rPr lang="en-US" sz="8000" dirty="0"/>
              <a:t> was still there.   </a:t>
            </a:r>
          </a:p>
          <a:p>
            <a:pPr marL="0" indent="0" hangingPunct="0">
              <a:buNone/>
            </a:pPr>
            <a:r>
              <a:rPr lang="en-US" sz="8000" dirty="0"/>
              <a:t>          Then he got some more paint. He got red paint, yellow paint, green paint, and purple paint.</a:t>
            </a:r>
          </a:p>
          <a:p>
            <a:pPr marL="0" indent="0" hangingPunct="0">
              <a:buNone/>
            </a:pPr>
            <a:r>
              <a:rPr lang="en-US" sz="8000" dirty="0"/>
              <a:t>  </a:t>
            </a:r>
          </a:p>
          <a:p>
            <a:pPr marL="0" indent="0" hangingPunct="0">
              <a:buNone/>
            </a:pPr>
            <a:r>
              <a:rPr lang="en-US" sz="8000" dirty="0"/>
              <a:t>          In the morning the other people on the street came out of their houses. Their houses were all the same. But Mr. </a:t>
            </a:r>
            <a:r>
              <a:rPr lang="en-US" sz="8000" dirty="0" err="1"/>
              <a:t>Plumbean’s</a:t>
            </a:r>
            <a:r>
              <a:rPr lang="en-US" sz="8000" dirty="0"/>
              <a:t> house was like a rainbow. It was like a jungle. It was like an explosion.</a:t>
            </a:r>
          </a:p>
          <a:p>
            <a:pPr marL="0" indent="0" hangingPunct="0">
              <a:buNone/>
            </a:pPr>
            <a:endParaRPr lang="en-US" sz="1600" dirty="0"/>
          </a:p>
          <a:p>
            <a:pPr marL="0" indent="0" hangingPunct="0">
              <a:buNone/>
            </a:pPr>
            <a:endParaRPr lang="en-US" sz="14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sz="1600" dirty="0"/>
          </a:p>
          <a:p>
            <a:pPr marL="0" indent="0">
              <a:buNone/>
            </a:pPr>
            <a:endParaRPr lang="en-US" sz="5000" dirty="0"/>
          </a:p>
          <a:p>
            <a:pPr marL="0" indent="0">
              <a:buNone/>
            </a:pPr>
            <a:endParaRPr lang="en-US" sz="8000" dirty="0"/>
          </a:p>
          <a:p>
            <a:pPr marL="0" indent="0">
              <a:buNone/>
            </a:pPr>
            <a:r>
              <a:rPr lang="en-US" sz="8000" dirty="0"/>
              <a:t>How does the author describe </a:t>
            </a:r>
            <a:r>
              <a:rPr lang="en-US" sz="8000" dirty="0" err="1"/>
              <a:t>Plumbean’s</a:t>
            </a:r>
            <a:r>
              <a:rPr lang="en-US" sz="8000" dirty="0"/>
              <a:t> house? Why does he compare it to a rainbow, a jungle,    an explosion?</a:t>
            </a:r>
          </a:p>
          <a:p>
            <a:pPr marL="0" indent="0">
              <a:buNone/>
            </a:pPr>
            <a:endParaRPr lang="en-US" sz="8000" dirty="0"/>
          </a:p>
          <a:p>
            <a:pPr marL="0" indent="0">
              <a:buNone/>
            </a:pPr>
            <a:r>
              <a:rPr lang="en-US" sz="8000" i="1" dirty="0"/>
              <a:t>(The author describes the house three times… each time in colorful metaphorical language, a technique he uses throughout the story when he wants to emphasize the feelings  of the neighbors?) </a:t>
            </a:r>
          </a:p>
          <a:p>
            <a:pPr marL="0" indent="0">
              <a:buNone/>
            </a:pPr>
            <a:endParaRPr lang="en-US" sz="8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8582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9398" y="957431"/>
            <a:ext cx="5461990" cy="5168733"/>
          </a:xfrm>
        </p:spPr>
        <p:txBody>
          <a:bodyPr>
            <a:normAutofit/>
          </a:bodyPr>
          <a:lstStyle/>
          <a:p>
            <a:pPr marL="0" indent="0" hangingPunct="0">
              <a:buNone/>
            </a:pPr>
            <a:r>
              <a:rPr lang="en-US" sz="1600" dirty="0"/>
              <a:t>	</a:t>
            </a:r>
          </a:p>
          <a:p>
            <a:pPr marL="0" indent="0" hangingPunct="0">
              <a:buNone/>
            </a:pPr>
            <a:r>
              <a:rPr lang="en-US" sz="2000" dirty="0"/>
              <a:t>          The people said, “Plumbean has popped his cork, flipped his wig, blown his stack, and dropped his stopper.” They went away muttering. </a:t>
            </a:r>
          </a:p>
          <a:p>
            <a:pPr marL="0" indent="0" hangingPunct="0">
              <a:buNone/>
            </a:pPr>
            <a:endParaRPr lang="en-US" sz="16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8000" dirty="0"/>
          </a:p>
          <a:p>
            <a:pPr marL="0" indent="0" hangingPunct="0">
              <a:buNone/>
            </a:pPr>
            <a:endParaRPr lang="en-US" sz="8000" dirty="0"/>
          </a:p>
          <a:p>
            <a:pPr marL="0" indent="0" hangingPunct="0">
              <a:buNone/>
            </a:pPr>
            <a:r>
              <a:rPr lang="en-US" sz="8000" dirty="0"/>
              <a:t>What do you notice here?</a:t>
            </a:r>
          </a:p>
          <a:p>
            <a:pPr marL="0" indent="0" hangingPunct="0">
              <a:buNone/>
            </a:pPr>
            <a:endParaRPr lang="en-US" sz="8000" dirty="0"/>
          </a:p>
          <a:p>
            <a:pPr marL="0" indent="0" hangingPunct="0">
              <a:buNone/>
            </a:pPr>
            <a:r>
              <a:rPr lang="en-US" sz="8000" dirty="0"/>
              <a:t>Why does the author tell you the neighbors’ feelings in this way?</a:t>
            </a:r>
          </a:p>
          <a:p>
            <a:pPr marL="0" indent="0" hangingPunct="0">
              <a:buNone/>
            </a:pPr>
            <a:endParaRPr lang="en-US" sz="8000" dirty="0"/>
          </a:p>
          <a:p>
            <a:pPr marL="0" indent="0" hangingPunct="0">
              <a:buNone/>
            </a:pPr>
            <a:r>
              <a:rPr lang="en-US" sz="8000" i="1" dirty="0"/>
              <a:t>(I want to make sure the students   see the repetition of this literary device and that they try to make sense of it.)</a:t>
            </a:r>
          </a:p>
          <a:p>
            <a:pPr marL="0" indent="0" hangingPunct="0">
              <a:buNone/>
            </a:pPr>
            <a:endParaRPr lang="en-US" sz="80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hangingPunct="0">
              <a:buNone/>
            </a:pPr>
            <a:r>
              <a:rPr lang="en-US" sz="7200" dirty="0"/>
              <a: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15727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4245" y="279699"/>
            <a:ext cx="5677143" cy="5846465"/>
          </a:xfrm>
        </p:spPr>
        <p:txBody>
          <a:bodyPr>
            <a:normAutofit fontScale="25000" lnSpcReduction="20000"/>
          </a:bodyPr>
          <a:lstStyle/>
          <a:p>
            <a:pPr marL="0" indent="0" hangingPunct="0">
              <a:buNone/>
            </a:pPr>
            <a:r>
              <a:rPr lang="en-US" sz="1600" dirty="0"/>
              <a:t>          </a:t>
            </a:r>
            <a:r>
              <a:rPr lang="en-US" sz="8000" dirty="0"/>
              <a:t>That day Mr. Plumbean bought carpenter’s tools. That night he built a tower on top of his roof, and he painted a clock on the tower.</a:t>
            </a:r>
          </a:p>
          <a:p>
            <a:pPr marL="0" indent="0" hangingPunct="0">
              <a:buNone/>
            </a:pPr>
            <a:r>
              <a:rPr lang="en-US" sz="8000" dirty="0"/>
              <a:t>          The next day the people said, “</a:t>
            </a:r>
            <a:r>
              <a:rPr lang="en-US" sz="8000" u="sng" dirty="0"/>
              <a:t>Plumbean has gushed his mush, lost his marbles, and slipped his hawser</a:t>
            </a:r>
            <a:r>
              <a:rPr lang="en-US" sz="8000" dirty="0"/>
              <a:t>.”  They decided they would pretend not to notice.</a:t>
            </a:r>
          </a:p>
          <a:p>
            <a:pPr marL="0" indent="0" hangingPunct="0">
              <a:buNone/>
            </a:pPr>
            <a:r>
              <a:rPr lang="en-US" sz="8000" dirty="0"/>
              <a:t>           That very night Mr. Plumbean got a truck full of green things. He planted palm trees, </a:t>
            </a:r>
            <a:r>
              <a:rPr lang="en-US" sz="8000" dirty="0" err="1"/>
              <a:t>baobobs</a:t>
            </a:r>
            <a:r>
              <a:rPr lang="en-US" sz="8000" dirty="0"/>
              <a:t>, thorn bushes, onions, and frangipani. In the morning he bought a hammock and an alligator. </a:t>
            </a:r>
          </a:p>
          <a:p>
            <a:pPr marL="0" indent="0" hangingPunct="0">
              <a:buNone/>
            </a:pPr>
            <a:endParaRPr lang="en-US" sz="1600" dirty="0"/>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7200" dirty="0"/>
          </a:p>
          <a:p>
            <a:pPr marL="0" indent="0" hangingPunct="0">
              <a:buNone/>
            </a:pPr>
            <a:r>
              <a:rPr lang="en-US" sz="7200" dirty="0"/>
              <a:t> What’s going on here?</a:t>
            </a:r>
          </a:p>
          <a:p>
            <a:pPr marL="0" indent="0" hangingPunct="0">
              <a:buNone/>
            </a:pPr>
            <a:endParaRPr lang="en-US" sz="7200" dirty="0"/>
          </a:p>
          <a:p>
            <a:pPr marL="0" indent="0" hangingPunct="0">
              <a:buNone/>
            </a:pPr>
            <a:endParaRPr lang="en-US" sz="7200" dirty="0"/>
          </a:p>
          <a:p>
            <a:pPr marL="0" indent="0" hangingPunct="0">
              <a:buNone/>
            </a:pPr>
            <a:r>
              <a:rPr lang="en-US" sz="7200" i="1" dirty="0"/>
              <a:t>(The repetition of this literary            device should be evident by now.            By saying the same thing over and       over again with colorful language          we get a sense of how strong the emotions are).</a:t>
            </a:r>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23452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2729" y="215153"/>
            <a:ext cx="5698658" cy="6099586"/>
          </a:xfrm>
        </p:spPr>
        <p:txBody>
          <a:bodyPr>
            <a:normAutofit fontScale="25000" lnSpcReduction="20000"/>
          </a:bodyPr>
          <a:lstStyle/>
          <a:p>
            <a:pPr marL="0" indent="0" hangingPunct="0">
              <a:buNone/>
            </a:pPr>
            <a:endParaRPr lang="en-US" sz="1600" dirty="0"/>
          </a:p>
          <a:p>
            <a:pPr marL="0" indent="0" hangingPunct="0">
              <a:buNone/>
            </a:pPr>
            <a:r>
              <a:rPr lang="en-US" sz="8000" dirty="0"/>
              <a:t>          When the other people came out of their houses, they saw Mr. Plumbean swinging in a hammock between two palm trees. They saw an alligator lying in the grass. Mr. Plumbean was drinking lemonade.</a:t>
            </a:r>
          </a:p>
          <a:p>
            <a:pPr marL="0" indent="0" hangingPunct="0">
              <a:buNone/>
            </a:pPr>
            <a:r>
              <a:rPr lang="en-US" sz="8000" dirty="0"/>
              <a:t>          “Plumbean has gone too far!”</a:t>
            </a:r>
          </a:p>
          <a:p>
            <a:pPr marL="0" indent="0" hangingPunct="0">
              <a:buNone/>
            </a:pPr>
            <a:r>
              <a:rPr lang="en-US" sz="8000" dirty="0"/>
              <a:t>          “This used to be a neat street!”</a:t>
            </a:r>
          </a:p>
          <a:p>
            <a:pPr marL="0" indent="0" hangingPunct="0">
              <a:buNone/>
            </a:pPr>
            <a:r>
              <a:rPr lang="en-US" sz="8000" dirty="0"/>
              <a:t>          “Plumbean, what have you done to your house?” the people shouted.</a:t>
            </a:r>
          </a:p>
          <a:p>
            <a:pPr marL="0" indent="0" hangingPunct="0">
              <a:buNone/>
            </a:pPr>
            <a:r>
              <a:rPr lang="en-US" sz="8000" dirty="0"/>
              <a:t>           “</a:t>
            </a:r>
            <a:r>
              <a:rPr lang="en-US" sz="8000" u="sng" dirty="0"/>
              <a:t>My house is me and I am it. My house is where I like to be and it looks like all my dreams</a:t>
            </a:r>
            <a:r>
              <a:rPr lang="en-US" sz="8000" dirty="0"/>
              <a:t>,” Mr. Plumbean said. </a:t>
            </a:r>
          </a:p>
          <a:p>
            <a:pPr marL="0" indent="0" hangingPunct="0">
              <a:buNone/>
            </a:pPr>
            <a:r>
              <a:rPr lang="en-US" sz="80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The author describes Plumbean differently here than in past pages. What’s the change and how does the author reveal it?</a:t>
            </a:r>
          </a:p>
          <a:p>
            <a:pPr marL="0" indent="0" hangingPunct="0">
              <a:buNone/>
            </a:pPr>
            <a:endParaRPr lang="en-US" sz="7200" dirty="0"/>
          </a:p>
          <a:p>
            <a:pPr marL="0" indent="0" hangingPunct="0">
              <a:buNone/>
            </a:pPr>
            <a:r>
              <a:rPr lang="en-US" sz="7200" i="1" dirty="0"/>
              <a:t>(Plumbean has been silent and non-committal up to now. He doesn’t describe the change, but shows it through </a:t>
            </a:r>
            <a:r>
              <a:rPr lang="en-US" sz="7200" i="1" dirty="0" err="1"/>
              <a:t>Plumbean’s</a:t>
            </a:r>
            <a:r>
              <a:rPr lang="en-US" sz="7200" i="1" dirty="0"/>
              <a:t> own words. To me this shows that Plumbean has no grand plan, he is feeling his way along not trying to dictate to everyone else. The author’s choice here makes Plumbean more sympathetic ).</a:t>
            </a:r>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80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13785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76518" y="195944"/>
            <a:ext cx="5646457" cy="5516563"/>
          </a:xfrm>
        </p:spPr>
        <p:txBody>
          <a:bodyPr>
            <a:normAutofit fontScale="25000" lnSpcReduction="20000"/>
          </a:bodyPr>
          <a:lstStyle/>
          <a:p>
            <a:pPr marL="0" indent="0" hangingPunct="0">
              <a:buNone/>
            </a:pPr>
            <a:r>
              <a:rPr lang="en-US" sz="8000" dirty="0"/>
              <a:t>          The people went away. They asked the man who lived next door to Mr. Plumbean to go and have a talk with him. “Tell him that we all liked it here before he changed his house. Tell him that his house has to be the same as ours so we can have a neat street.”</a:t>
            </a:r>
          </a:p>
          <a:p>
            <a:pPr marL="0" indent="0" hangingPunct="0">
              <a:buNone/>
            </a:pPr>
            <a:r>
              <a:rPr lang="en-US" sz="8000" dirty="0"/>
              <a:t>          The man went to see Mr. Plumbean that evening. They sat under the palm trees drinking lemonade and talking all night long.</a:t>
            </a:r>
          </a:p>
          <a:p>
            <a:pPr marL="0" indent="0" hangingPunct="0">
              <a:buNone/>
            </a:pPr>
            <a:r>
              <a:rPr lang="en-US" sz="8000" dirty="0"/>
              <a:t>          Early the next morning the man went out to get lumber and rope and nails and paint. When the people came out of their houses they saw a red and yellow ship next door to the house of Mr. Plumbean. </a:t>
            </a:r>
          </a:p>
          <a:p>
            <a:pPr marL="0" indent="0" hangingPunct="0">
              <a:buNone/>
            </a:pPr>
            <a:r>
              <a:rPr lang="en-US" sz="72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7200" dirty="0"/>
          </a:p>
          <a:p>
            <a:pPr marL="0" indent="0" hangingPunct="0">
              <a:buNone/>
            </a:pPr>
            <a:r>
              <a:rPr lang="en-US" sz="7200" dirty="0"/>
              <a:t>Why didn’t the author reveal this conversation?</a:t>
            </a:r>
          </a:p>
          <a:p>
            <a:pPr marL="0" indent="0" hangingPunct="0">
              <a:buNone/>
            </a:pPr>
            <a:endParaRPr lang="en-US" sz="7200" dirty="0"/>
          </a:p>
          <a:p>
            <a:pPr marL="0" indent="0" hangingPunct="0">
              <a:buNone/>
            </a:pPr>
            <a:r>
              <a:rPr lang="en-US" sz="7200" dirty="0"/>
              <a:t>(</a:t>
            </a:r>
            <a:r>
              <a:rPr lang="en-US" sz="7200" i="1" dirty="0"/>
              <a:t>I think not showing this leaves Plumbean a bit ambiguous… if he tried to convert the man we might not like him. However, if he just had Plumbean tell about his own transformation that might have been enough to pull the man along. Plumbean leaves this up in the air and we have to collaborate with him as a result—what could be said that would move you to action?.)</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36544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Instruction</a:t>
            </a:r>
          </a:p>
        </p:txBody>
      </p:sp>
      <p:sp>
        <p:nvSpPr>
          <p:cNvPr id="3" name="Content Placeholder 2"/>
          <p:cNvSpPr>
            <a:spLocks noGrp="1"/>
          </p:cNvSpPr>
          <p:nvPr>
            <p:ph idx="1"/>
          </p:nvPr>
        </p:nvSpPr>
        <p:spPr>
          <a:xfrm>
            <a:off x="1719943" y="2177143"/>
            <a:ext cx="8490857" cy="3949021"/>
          </a:xfrm>
        </p:spPr>
        <p:txBody>
          <a:bodyPr>
            <a:noAutofit/>
          </a:bodyPr>
          <a:lstStyle/>
          <a:p>
            <a:r>
              <a:rPr lang="en-US" dirty="0"/>
              <a:t>Teaching definitions of unknown words</a:t>
            </a:r>
          </a:p>
          <a:p>
            <a:r>
              <a:rPr lang="en-US" dirty="0"/>
              <a:t>Teaching use of context to infer word meanings</a:t>
            </a:r>
          </a:p>
          <a:p>
            <a:r>
              <a:rPr lang="en-US" dirty="0"/>
              <a:t>Teaching use of morphology to infer word meanings</a:t>
            </a:r>
          </a:p>
          <a:p>
            <a:r>
              <a:rPr lang="en-US" dirty="0"/>
              <a:t>Teaching use of dictionaries</a:t>
            </a:r>
          </a:p>
          <a:p>
            <a:pPr marL="0" indent="0">
              <a:buNone/>
            </a:pPr>
            <a:endParaRPr lang="en-US" sz="2400" dirty="0"/>
          </a:p>
        </p:txBody>
      </p:sp>
    </p:spTree>
    <p:extLst>
      <p:ext uri="{BB962C8B-B14F-4D97-AF65-F5344CB8AC3E}">
        <p14:creationId xmlns:p14="http://schemas.microsoft.com/office/powerpoint/2010/main" val="368726388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2729" y="398033"/>
            <a:ext cx="5698659" cy="5728131"/>
          </a:xfrm>
        </p:spPr>
        <p:txBody>
          <a:bodyPr>
            <a:normAutofit fontScale="25000" lnSpcReduction="20000"/>
          </a:bodyPr>
          <a:lstStyle/>
          <a:p>
            <a:pPr marL="0" indent="0" hangingPunct="0">
              <a:buNone/>
            </a:pPr>
            <a:r>
              <a:rPr lang="en-US" sz="8000" dirty="0"/>
              <a:t>          “What have you done to your house?” they shouted at the man.</a:t>
            </a:r>
          </a:p>
          <a:p>
            <a:pPr marL="0" indent="0" hangingPunct="0">
              <a:buNone/>
            </a:pPr>
            <a:endParaRPr lang="en-US" sz="8000" dirty="0"/>
          </a:p>
          <a:p>
            <a:pPr marL="0" indent="0" hangingPunct="0">
              <a:buNone/>
            </a:pPr>
            <a:r>
              <a:rPr lang="en-US" sz="8000" dirty="0"/>
              <a:t>          “</a:t>
            </a:r>
            <a:r>
              <a:rPr lang="en-US" sz="8000" u="sng" dirty="0"/>
              <a:t>My house is me and I am it. My house is where I like to be and it looks like all my dreams,” said the man, who had always loved ships</a:t>
            </a:r>
            <a:r>
              <a:rPr lang="en-US" sz="8000" dirty="0"/>
              <a:t>.</a:t>
            </a:r>
          </a:p>
          <a:p>
            <a:pPr marL="0" indent="0" hangingPunct="0">
              <a:buNone/>
            </a:pPr>
            <a:endParaRPr lang="en-US" sz="8000" dirty="0"/>
          </a:p>
          <a:p>
            <a:pPr marL="0" indent="0" hangingPunct="0">
              <a:buNone/>
            </a:pPr>
            <a:r>
              <a:rPr lang="en-US" sz="8000" dirty="0"/>
              <a:t>          “He’s just like Plumbean!”  the people said. “He’s got bees in his bonnet, bats in his belfry, and knots in his noodle!” </a:t>
            </a:r>
          </a:p>
          <a:p>
            <a:pPr marL="0" indent="0" hangingPunct="0">
              <a:buNone/>
            </a:pPr>
            <a:r>
              <a:rPr lang="en-US" sz="72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69026"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What did you notice about how the    man expressed himself? Why would     the author have him say it this way?  </a:t>
            </a:r>
          </a:p>
          <a:p>
            <a:pPr marL="0" indent="0" hangingPunct="0">
              <a:buNone/>
            </a:pPr>
            <a:endParaRPr lang="en-US" sz="7200" dirty="0"/>
          </a:p>
          <a:p>
            <a:pPr marL="0" indent="0" hangingPunct="0">
              <a:buNone/>
            </a:pPr>
            <a:r>
              <a:rPr lang="en-US" sz="7200" i="1" dirty="0"/>
              <a:t>(Although the man claims to be  unique—and he is in terms of the specific dream his is pursuing—but ultimately he states his individualism in a way that mimics </a:t>
            </a:r>
            <a:r>
              <a:rPr lang="en-US" sz="7200" i="1" dirty="0" err="1"/>
              <a:t>Plumbean’s</a:t>
            </a:r>
            <a:r>
              <a:rPr lang="en-US" sz="7200" i="1" dirty="0"/>
              <a:t>.)</a:t>
            </a:r>
          </a:p>
          <a:p>
            <a:pPr marL="0" indent="0" hangingPunct="0">
              <a:buNone/>
            </a:pPr>
            <a:endParaRPr lang="en-US" sz="7200" dirty="0"/>
          </a:p>
          <a:p>
            <a:pPr marL="0" indent="0" hangingPunct="0">
              <a:buNone/>
            </a:pPr>
            <a:r>
              <a:rPr lang="en-US" sz="7200" dirty="0"/>
              <a:t> </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38457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1821" y="290457"/>
            <a:ext cx="5569567" cy="5835708"/>
          </a:xfrm>
        </p:spPr>
        <p:txBody>
          <a:bodyPr>
            <a:normAutofit fontScale="25000" lnSpcReduction="20000"/>
          </a:bodyPr>
          <a:lstStyle/>
          <a:p>
            <a:pPr marL="0" indent="0" hangingPunct="0">
              <a:buNone/>
            </a:pPr>
            <a:r>
              <a:rPr lang="en-US" sz="7200" dirty="0"/>
              <a:t>          </a:t>
            </a:r>
            <a:r>
              <a:rPr lang="en-US" sz="8000" dirty="0"/>
              <a:t>Then, one by one, they went to see Mr. Plumbean, late at night. They would sit under the palm trees and drink lemonade and talk about their dreams — and whenever anybody visited Mr. </a:t>
            </a:r>
            <a:r>
              <a:rPr lang="en-US" sz="8000" dirty="0" err="1"/>
              <a:t>Plumbean’s</a:t>
            </a:r>
            <a:r>
              <a:rPr lang="en-US" sz="8000" dirty="0"/>
              <a:t> house, the very next day that person would set about changing his own house to fit his dreams.</a:t>
            </a:r>
          </a:p>
          <a:p>
            <a:pPr marL="0" indent="0" hangingPunct="0">
              <a:buNone/>
            </a:pPr>
            <a:r>
              <a:rPr lang="en-US" sz="8000" dirty="0"/>
              <a:t>          Whenever a stranger came to the street of Mr. Plumbean and his neighbors, the stranger would say, “This is not a neat street.” </a:t>
            </a:r>
          </a:p>
          <a:p>
            <a:pPr marL="0" indent="0" hangingPunct="0">
              <a:buNone/>
            </a:pPr>
            <a:r>
              <a:rPr lang="en-US" sz="8000" dirty="0"/>
              <a:t>        Then all the people would say, “</a:t>
            </a:r>
            <a:r>
              <a:rPr lang="en-US" sz="8000" u="sng" dirty="0"/>
              <a:t>Our street is us and we are it. Our street is where we like to be and it looks like all our dreams</a:t>
            </a:r>
            <a:r>
              <a:rPr lang="en-US" sz="8000" dirty="0"/>
              <a:t>.” </a:t>
            </a:r>
          </a:p>
          <a:p>
            <a:pPr marL="0" indent="0" hangingPunct="0">
              <a:buNone/>
            </a:pPr>
            <a:r>
              <a:rPr lang="en-US" sz="7200" dirty="0"/>
              <a:t>    </a:t>
            </a:r>
          </a:p>
          <a:p>
            <a:pPr marL="0" indent="0" hangingPunct="0">
              <a:buNone/>
            </a:pPr>
            <a:r>
              <a:rPr lang="en-US" sz="1400" dirty="0"/>
              <a:t> </a:t>
            </a:r>
            <a:endParaRPr lang="en-US" sz="2500" dirty="0"/>
          </a:p>
          <a:p>
            <a:pPr marL="0" indent="0" hangingPunct="0">
              <a:buNone/>
            </a:pPr>
            <a:r>
              <a:rPr lang="en-US" sz="2500" dirty="0"/>
              <a:t>          </a:t>
            </a:r>
            <a:endParaRPr lang="en-US" dirty="0"/>
          </a:p>
        </p:txBody>
      </p:sp>
      <p:sp>
        <p:nvSpPr>
          <p:cNvPr id="6" name="Content Placeholder 5"/>
          <p:cNvSpPr>
            <a:spLocks noGrp="1"/>
          </p:cNvSpPr>
          <p:nvPr>
            <p:ph sz="quarter" idx="4"/>
          </p:nvPr>
        </p:nvSpPr>
        <p:spPr>
          <a:xfrm>
            <a:off x="6172201" y="609601"/>
            <a:ext cx="4041775" cy="5516563"/>
          </a:xfrm>
        </p:spPr>
        <p:txBody>
          <a:bodyPr>
            <a:normAutofit fontScale="25000" lnSpcReduction="20000"/>
          </a:bodyPr>
          <a:lstStyle/>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r>
              <a:rPr lang="en-US" sz="7200" dirty="0"/>
              <a:t>Why does the author have the people say this? </a:t>
            </a:r>
          </a:p>
          <a:p>
            <a:pPr marL="0" indent="0" hangingPunct="0">
              <a:buNone/>
            </a:pPr>
            <a:endParaRPr lang="en-US" sz="7200" dirty="0"/>
          </a:p>
          <a:p>
            <a:pPr marL="0" indent="0" hangingPunct="0">
              <a:buNone/>
            </a:pPr>
            <a:r>
              <a:rPr lang="en-US" sz="7200" i="1" dirty="0"/>
              <a:t>(The whole neighborhood is now      caught up in Plumbean mania. They     are pursuing their individual versions      of their dreams, expressing themselves identically to Plumbean. They wanted conformity at the beginning and they   end up with conformity at the end).</a:t>
            </a:r>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72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1900" dirty="0"/>
          </a:p>
          <a:p>
            <a:pPr marL="0" indent="0" hangingPunct="0">
              <a:buNone/>
            </a:pPr>
            <a:endParaRPr lang="en-US" sz="5500" dirty="0"/>
          </a:p>
          <a:p>
            <a:pPr marL="0" indent="0" hangingPunct="0">
              <a:buNone/>
            </a:pPr>
            <a:endParaRPr lang="en-US" sz="5500" dirty="0"/>
          </a:p>
          <a:p>
            <a:pPr marL="0" indent="0" hangingPunct="0">
              <a:buNone/>
            </a:pPr>
            <a:r>
              <a:rPr lang="en-US" sz="5500" dirty="0"/>
              <a:t>  </a:t>
            </a:r>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5500" dirty="0"/>
          </a:p>
          <a:p>
            <a:pPr marL="0" indent="0" hangingPunct="0">
              <a:buNone/>
            </a:pPr>
            <a:endParaRPr lang="en-US" sz="7200" dirty="0"/>
          </a:p>
          <a:p>
            <a:pPr marL="0" indent="0">
              <a:buNone/>
            </a:pPr>
            <a:endParaRPr lang="en-US" sz="1900" dirty="0"/>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dirty="0"/>
              <a:t>--</a:t>
            </a:r>
          </a:p>
        </p:txBody>
      </p:sp>
    </p:spTree>
    <p:extLst>
      <p:ext uri="{BB962C8B-B14F-4D97-AF65-F5344CB8AC3E}">
        <p14:creationId xmlns:p14="http://schemas.microsoft.com/office/powerpoint/2010/main" val="26767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 of Second Reading</a:t>
            </a:r>
          </a:p>
        </p:txBody>
      </p:sp>
      <p:sp>
        <p:nvSpPr>
          <p:cNvPr id="3" name="Content Placeholder 2"/>
          <p:cNvSpPr>
            <a:spLocks noGrp="1"/>
          </p:cNvSpPr>
          <p:nvPr>
            <p:ph idx="1"/>
          </p:nvPr>
        </p:nvSpPr>
        <p:spPr>
          <a:xfrm>
            <a:off x="957431" y="1524001"/>
            <a:ext cx="9481969" cy="5091952"/>
          </a:xfrm>
        </p:spPr>
        <p:txBody>
          <a:bodyPr>
            <a:normAutofit/>
          </a:bodyPr>
          <a:lstStyle/>
          <a:p>
            <a:r>
              <a:rPr lang="en-US" dirty="0"/>
              <a:t>My questions focused on why and how the author told his story (particularly focusing on literary devices, word choices, structural elements, and author purpose)</a:t>
            </a:r>
          </a:p>
          <a:p>
            <a:r>
              <a:rPr lang="en-US" dirty="0"/>
              <a:t>The discussion led by these questions should lead to a good understanding of how the text works and to a deeper understanding of its implications</a:t>
            </a:r>
          </a:p>
          <a:p>
            <a:r>
              <a:rPr lang="en-US" dirty="0"/>
              <a:t>A good follow up would be a critical analysis of the story or some aspect of the story (Mr. Plumbean changes from the beginning to the end. Do the neighbors? Compare and contrast how Plumbean and the neighbors’ change?) </a:t>
            </a:r>
          </a:p>
        </p:txBody>
      </p:sp>
    </p:spTree>
    <p:extLst>
      <p:ext uri="{BB962C8B-B14F-4D97-AF65-F5344CB8AC3E}">
        <p14:creationId xmlns:p14="http://schemas.microsoft.com/office/powerpoint/2010/main" val="29659654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Multiple Perspectives </a:t>
            </a:r>
          </a:p>
        </p:txBody>
      </p:sp>
      <p:graphicFrame>
        <p:nvGraphicFramePr>
          <p:cNvPr id="5" name="Content Placeholder 4"/>
          <p:cNvGraphicFramePr>
            <a:graphicFrameLocks noGrp="1"/>
          </p:cNvGraphicFramePr>
          <p:nvPr>
            <p:ph sz="half" idx="1"/>
          </p:nvPr>
        </p:nvGraphicFramePr>
        <p:xfrm>
          <a:off x="1981200" y="1481138"/>
          <a:ext cx="4038600" cy="4038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504825">
                <a:tc>
                  <a:txBody>
                    <a:bodyPr/>
                    <a:lstStyle/>
                    <a:p>
                      <a:r>
                        <a:rPr lang="en-US" dirty="0"/>
                        <a:t>Setting:</a:t>
                      </a:r>
                    </a:p>
                  </a:txBody>
                  <a:tcPr/>
                </a:tc>
                <a:extLst>
                  <a:ext uri="{0D108BD9-81ED-4DB2-BD59-A6C34878D82A}">
                    <a16:rowId xmlns:a16="http://schemas.microsoft.com/office/drawing/2014/main" val="10000"/>
                  </a:ext>
                </a:extLst>
              </a:tr>
              <a:tr h="504825">
                <a:tc>
                  <a:txBody>
                    <a:bodyPr/>
                    <a:lstStyle/>
                    <a:p>
                      <a:r>
                        <a:rPr lang="en-US" dirty="0"/>
                        <a:t>Main Character:</a:t>
                      </a:r>
                    </a:p>
                  </a:txBody>
                  <a:tcPr/>
                </a:tc>
                <a:extLst>
                  <a:ext uri="{0D108BD9-81ED-4DB2-BD59-A6C34878D82A}">
                    <a16:rowId xmlns:a16="http://schemas.microsoft.com/office/drawing/2014/main" val="10001"/>
                  </a:ext>
                </a:extLst>
              </a:tr>
              <a:tr h="504825">
                <a:tc>
                  <a:txBody>
                    <a:bodyPr/>
                    <a:lstStyle/>
                    <a:p>
                      <a:r>
                        <a:rPr lang="en-US" dirty="0"/>
                        <a:t>Problem:</a:t>
                      </a:r>
                    </a:p>
                  </a:txBody>
                  <a:tcPr/>
                </a:tc>
                <a:extLst>
                  <a:ext uri="{0D108BD9-81ED-4DB2-BD59-A6C34878D82A}">
                    <a16:rowId xmlns:a16="http://schemas.microsoft.com/office/drawing/2014/main" val="10002"/>
                  </a:ext>
                </a:extLst>
              </a:tr>
              <a:tr h="504825">
                <a:tc>
                  <a:txBody>
                    <a:bodyPr/>
                    <a:lstStyle/>
                    <a:p>
                      <a:r>
                        <a:rPr lang="en-US" dirty="0"/>
                        <a:t>Internal Response:</a:t>
                      </a:r>
                    </a:p>
                  </a:txBody>
                  <a:tcPr/>
                </a:tc>
                <a:extLst>
                  <a:ext uri="{0D108BD9-81ED-4DB2-BD59-A6C34878D82A}">
                    <a16:rowId xmlns:a16="http://schemas.microsoft.com/office/drawing/2014/main" val="10003"/>
                  </a:ext>
                </a:extLst>
              </a:tr>
              <a:tr h="504825">
                <a:tc>
                  <a:txBody>
                    <a:bodyPr/>
                    <a:lstStyle/>
                    <a:p>
                      <a:r>
                        <a:rPr lang="en-US" dirty="0"/>
                        <a:t>Attempt:</a:t>
                      </a:r>
                    </a:p>
                  </a:txBody>
                  <a:tcPr/>
                </a:tc>
                <a:extLst>
                  <a:ext uri="{0D108BD9-81ED-4DB2-BD59-A6C34878D82A}">
                    <a16:rowId xmlns:a16="http://schemas.microsoft.com/office/drawing/2014/main" val="10004"/>
                  </a:ext>
                </a:extLst>
              </a:tr>
              <a:tr h="504825">
                <a:tc>
                  <a:txBody>
                    <a:bodyPr/>
                    <a:lstStyle/>
                    <a:p>
                      <a:r>
                        <a:rPr lang="en-US" dirty="0"/>
                        <a:t>Outcome:</a:t>
                      </a:r>
                    </a:p>
                  </a:txBody>
                  <a:tcPr/>
                </a:tc>
                <a:extLst>
                  <a:ext uri="{0D108BD9-81ED-4DB2-BD59-A6C34878D82A}">
                    <a16:rowId xmlns:a16="http://schemas.microsoft.com/office/drawing/2014/main" val="10005"/>
                  </a:ext>
                </a:extLst>
              </a:tr>
              <a:tr h="504825">
                <a:tc>
                  <a:txBody>
                    <a:bodyPr/>
                    <a:lstStyle/>
                    <a:p>
                      <a:r>
                        <a:rPr lang="en-US" dirty="0"/>
                        <a:t>Reaction:</a:t>
                      </a:r>
                    </a:p>
                  </a:txBody>
                  <a:tcPr/>
                </a:tc>
                <a:extLst>
                  <a:ext uri="{0D108BD9-81ED-4DB2-BD59-A6C34878D82A}">
                    <a16:rowId xmlns:a16="http://schemas.microsoft.com/office/drawing/2014/main" val="10006"/>
                  </a:ext>
                </a:extLst>
              </a:tr>
              <a:tr h="504825">
                <a:tc>
                  <a:txBody>
                    <a:bodyPr/>
                    <a:lstStyle/>
                    <a:p>
                      <a:r>
                        <a:rPr lang="en-US" dirty="0"/>
                        <a:t>Theme:</a:t>
                      </a:r>
                    </a:p>
                  </a:txBody>
                  <a:tcPr/>
                </a:tc>
                <a:extLst>
                  <a:ext uri="{0D108BD9-81ED-4DB2-BD59-A6C34878D82A}">
                    <a16:rowId xmlns:a16="http://schemas.microsoft.com/office/drawing/2014/main" val="10007"/>
                  </a:ext>
                </a:extLst>
              </a:tr>
            </a:tbl>
          </a:graphicData>
        </a:graphic>
      </p:graphicFrame>
      <p:graphicFrame>
        <p:nvGraphicFramePr>
          <p:cNvPr id="6" name="Content Placeholder 5"/>
          <p:cNvGraphicFramePr>
            <a:graphicFrameLocks noGrp="1"/>
          </p:cNvGraphicFramePr>
          <p:nvPr>
            <p:ph sz="half" idx="2"/>
          </p:nvPr>
        </p:nvGraphicFramePr>
        <p:xfrm>
          <a:off x="6172200" y="1481138"/>
          <a:ext cx="4038600" cy="4038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504825">
                <a:tc>
                  <a:txBody>
                    <a:bodyPr/>
                    <a:lstStyle/>
                    <a:p>
                      <a:r>
                        <a:rPr lang="en-US" dirty="0"/>
                        <a:t>Setting:</a:t>
                      </a:r>
                    </a:p>
                  </a:txBody>
                  <a:tcPr/>
                </a:tc>
                <a:extLst>
                  <a:ext uri="{0D108BD9-81ED-4DB2-BD59-A6C34878D82A}">
                    <a16:rowId xmlns:a16="http://schemas.microsoft.com/office/drawing/2014/main" val="10000"/>
                  </a:ext>
                </a:extLst>
              </a:tr>
              <a:tr h="504825">
                <a:tc>
                  <a:txBody>
                    <a:bodyPr/>
                    <a:lstStyle/>
                    <a:p>
                      <a:r>
                        <a:rPr lang="en-US" dirty="0"/>
                        <a:t>Main Character:</a:t>
                      </a:r>
                    </a:p>
                  </a:txBody>
                  <a:tcPr/>
                </a:tc>
                <a:extLst>
                  <a:ext uri="{0D108BD9-81ED-4DB2-BD59-A6C34878D82A}">
                    <a16:rowId xmlns:a16="http://schemas.microsoft.com/office/drawing/2014/main" val="10001"/>
                  </a:ext>
                </a:extLst>
              </a:tr>
              <a:tr h="504825">
                <a:tc>
                  <a:txBody>
                    <a:bodyPr/>
                    <a:lstStyle/>
                    <a:p>
                      <a:r>
                        <a:rPr lang="en-US" dirty="0"/>
                        <a:t>Problem:</a:t>
                      </a:r>
                    </a:p>
                  </a:txBody>
                  <a:tcPr/>
                </a:tc>
                <a:extLst>
                  <a:ext uri="{0D108BD9-81ED-4DB2-BD59-A6C34878D82A}">
                    <a16:rowId xmlns:a16="http://schemas.microsoft.com/office/drawing/2014/main" val="10002"/>
                  </a:ext>
                </a:extLst>
              </a:tr>
              <a:tr h="504825">
                <a:tc>
                  <a:txBody>
                    <a:bodyPr/>
                    <a:lstStyle/>
                    <a:p>
                      <a:r>
                        <a:rPr lang="en-US" dirty="0"/>
                        <a:t>Internal Response:</a:t>
                      </a:r>
                    </a:p>
                  </a:txBody>
                  <a:tcPr/>
                </a:tc>
                <a:extLst>
                  <a:ext uri="{0D108BD9-81ED-4DB2-BD59-A6C34878D82A}">
                    <a16:rowId xmlns:a16="http://schemas.microsoft.com/office/drawing/2014/main" val="10003"/>
                  </a:ext>
                </a:extLst>
              </a:tr>
              <a:tr h="504825">
                <a:tc>
                  <a:txBody>
                    <a:bodyPr/>
                    <a:lstStyle/>
                    <a:p>
                      <a:r>
                        <a:rPr lang="en-US" dirty="0"/>
                        <a:t>Attempt:</a:t>
                      </a:r>
                    </a:p>
                  </a:txBody>
                  <a:tcPr/>
                </a:tc>
                <a:extLst>
                  <a:ext uri="{0D108BD9-81ED-4DB2-BD59-A6C34878D82A}">
                    <a16:rowId xmlns:a16="http://schemas.microsoft.com/office/drawing/2014/main" val="10004"/>
                  </a:ext>
                </a:extLst>
              </a:tr>
              <a:tr h="504825">
                <a:tc>
                  <a:txBody>
                    <a:bodyPr/>
                    <a:lstStyle/>
                    <a:p>
                      <a:r>
                        <a:rPr lang="en-US" dirty="0"/>
                        <a:t>Outcome:</a:t>
                      </a:r>
                    </a:p>
                  </a:txBody>
                  <a:tcPr/>
                </a:tc>
                <a:extLst>
                  <a:ext uri="{0D108BD9-81ED-4DB2-BD59-A6C34878D82A}">
                    <a16:rowId xmlns:a16="http://schemas.microsoft.com/office/drawing/2014/main" val="10005"/>
                  </a:ext>
                </a:extLst>
              </a:tr>
              <a:tr h="504825">
                <a:tc>
                  <a:txBody>
                    <a:bodyPr/>
                    <a:lstStyle/>
                    <a:p>
                      <a:r>
                        <a:rPr lang="en-US" dirty="0"/>
                        <a:t>Reaction:</a:t>
                      </a:r>
                    </a:p>
                  </a:txBody>
                  <a:tcPr/>
                </a:tc>
                <a:extLst>
                  <a:ext uri="{0D108BD9-81ED-4DB2-BD59-A6C34878D82A}">
                    <a16:rowId xmlns:a16="http://schemas.microsoft.com/office/drawing/2014/main" val="10006"/>
                  </a:ext>
                </a:extLst>
              </a:tr>
              <a:tr h="504825">
                <a:tc>
                  <a:txBody>
                    <a:bodyPr/>
                    <a:lstStyle/>
                    <a:p>
                      <a:r>
                        <a:rPr lang="en-US" dirty="0"/>
                        <a:t>Theme:</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text mean?</a:t>
            </a:r>
          </a:p>
        </p:txBody>
      </p:sp>
      <p:sp>
        <p:nvSpPr>
          <p:cNvPr id="3" name="Content Placeholder 2"/>
          <p:cNvSpPr>
            <a:spLocks noGrp="1"/>
          </p:cNvSpPr>
          <p:nvPr>
            <p:ph idx="1"/>
          </p:nvPr>
        </p:nvSpPr>
        <p:spPr/>
        <p:txBody>
          <a:bodyPr>
            <a:normAutofit/>
          </a:bodyPr>
          <a:lstStyle/>
          <a:p>
            <a:r>
              <a:rPr lang="en-US" dirty="0"/>
              <a:t>“Third” reading</a:t>
            </a:r>
          </a:p>
          <a:p>
            <a:r>
              <a:rPr lang="en-US" dirty="0"/>
              <a:t>Questions should help guide students to think about what this text means to them and how it connects to other texts/stories/events/films </a:t>
            </a:r>
          </a:p>
          <a:p>
            <a:r>
              <a:rPr lang="en-US" dirty="0"/>
              <a:t>Stories relate to other stories and to our lives</a:t>
            </a:r>
          </a:p>
          <a:p>
            <a:r>
              <a:rPr lang="en-US" dirty="0"/>
              <a:t>Evaluations of quality (placing a text on a continuum based on quality standards) and connecting to other experiences is an essential part of the reading experience</a:t>
            </a:r>
          </a:p>
        </p:txBody>
      </p:sp>
    </p:spTree>
    <p:extLst>
      <p:ext uri="{BB962C8B-B14F-4D97-AF65-F5344CB8AC3E}">
        <p14:creationId xmlns:p14="http://schemas.microsoft.com/office/powerpoint/2010/main" val="23028724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Striving for Meaning</a:t>
            </a:r>
          </a:p>
        </p:txBody>
      </p:sp>
      <p:sp>
        <p:nvSpPr>
          <p:cNvPr id="3" name="Content Placeholder 2"/>
          <p:cNvSpPr>
            <a:spLocks noGrp="1"/>
          </p:cNvSpPr>
          <p:nvPr>
            <p:ph idx="1"/>
          </p:nvPr>
        </p:nvSpPr>
        <p:spPr>
          <a:xfrm>
            <a:off x="722880" y="2195399"/>
            <a:ext cx="11101136" cy="3779837"/>
          </a:xfrm>
        </p:spPr>
        <p:txBody>
          <a:bodyPr>
            <a:normAutofit/>
          </a:bodyPr>
          <a:lstStyle/>
          <a:p>
            <a:r>
              <a:rPr lang="en-US" dirty="0"/>
              <a:t>What did the story mean to you? What does it say about how you should live your life?</a:t>
            </a:r>
          </a:p>
        </p:txBody>
      </p:sp>
    </p:spTree>
    <p:extLst>
      <p:ext uri="{BB962C8B-B14F-4D97-AF65-F5344CB8AC3E}">
        <p14:creationId xmlns:p14="http://schemas.microsoft.com/office/powerpoint/2010/main" val="31685769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&amp; Synthesis</a:t>
            </a:r>
          </a:p>
        </p:txBody>
      </p:sp>
      <p:sp>
        <p:nvSpPr>
          <p:cNvPr id="3" name="Content Placeholder 2"/>
          <p:cNvSpPr>
            <a:spLocks noGrp="1"/>
          </p:cNvSpPr>
          <p:nvPr>
            <p:ph idx="1"/>
          </p:nvPr>
        </p:nvSpPr>
        <p:spPr>
          <a:xfrm>
            <a:off x="550865" y="2023278"/>
            <a:ext cx="11101136" cy="3779837"/>
          </a:xfrm>
        </p:spPr>
        <p:txBody>
          <a:bodyPr/>
          <a:lstStyle/>
          <a:p>
            <a:r>
              <a:rPr lang="en-US" dirty="0"/>
              <a:t>Do you know other stories like this?  (e.g., </a:t>
            </a:r>
            <a:r>
              <a:rPr lang="en-US" i="1" dirty="0"/>
              <a:t>The Butter Battle Book, Ferdinand</a:t>
            </a:r>
            <a:r>
              <a:rPr lang="en-US" dirty="0"/>
              <a:t>) How were those stories similar and different?</a:t>
            </a:r>
          </a:p>
          <a:p>
            <a:r>
              <a:rPr lang="en-US" dirty="0"/>
              <a:t>Which of these stories did you like best? Why?</a:t>
            </a:r>
          </a:p>
          <a:p>
            <a:r>
              <a:rPr lang="en-US" dirty="0"/>
              <a:t>What did you think about how the author used literary devices? How effective were these?</a:t>
            </a:r>
          </a:p>
          <a:p>
            <a:pPr marL="0" indent="0">
              <a:buNone/>
            </a:pPr>
            <a:endParaRPr lang="en-US" dirty="0"/>
          </a:p>
        </p:txBody>
      </p:sp>
    </p:spTree>
    <p:extLst>
      <p:ext uri="{BB962C8B-B14F-4D97-AF65-F5344CB8AC3E}">
        <p14:creationId xmlns:p14="http://schemas.microsoft.com/office/powerpoint/2010/main" val="310764573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9481B6-6DAA-2B5A-0779-C803B21BAD19}"/>
              </a:ext>
            </a:extLst>
          </p:cNvPr>
          <p:cNvPicPr>
            <a:picLocks noGrp="1" noChangeAspect="1"/>
          </p:cNvPicPr>
          <p:nvPr>
            <p:ph idx="1"/>
          </p:nvPr>
        </p:nvPicPr>
        <p:blipFill>
          <a:blip r:embed="rId2"/>
          <a:stretch>
            <a:fillRect/>
          </a:stretch>
        </p:blipFill>
        <p:spPr>
          <a:xfrm>
            <a:off x="3182938" y="676275"/>
            <a:ext cx="5632450" cy="5632450"/>
          </a:xfrm>
          <a:prstGeom prst="rect">
            <a:avLst/>
          </a:prstGeom>
        </p:spPr>
      </p:pic>
    </p:spTree>
    <p:extLst>
      <p:ext uri="{BB962C8B-B14F-4D97-AF65-F5344CB8AC3E}">
        <p14:creationId xmlns:p14="http://schemas.microsoft.com/office/powerpoint/2010/main" val="116313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C56C3E-AFA1-DE71-9B00-1E3198BD04D3}"/>
              </a:ext>
            </a:extLst>
          </p:cNvPr>
          <p:cNvSpPr>
            <a:spLocks noGrp="1" noChangeArrowheads="1"/>
          </p:cNvSpPr>
          <p:nvPr>
            <p:ph type="title"/>
          </p:nvPr>
        </p:nvSpPr>
        <p:spPr/>
        <p:txBody>
          <a:bodyPr/>
          <a:lstStyle/>
          <a:p>
            <a:r>
              <a:rPr lang="en-US" altLang="en-US"/>
              <a:t>Vocabulary teaching principles</a:t>
            </a:r>
          </a:p>
        </p:txBody>
      </p:sp>
      <p:sp>
        <p:nvSpPr>
          <p:cNvPr id="51203" name="Rectangle 3">
            <a:extLst>
              <a:ext uri="{FF2B5EF4-FFF2-40B4-BE49-F238E27FC236}">
                <a16:creationId xmlns:a16="http://schemas.microsoft.com/office/drawing/2014/main" id="{A89F25AE-3E15-5C14-D28B-85198D104030}"/>
              </a:ext>
            </a:extLst>
          </p:cNvPr>
          <p:cNvSpPr>
            <a:spLocks noGrp="1" noChangeArrowheads="1"/>
          </p:cNvSpPr>
          <p:nvPr>
            <p:ph idx="1"/>
          </p:nvPr>
        </p:nvSpPr>
        <p:spPr/>
        <p:txBody>
          <a:bodyPr/>
          <a:lstStyle/>
          <a:p>
            <a:pPr marL="609600" indent="-609600">
              <a:buFontTx/>
              <a:buAutoNum type="arabicPeriod"/>
            </a:pPr>
            <a:r>
              <a:rPr lang="en-US" altLang="en-US" dirty="0"/>
              <a:t>Rich definitions</a:t>
            </a:r>
          </a:p>
          <a:p>
            <a:pPr marL="609600" indent="-609600">
              <a:buFontTx/>
              <a:buAutoNum type="arabicPeriod"/>
            </a:pPr>
            <a:r>
              <a:rPr lang="en-US" altLang="en-US" dirty="0"/>
              <a:t>Intensive and varied repetition</a:t>
            </a:r>
          </a:p>
          <a:p>
            <a:pPr marL="609600" indent="-609600">
              <a:buFontTx/>
              <a:buAutoNum type="arabicPeriod"/>
            </a:pPr>
            <a:r>
              <a:rPr lang="en-US" altLang="en-US" dirty="0"/>
              <a:t>Connections among words </a:t>
            </a:r>
          </a:p>
          <a:p>
            <a:pPr marL="609600" indent="-609600">
              <a:buFontTx/>
              <a:buAutoNum type="arabicPeriod"/>
            </a:pPr>
            <a:r>
              <a:rPr lang="en-US" altLang="en-US" dirty="0"/>
              <a:t>All modes of language</a:t>
            </a:r>
          </a:p>
          <a:p>
            <a:pPr marL="609600" indent="-609600">
              <a:buFontTx/>
              <a:buAutoNum type="arabicPeriod"/>
            </a:pPr>
            <a:r>
              <a:rPr lang="en-US" altLang="en-US" dirty="0"/>
              <a:t>Personal connections</a:t>
            </a:r>
          </a:p>
          <a:p>
            <a:pPr marL="609600" indent="-609600">
              <a:buFontTx/>
              <a:buAutoNum type="arabicPeriod"/>
            </a:pPr>
            <a:r>
              <a:rPr lang="en-US" altLang="en-US" dirty="0"/>
              <a:t>Review over time</a:t>
            </a:r>
          </a:p>
          <a:p>
            <a:pPr marL="609600" indent="-609600">
              <a:buFontTx/>
              <a:buAutoNum type="arabicPeriod"/>
            </a:pPr>
            <a:r>
              <a:rPr lang="en-US" altLang="en-US" dirty="0"/>
              <a:t>Teach word-learning strategies</a:t>
            </a:r>
          </a:p>
          <a:p>
            <a:pPr marL="609600" indent="-609600"/>
            <a:endParaRPr lang="en-US" altLang="en-US" dirty="0"/>
          </a:p>
          <a:p>
            <a:pPr marL="609600" indent="-609600"/>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09D189D-08CE-00CE-BCF0-38E0AE6FF972}"/>
              </a:ext>
            </a:extLst>
          </p:cNvPr>
          <p:cNvSpPr>
            <a:spLocks noGrp="1" noChangeArrowheads="1"/>
          </p:cNvSpPr>
          <p:nvPr>
            <p:ph type="title"/>
          </p:nvPr>
        </p:nvSpPr>
        <p:spPr/>
        <p:txBody>
          <a:bodyPr/>
          <a:lstStyle/>
          <a:p>
            <a:r>
              <a:rPr lang="en-US" altLang="en-US" dirty="0"/>
              <a:t>Deep definitions</a:t>
            </a:r>
          </a:p>
        </p:txBody>
      </p:sp>
      <p:sp>
        <p:nvSpPr>
          <p:cNvPr id="53251" name="Rectangle 3">
            <a:extLst>
              <a:ext uri="{FF2B5EF4-FFF2-40B4-BE49-F238E27FC236}">
                <a16:creationId xmlns:a16="http://schemas.microsoft.com/office/drawing/2014/main" id="{4FF09DA1-8683-8E43-D401-AEC9214B786C}"/>
              </a:ext>
            </a:extLst>
          </p:cNvPr>
          <p:cNvSpPr>
            <a:spLocks noGrp="1" noChangeArrowheads="1"/>
          </p:cNvSpPr>
          <p:nvPr>
            <p:ph idx="1"/>
          </p:nvPr>
        </p:nvSpPr>
        <p:spPr>
          <a:xfrm>
            <a:off x="540000" y="1968649"/>
            <a:ext cx="11101136" cy="4340075"/>
          </a:xfrm>
        </p:spPr>
        <p:txBody>
          <a:bodyPr>
            <a:normAutofit/>
          </a:bodyPr>
          <a:lstStyle/>
          <a:p>
            <a:pPr>
              <a:lnSpc>
                <a:spcPct val="90000"/>
              </a:lnSpc>
            </a:pPr>
            <a:r>
              <a:rPr lang="en-US" altLang="en-US" dirty="0"/>
              <a:t>Definition</a:t>
            </a:r>
          </a:p>
          <a:p>
            <a:pPr>
              <a:lnSpc>
                <a:spcPct val="90000"/>
              </a:lnSpc>
            </a:pPr>
            <a:r>
              <a:rPr lang="en-US" altLang="en-US" dirty="0"/>
              <a:t>Synonym</a:t>
            </a:r>
          </a:p>
          <a:p>
            <a:pPr>
              <a:lnSpc>
                <a:spcPct val="90000"/>
              </a:lnSpc>
            </a:pPr>
            <a:r>
              <a:rPr lang="en-US" altLang="en-US" dirty="0"/>
              <a:t>Antonym</a:t>
            </a:r>
          </a:p>
          <a:p>
            <a:pPr>
              <a:lnSpc>
                <a:spcPct val="90000"/>
              </a:lnSpc>
            </a:pPr>
            <a:r>
              <a:rPr lang="en-US" altLang="en-US" dirty="0"/>
              <a:t>Category</a:t>
            </a:r>
          </a:p>
          <a:p>
            <a:pPr>
              <a:lnSpc>
                <a:spcPct val="90000"/>
              </a:lnSpc>
            </a:pPr>
            <a:r>
              <a:rPr lang="en-US" altLang="en-US" dirty="0"/>
              <a:t>Picture (or symbol)</a:t>
            </a:r>
          </a:p>
          <a:p>
            <a:pPr>
              <a:lnSpc>
                <a:spcPct val="90000"/>
              </a:lnSpc>
            </a:pPr>
            <a:r>
              <a:rPr lang="en-US" altLang="en-US" dirty="0"/>
              <a:t>Comparison</a:t>
            </a:r>
          </a:p>
          <a:p>
            <a:pPr>
              <a:lnSpc>
                <a:spcPct val="90000"/>
              </a:lnSpc>
            </a:pPr>
            <a:r>
              <a:rPr lang="en-US" altLang="en-US" dirty="0"/>
              <a:t>Example</a:t>
            </a:r>
          </a:p>
          <a:p>
            <a:pPr>
              <a:lnSpc>
                <a:spcPct val="90000"/>
              </a:lnSpc>
            </a:pPr>
            <a:r>
              <a:rPr lang="en-US" altLang="en-US" dirty="0"/>
              <a:t>Act it out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09D189D-08CE-00CE-BCF0-38E0AE6FF972}"/>
              </a:ext>
            </a:extLst>
          </p:cNvPr>
          <p:cNvSpPr>
            <a:spLocks noGrp="1" noChangeArrowheads="1"/>
          </p:cNvSpPr>
          <p:nvPr>
            <p:ph type="title"/>
          </p:nvPr>
        </p:nvSpPr>
        <p:spPr>
          <a:xfrm>
            <a:off x="540000" y="540000"/>
            <a:ext cx="11101136" cy="1234371"/>
          </a:xfrm>
        </p:spPr>
        <p:txBody>
          <a:bodyPr/>
          <a:lstStyle/>
          <a:p>
            <a:r>
              <a:rPr lang="en-US" altLang="en-US" dirty="0"/>
              <a:t>Deep definitions</a:t>
            </a:r>
          </a:p>
        </p:txBody>
      </p:sp>
      <p:sp>
        <p:nvSpPr>
          <p:cNvPr id="53251" name="Rectangle 3">
            <a:extLst>
              <a:ext uri="{FF2B5EF4-FFF2-40B4-BE49-F238E27FC236}">
                <a16:creationId xmlns:a16="http://schemas.microsoft.com/office/drawing/2014/main" id="{4FF09DA1-8683-8E43-D401-AEC9214B786C}"/>
              </a:ext>
            </a:extLst>
          </p:cNvPr>
          <p:cNvSpPr>
            <a:spLocks noGrp="1" noChangeArrowheads="1"/>
          </p:cNvSpPr>
          <p:nvPr>
            <p:ph idx="1"/>
          </p:nvPr>
        </p:nvSpPr>
        <p:spPr>
          <a:xfrm>
            <a:off x="391886" y="1774371"/>
            <a:ext cx="11249250" cy="4534353"/>
          </a:xfrm>
        </p:spPr>
        <p:txBody>
          <a:bodyPr>
            <a:noAutofit/>
          </a:bodyPr>
          <a:lstStyle/>
          <a:p>
            <a:pPr marL="0" indent="0">
              <a:lnSpc>
                <a:spcPct val="90000"/>
              </a:lnSpc>
              <a:buNone/>
            </a:pPr>
            <a:r>
              <a:rPr lang="en-US" altLang="en-US" sz="2200" dirty="0"/>
              <a:t>			DROWSY</a:t>
            </a:r>
          </a:p>
          <a:p>
            <a:pPr>
              <a:lnSpc>
                <a:spcPct val="90000"/>
              </a:lnSpc>
            </a:pPr>
            <a:r>
              <a:rPr lang="en-US" altLang="en-US" sz="2200" dirty="0"/>
              <a:t>Definition: ready to fall asleep</a:t>
            </a:r>
          </a:p>
          <a:p>
            <a:pPr>
              <a:lnSpc>
                <a:spcPct val="90000"/>
              </a:lnSpc>
            </a:pPr>
            <a:r>
              <a:rPr lang="en-US" altLang="en-US" sz="2200" dirty="0"/>
              <a:t>Synonyms: sleepy, half asleep, tired, weary, groggy, heavy-eyed</a:t>
            </a:r>
          </a:p>
          <a:p>
            <a:pPr>
              <a:lnSpc>
                <a:spcPct val="90000"/>
              </a:lnSpc>
            </a:pPr>
            <a:r>
              <a:rPr lang="en-US" altLang="en-US" sz="2200" dirty="0"/>
              <a:t>Antonym: alert, wide awake, sharp</a:t>
            </a:r>
          </a:p>
          <a:p>
            <a:pPr>
              <a:lnSpc>
                <a:spcPct val="90000"/>
              </a:lnSpc>
            </a:pPr>
            <a:r>
              <a:rPr lang="en-US" altLang="en-US" sz="2200" dirty="0"/>
              <a:t>Part of speech: adjective</a:t>
            </a:r>
          </a:p>
          <a:p>
            <a:pPr>
              <a:lnSpc>
                <a:spcPct val="90000"/>
              </a:lnSpc>
            </a:pPr>
            <a:r>
              <a:rPr lang="en-US" altLang="en-US" sz="2200" dirty="0"/>
              <a:t>Category: Wakefulness, Sleep</a:t>
            </a:r>
          </a:p>
          <a:p>
            <a:pPr>
              <a:lnSpc>
                <a:spcPct val="90000"/>
              </a:lnSpc>
            </a:pPr>
            <a:r>
              <a:rPr lang="en-US" altLang="en-US" sz="2200" dirty="0"/>
              <a:t>Picture (or symbol): ZZZZZZ</a:t>
            </a:r>
          </a:p>
          <a:p>
            <a:pPr>
              <a:lnSpc>
                <a:spcPct val="90000"/>
              </a:lnSpc>
            </a:pPr>
            <a:r>
              <a:rPr lang="en-US" altLang="en-US" sz="2200" dirty="0"/>
              <a:t>Comparison: Drowsy is like sleepy but it refers to the moment just before someone falls asleep</a:t>
            </a:r>
          </a:p>
          <a:p>
            <a:pPr>
              <a:lnSpc>
                <a:spcPct val="90000"/>
              </a:lnSpc>
            </a:pPr>
            <a:r>
              <a:rPr lang="en-US" altLang="en-US" sz="2200" dirty="0"/>
              <a:t>Example: I was at the opera Tuesday, and I was so drowsy, I couldn’t keep my eyes open.</a:t>
            </a:r>
          </a:p>
          <a:p>
            <a:pPr>
              <a:lnSpc>
                <a:spcPct val="90000"/>
              </a:lnSpc>
            </a:pPr>
            <a:r>
              <a:rPr lang="en-US" altLang="en-US" sz="2200" dirty="0"/>
              <a:t>Act it out:</a:t>
            </a:r>
          </a:p>
        </p:txBody>
      </p:sp>
    </p:spTree>
    <p:extLst>
      <p:ext uri="{BB962C8B-B14F-4D97-AF65-F5344CB8AC3E}">
        <p14:creationId xmlns:p14="http://schemas.microsoft.com/office/powerpoint/2010/main" val="351287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face&#10;&#10;Description automatically generated">
            <a:extLst>
              <a:ext uri="{FF2B5EF4-FFF2-40B4-BE49-F238E27FC236}">
                <a16:creationId xmlns:a16="http://schemas.microsoft.com/office/drawing/2014/main" id="{60D55291-FC96-357E-CEB6-46F09AEC605D}"/>
              </a:ext>
            </a:extLst>
          </p:cNvPr>
          <p:cNvPicPr>
            <a:picLocks noGrp="1" noChangeAspect="1"/>
          </p:cNvPicPr>
          <p:nvPr>
            <p:ph idx="1"/>
          </p:nvPr>
        </p:nvPicPr>
        <p:blipFill>
          <a:blip r:embed="rId2"/>
          <a:stretch>
            <a:fillRect/>
          </a:stretch>
        </p:blipFill>
        <p:spPr>
          <a:xfrm>
            <a:off x="3114261" y="450562"/>
            <a:ext cx="4393621" cy="5858163"/>
          </a:xfrm>
        </p:spPr>
      </p:pic>
    </p:spTree>
    <p:extLst>
      <p:ext uri="{BB962C8B-B14F-4D97-AF65-F5344CB8AC3E}">
        <p14:creationId xmlns:p14="http://schemas.microsoft.com/office/powerpoint/2010/main" val="113121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540000" y="540000"/>
            <a:ext cx="11101135" cy="18095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a:latin typeface="+mj-lt"/>
                <a:ea typeface="+mj-ea"/>
                <a:cs typeface="+mj-cs"/>
              </a:rPr>
              <a:t>Purposes of this Presentation</a:t>
            </a:r>
          </a:p>
        </p:txBody>
      </p:sp>
      <p:graphicFrame>
        <p:nvGraphicFramePr>
          <p:cNvPr id="5" name="TextBox 2">
            <a:extLst>
              <a:ext uri="{FF2B5EF4-FFF2-40B4-BE49-F238E27FC236}">
                <a16:creationId xmlns:a16="http://schemas.microsoft.com/office/drawing/2014/main" id="{63102899-D8B2-5A87-BABE-63212B0547A9}"/>
              </a:ext>
            </a:extLst>
          </p:cNvPr>
          <p:cNvGraphicFramePr/>
          <p:nvPr>
            <p:extLst>
              <p:ext uri="{D42A27DB-BD31-4B8C-83A1-F6EECF244321}">
                <p14:modId xmlns:p14="http://schemas.microsoft.com/office/powerpoint/2010/main" val="1341235578"/>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33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face on a piece of paper&#10;&#10;Description automatically generated">
            <a:extLst>
              <a:ext uri="{FF2B5EF4-FFF2-40B4-BE49-F238E27FC236}">
                <a16:creationId xmlns:a16="http://schemas.microsoft.com/office/drawing/2014/main" id="{5D40D803-4845-928F-D712-3647979D07A8}"/>
              </a:ext>
            </a:extLst>
          </p:cNvPr>
          <p:cNvPicPr>
            <a:picLocks noGrp="1" noChangeAspect="1"/>
          </p:cNvPicPr>
          <p:nvPr>
            <p:ph idx="1"/>
          </p:nvPr>
        </p:nvPicPr>
        <p:blipFill>
          <a:blip r:embed="rId2"/>
          <a:stretch>
            <a:fillRect/>
          </a:stretch>
        </p:blipFill>
        <p:spPr>
          <a:xfrm>
            <a:off x="3064575" y="384314"/>
            <a:ext cx="4443308" cy="5924412"/>
          </a:xfrm>
        </p:spPr>
      </p:pic>
    </p:spTree>
    <p:extLst>
      <p:ext uri="{BB962C8B-B14F-4D97-AF65-F5344CB8AC3E}">
        <p14:creationId xmlns:p14="http://schemas.microsoft.com/office/powerpoint/2010/main" val="10225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0E76658-1A38-86F9-FCA3-4BAE1AAACE79}"/>
              </a:ext>
            </a:extLst>
          </p:cNvPr>
          <p:cNvSpPr>
            <a:spLocks noGrp="1" noChangeArrowheads="1"/>
          </p:cNvSpPr>
          <p:nvPr>
            <p:ph type="title"/>
          </p:nvPr>
        </p:nvSpPr>
        <p:spPr/>
        <p:txBody>
          <a:bodyPr/>
          <a:lstStyle/>
          <a:p>
            <a:r>
              <a:rPr lang="en-US" altLang="en-US"/>
              <a:t>Semantic Map</a:t>
            </a:r>
          </a:p>
        </p:txBody>
      </p:sp>
      <p:pic>
        <p:nvPicPr>
          <p:cNvPr id="87044" name="Picture 4">
            <a:extLst>
              <a:ext uri="{FF2B5EF4-FFF2-40B4-BE49-F238E27FC236}">
                <a16:creationId xmlns:a16="http://schemas.microsoft.com/office/drawing/2014/main" id="{348F7735-8107-BA4D-82D3-81895FE7E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3038"/>
            <a:ext cx="57150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227C-DF4F-6D51-3099-2A828190F325}"/>
              </a:ext>
            </a:extLst>
          </p:cNvPr>
          <p:cNvSpPr>
            <a:spLocks noGrp="1"/>
          </p:cNvSpPr>
          <p:nvPr>
            <p:ph type="title"/>
          </p:nvPr>
        </p:nvSpPr>
        <p:spPr/>
        <p:txBody>
          <a:bodyPr/>
          <a:lstStyle/>
          <a:p>
            <a:r>
              <a:rPr lang="en-US" dirty="0"/>
              <a:t>Personalization</a:t>
            </a:r>
          </a:p>
        </p:txBody>
      </p:sp>
      <p:sp>
        <p:nvSpPr>
          <p:cNvPr id="3" name="Content Placeholder 2">
            <a:extLst>
              <a:ext uri="{FF2B5EF4-FFF2-40B4-BE49-F238E27FC236}">
                <a16:creationId xmlns:a16="http://schemas.microsoft.com/office/drawing/2014/main" id="{441666C3-6032-DDB9-A19C-AC845BF1C0C1}"/>
              </a:ext>
            </a:extLst>
          </p:cNvPr>
          <p:cNvSpPr>
            <a:spLocks noGrp="1"/>
          </p:cNvSpPr>
          <p:nvPr>
            <p:ph idx="1"/>
          </p:nvPr>
        </p:nvSpPr>
        <p:spPr/>
        <p:txBody>
          <a:bodyPr/>
          <a:lstStyle/>
          <a:p>
            <a:r>
              <a:rPr lang="en-US" dirty="0"/>
              <a:t>Involve students in identifying words to learn</a:t>
            </a:r>
          </a:p>
          <a:p>
            <a:r>
              <a:rPr lang="en-US" dirty="0"/>
              <a:t>Rewarding students for using words </a:t>
            </a:r>
          </a:p>
          <a:p>
            <a:r>
              <a:rPr lang="en-US" dirty="0"/>
              <a:t>Inter-language connections</a:t>
            </a:r>
          </a:p>
          <a:p>
            <a:r>
              <a:rPr lang="en-US" dirty="0"/>
              <a:t>Word Wizards</a:t>
            </a:r>
          </a:p>
          <a:p>
            <a:endParaRPr lang="en-US" dirty="0"/>
          </a:p>
        </p:txBody>
      </p:sp>
    </p:spTree>
    <p:extLst>
      <p:ext uri="{BB962C8B-B14F-4D97-AF65-F5344CB8AC3E}">
        <p14:creationId xmlns:p14="http://schemas.microsoft.com/office/powerpoint/2010/main" val="280826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E74C-9EC9-E2B5-219C-CC6C87DC11E8}"/>
              </a:ext>
            </a:extLst>
          </p:cNvPr>
          <p:cNvSpPr>
            <a:spLocks noGrp="1"/>
          </p:cNvSpPr>
          <p:nvPr>
            <p:ph type="title"/>
          </p:nvPr>
        </p:nvSpPr>
        <p:spPr/>
        <p:txBody>
          <a:bodyPr/>
          <a:lstStyle/>
          <a:p>
            <a:r>
              <a:rPr lang="en-US" dirty="0"/>
              <a:t>Morphology</a:t>
            </a:r>
          </a:p>
        </p:txBody>
      </p:sp>
      <p:pic>
        <p:nvPicPr>
          <p:cNvPr id="4" name="Content Placeholder 3">
            <a:extLst>
              <a:ext uri="{FF2B5EF4-FFF2-40B4-BE49-F238E27FC236}">
                <a16:creationId xmlns:a16="http://schemas.microsoft.com/office/drawing/2014/main" id="{A229E710-68D3-73C7-7F22-8F1E22311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2454"/>
            <a:ext cx="10515600" cy="4177679"/>
          </a:xfrm>
          <a:prstGeom prst="rect">
            <a:avLst/>
          </a:prstGeom>
        </p:spPr>
      </p:pic>
      <p:sp>
        <p:nvSpPr>
          <p:cNvPr id="5" name="TextBox 4">
            <a:extLst>
              <a:ext uri="{FF2B5EF4-FFF2-40B4-BE49-F238E27FC236}">
                <a16:creationId xmlns:a16="http://schemas.microsoft.com/office/drawing/2014/main" id="{33C87FB5-2E90-A450-1C9E-28447C4AEFE6}"/>
              </a:ext>
            </a:extLst>
          </p:cNvPr>
          <p:cNvSpPr txBox="1"/>
          <p:nvPr/>
        </p:nvSpPr>
        <p:spPr>
          <a:xfrm>
            <a:off x="6096000" y="6222124"/>
            <a:ext cx="3054055" cy="369332"/>
          </a:xfrm>
          <a:prstGeom prst="rect">
            <a:avLst/>
          </a:prstGeom>
          <a:noFill/>
        </p:spPr>
        <p:txBody>
          <a:bodyPr wrap="square" rtlCol="0">
            <a:spAutoFit/>
          </a:bodyPr>
          <a:lstStyle/>
          <a:p>
            <a:r>
              <a:rPr lang="en-US" dirty="0"/>
              <a:t>Peter Bowers &amp; Jeffrey Bowers </a:t>
            </a:r>
          </a:p>
        </p:txBody>
      </p:sp>
    </p:spTree>
    <p:extLst>
      <p:ext uri="{BB962C8B-B14F-4D97-AF65-F5344CB8AC3E}">
        <p14:creationId xmlns:p14="http://schemas.microsoft.com/office/powerpoint/2010/main" val="149376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and Guided Reading</a:t>
            </a:r>
          </a:p>
        </p:txBody>
      </p:sp>
      <p:sp>
        <p:nvSpPr>
          <p:cNvPr id="3" name="Content Placeholder 2"/>
          <p:cNvSpPr>
            <a:spLocks noGrp="1"/>
          </p:cNvSpPr>
          <p:nvPr>
            <p:ph idx="1"/>
          </p:nvPr>
        </p:nvSpPr>
        <p:spPr>
          <a:xfrm>
            <a:off x="947057" y="2046515"/>
            <a:ext cx="8490857" cy="3949021"/>
          </a:xfrm>
        </p:spPr>
        <p:txBody>
          <a:bodyPr>
            <a:noAutofit/>
          </a:bodyPr>
          <a:lstStyle/>
          <a:p>
            <a:r>
              <a:rPr lang="en-US" sz="2600" dirty="0"/>
              <a:t>We teach vocabulary, but there are two major issues in vocabulary teaching: (1) building a lexicon; (2) enabling immediate understanding of text</a:t>
            </a:r>
          </a:p>
          <a:p>
            <a:r>
              <a:rPr lang="en-US" sz="2600" dirty="0"/>
              <a:t>Identify relatively high frequency (usefulness) words that kids won’t learn on their own from oral language to build lexicon (no matter what their immediate impact)</a:t>
            </a:r>
          </a:p>
          <a:p>
            <a:r>
              <a:rPr lang="en-US" sz="2600" dirty="0"/>
              <a:t>Identify words students are not likely to know or that can’t be figured out easily that have high impact on reading comprehension (no matter their importance).</a:t>
            </a:r>
          </a:p>
          <a:p>
            <a:endParaRPr lang="en-US" sz="2200" dirty="0"/>
          </a:p>
          <a:p>
            <a:pPr marL="0" indent="0">
              <a:buNone/>
            </a:pPr>
            <a:endParaRPr lang="en-US" sz="2400" dirty="0"/>
          </a:p>
        </p:txBody>
      </p:sp>
    </p:spTree>
    <p:extLst>
      <p:ext uri="{BB962C8B-B14F-4D97-AF65-F5344CB8AC3E}">
        <p14:creationId xmlns:p14="http://schemas.microsoft.com/office/powerpoint/2010/main" val="3578514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sz="2600"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08857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sz="2600" dirty="0">
                <a:solidFill>
                  <a:srgbClr val="FF0000"/>
                </a:solidFill>
              </a:rPr>
              <a:t>Photosynthesis </a:t>
            </a:r>
            <a:r>
              <a:rPr lang="en-US" sz="2600" dirty="0"/>
              <a:t>may sound like a big word, but it's actually</a:t>
            </a:r>
            <a:r>
              <a:rPr lang="en-US" sz="2600" dirty="0">
                <a:solidFill>
                  <a:srgbClr val="000000"/>
                </a:solidFill>
              </a:rPr>
              <a:t> </a:t>
            </a:r>
            <a:r>
              <a:rPr lang="en-US" sz="2600"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6574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dirty="0"/>
              <a:t>Some scientists argued that these gases have heated up our atmosphere. They say global warming will </a:t>
            </a:r>
            <a:r>
              <a:rPr lang="en-US" dirty="0">
                <a:solidFill>
                  <a:srgbClr val="FF0000"/>
                </a:solidFill>
              </a:rPr>
              <a:t>affect </a:t>
            </a:r>
            <a:r>
              <a:rPr lang="en-US" dirty="0"/>
              <a:t>our climate so dramatically that </a:t>
            </a:r>
            <a:r>
              <a:rPr lang="en-US" dirty="0">
                <a:solidFill>
                  <a:srgbClr val="FF0000"/>
                </a:solidFill>
              </a:rPr>
              <a:t>glaciers </a:t>
            </a:r>
            <a:r>
              <a:rPr lang="en-US" dirty="0"/>
              <a:t>will melt and sea levels will rise. In addition, it is not just our atmosphere that can be polluted. Oil from spills often </a:t>
            </a:r>
            <a:r>
              <a:rPr lang="en-US" dirty="0">
                <a:solidFill>
                  <a:srgbClr val="FF0000"/>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600"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97926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dirty="0"/>
              <a:t>	I can never forget the scene that met us. Between us and the Barrier was a</a:t>
            </a:r>
            <a:r>
              <a:rPr lang="en-US" dirty="0">
                <a:solidFill>
                  <a:srgbClr val="00B0F0"/>
                </a:solidFill>
              </a:rPr>
              <a:t> </a:t>
            </a:r>
            <a:r>
              <a:rPr lang="en-US" dirty="0">
                <a:solidFill>
                  <a:srgbClr val="FF0000"/>
                </a:solidFill>
              </a:rPr>
              <a:t>lane</a:t>
            </a:r>
            <a:r>
              <a:rPr lang="en-US" dirty="0">
                <a:solidFill>
                  <a:srgbClr val="3366FF"/>
                </a:solidFill>
              </a:rPr>
              <a:t> </a:t>
            </a:r>
            <a:r>
              <a:rPr lang="en-US" dirty="0"/>
              <a:t>of some fifty yards wide, a </a:t>
            </a:r>
            <a:r>
              <a:rPr lang="en-US" dirty="0">
                <a:solidFill>
                  <a:srgbClr val="FF0000"/>
                </a:solidFill>
              </a:rPr>
              <a:t>seething cauldron</a:t>
            </a:r>
            <a:r>
              <a:rPr lang="en-US" dirty="0"/>
              <a:t>. </a:t>
            </a:r>
            <a:r>
              <a:rPr lang="en-US" dirty="0">
                <a:solidFill>
                  <a:srgbClr val="FF0000"/>
                </a:solidFill>
              </a:rPr>
              <a:t>Bergs</a:t>
            </a:r>
            <a:r>
              <a:rPr lang="en-US" dirty="0"/>
              <a:t> were </a:t>
            </a:r>
            <a:r>
              <a:rPr lang="en-US" dirty="0">
                <a:solidFill>
                  <a:srgbClr val="FF0000"/>
                </a:solidFill>
              </a:rPr>
              <a:t>calving</a:t>
            </a:r>
            <a:r>
              <a:rPr lang="en-US" dirty="0"/>
              <a:t> off as we watched: and </a:t>
            </a:r>
            <a:r>
              <a:rPr lang="en-US" dirty="0">
                <a:solidFill>
                  <a:srgbClr val="FF0000"/>
                </a:solidFill>
              </a:rPr>
              <a:t>capsizing</a:t>
            </a:r>
            <a:r>
              <a:rPr lang="en-US" dirty="0">
                <a:solidFill>
                  <a:srgbClr val="3366FF"/>
                </a:solidFill>
              </a:rPr>
              <a:t>: </a:t>
            </a:r>
            <a:r>
              <a:rPr lang="en-US" dirty="0"/>
              <a:t>and hitting other bergs, splitting into two and falling apart. The</a:t>
            </a:r>
            <a:r>
              <a:rPr lang="en-US" dirty="0">
                <a:solidFill>
                  <a:srgbClr val="FF0000"/>
                </a:solidFill>
              </a:rPr>
              <a:t> Killers </a:t>
            </a:r>
            <a:r>
              <a:rPr lang="en-US" dirty="0"/>
              <a:t>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dirty="0">
                <a:solidFill>
                  <a:srgbClr val="FF0000"/>
                </a:solidFill>
              </a:rPr>
              <a:t>floes. </a:t>
            </a:r>
          </a:p>
        </p:txBody>
      </p:sp>
    </p:spTree>
    <p:extLst>
      <p:ext uri="{BB962C8B-B14F-4D97-AF65-F5344CB8AC3E}">
        <p14:creationId xmlns:p14="http://schemas.microsoft.com/office/powerpoint/2010/main" val="14284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3176-9687-9CB2-6495-6DEA176B9B36}"/>
              </a:ext>
            </a:extLst>
          </p:cNvPr>
          <p:cNvSpPr>
            <a:spLocks noGrp="1"/>
          </p:cNvSpPr>
          <p:nvPr>
            <p:ph type="title"/>
          </p:nvPr>
        </p:nvSpPr>
        <p:spPr/>
        <p:txBody>
          <a:bodyPr/>
          <a:lstStyle/>
          <a:p>
            <a:r>
              <a:rPr lang="en-US" dirty="0"/>
              <a:t>Enabling Comprehension</a:t>
            </a:r>
          </a:p>
        </p:txBody>
      </p:sp>
      <p:sp>
        <p:nvSpPr>
          <p:cNvPr id="3" name="Content Placeholder 2">
            <a:extLst>
              <a:ext uri="{FF2B5EF4-FFF2-40B4-BE49-F238E27FC236}">
                <a16:creationId xmlns:a16="http://schemas.microsoft.com/office/drawing/2014/main" id="{87BC768B-1F81-F928-8683-AE368068ACB3}"/>
              </a:ext>
            </a:extLst>
          </p:cNvPr>
          <p:cNvSpPr>
            <a:spLocks noGrp="1"/>
          </p:cNvSpPr>
          <p:nvPr>
            <p:ph idx="1"/>
          </p:nvPr>
        </p:nvSpPr>
        <p:spPr/>
        <p:txBody>
          <a:bodyPr>
            <a:normAutofit/>
          </a:bodyPr>
          <a:lstStyle/>
          <a:p>
            <a:r>
              <a:rPr lang="en-US" dirty="0"/>
              <a:t>Phonological/Phonemic Awareness</a:t>
            </a:r>
          </a:p>
          <a:p>
            <a:r>
              <a:rPr lang="en-US" dirty="0"/>
              <a:t>Alphabet Knowledge</a:t>
            </a:r>
          </a:p>
          <a:p>
            <a:r>
              <a:rPr lang="en-US" dirty="0"/>
              <a:t>Phonics/Decoding</a:t>
            </a:r>
          </a:p>
          <a:p>
            <a:r>
              <a:rPr lang="en-US" dirty="0"/>
              <a:t>High Frequency Words</a:t>
            </a:r>
          </a:p>
          <a:p>
            <a:r>
              <a:rPr lang="en-US" dirty="0"/>
              <a:t>Oral Reading Fluency</a:t>
            </a:r>
          </a:p>
        </p:txBody>
      </p:sp>
    </p:spTree>
    <p:extLst>
      <p:ext uri="{BB962C8B-B14F-4D97-AF65-F5344CB8AC3E}">
        <p14:creationId xmlns:p14="http://schemas.microsoft.com/office/powerpoint/2010/main" val="354946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07A8-1119-EDCF-5AE5-FC7F78C8BD4F}"/>
              </a:ext>
            </a:extLst>
          </p:cNvPr>
          <p:cNvSpPr>
            <a:spLocks noGrp="1"/>
          </p:cNvSpPr>
          <p:nvPr>
            <p:ph type="title"/>
          </p:nvPr>
        </p:nvSpPr>
        <p:spPr>
          <a:xfrm>
            <a:off x="540000" y="540000"/>
            <a:ext cx="11101135" cy="1256143"/>
          </a:xfrm>
        </p:spPr>
        <p:txBody>
          <a:bodyPr/>
          <a:lstStyle/>
          <a:p>
            <a:r>
              <a:rPr lang="en-US" dirty="0"/>
              <a:t>Syntax and Comprehension</a:t>
            </a:r>
          </a:p>
        </p:txBody>
      </p:sp>
      <p:sp>
        <p:nvSpPr>
          <p:cNvPr id="3" name="Content Placeholder 2">
            <a:extLst>
              <a:ext uri="{FF2B5EF4-FFF2-40B4-BE49-F238E27FC236}">
                <a16:creationId xmlns:a16="http://schemas.microsoft.com/office/drawing/2014/main" id="{B5CBEF53-26C4-4B5E-4A9C-8ED295976646}"/>
              </a:ext>
            </a:extLst>
          </p:cNvPr>
          <p:cNvSpPr>
            <a:spLocks noGrp="1"/>
          </p:cNvSpPr>
          <p:nvPr>
            <p:ph idx="1"/>
          </p:nvPr>
        </p:nvSpPr>
        <p:spPr>
          <a:xfrm>
            <a:off x="524827" y="1796143"/>
            <a:ext cx="11101136" cy="4521857"/>
          </a:xfrm>
        </p:spPr>
        <p:txBody>
          <a:bodyPr>
            <a:normAutofit/>
          </a:bodyPr>
          <a:lstStyle/>
          <a:p>
            <a:pPr>
              <a:spcBef>
                <a:spcPts val="0"/>
              </a:spcBef>
            </a:pPr>
            <a:r>
              <a:rPr lang="en-US" sz="2400" dirty="0"/>
              <a:t>Reading requires more than an ability to make sense of word meanings</a:t>
            </a:r>
          </a:p>
          <a:p>
            <a:pPr marL="0" indent="0">
              <a:spcBef>
                <a:spcPts val="0"/>
              </a:spcBef>
              <a:buNone/>
            </a:pPr>
            <a:endParaRPr lang="en-US" sz="2400" dirty="0"/>
          </a:p>
          <a:p>
            <a:pPr>
              <a:spcBef>
                <a:spcPts val="0"/>
              </a:spcBef>
            </a:pPr>
            <a:r>
              <a:rPr lang="en-US" sz="2400" dirty="0"/>
              <a:t>Comprehension also depends on one’s ability to make sense of syntax</a:t>
            </a:r>
          </a:p>
          <a:p>
            <a:pPr marL="0" indent="0">
              <a:spcBef>
                <a:spcPts val="0"/>
              </a:spcBef>
              <a:buNone/>
            </a:pPr>
            <a:endParaRPr lang="en-US" sz="2400" dirty="0"/>
          </a:p>
          <a:p>
            <a:pPr>
              <a:spcBef>
                <a:spcPts val="0"/>
              </a:spcBef>
            </a:pPr>
            <a:r>
              <a:rPr lang="en-US" sz="2400" dirty="0"/>
              <a:t>Substantial research showing the connection of syntactic knowledge to reading comprehension </a:t>
            </a:r>
          </a:p>
          <a:p>
            <a:pPr indent="0">
              <a:lnSpc>
                <a:spcPct val="100000"/>
              </a:lnSpc>
              <a:spcBef>
                <a:spcPts val="0"/>
              </a:spcBef>
              <a:buNone/>
            </a:pPr>
            <a:r>
              <a:rPr lang="en-US" sz="1500" dirty="0" err="1"/>
              <a:t>Bowey</a:t>
            </a:r>
            <a:r>
              <a:rPr lang="en-US" sz="1500" dirty="0"/>
              <a:t> &amp; Patel, 1988; </a:t>
            </a:r>
            <a:r>
              <a:rPr lang="en-US" sz="1500" dirty="0" err="1"/>
              <a:t>Brimo</a:t>
            </a:r>
            <a:r>
              <a:rPr lang="en-US" sz="1500" dirty="0"/>
              <a:t>, et al., 2017; </a:t>
            </a:r>
            <a:r>
              <a:rPr lang="en-US" sz="1500" dirty="0" err="1"/>
              <a:t>Brimo</a:t>
            </a:r>
            <a:r>
              <a:rPr lang="en-US" sz="1500" dirty="0"/>
              <a:t>, et al., 2018; Cain, 2007; Catts, et al., 2006; Cutting &amp; Scarborough, 2006; Deacon, 2021; Deacon &amp; Kieffer, 2018; </a:t>
            </a:r>
            <a:r>
              <a:rPr lang="en-US" sz="1500" dirty="0" err="1"/>
              <a:t>Farnia</a:t>
            </a:r>
            <a:r>
              <a:rPr lang="en-US" sz="1500" dirty="0"/>
              <a:t> &amp; </a:t>
            </a:r>
            <a:r>
              <a:rPr lang="en-US" sz="1500" dirty="0" err="1"/>
              <a:t>Geva</a:t>
            </a:r>
            <a:r>
              <a:rPr lang="en-US" sz="1500" dirty="0"/>
              <a:t>, 2013; </a:t>
            </a:r>
            <a:r>
              <a:rPr lang="en-US" sz="1500" dirty="0" err="1"/>
              <a:t>Gaux</a:t>
            </a:r>
            <a:r>
              <a:rPr lang="en-US" sz="1500" dirty="0"/>
              <a:t> &amp; </a:t>
            </a:r>
            <a:r>
              <a:rPr lang="en-US" sz="1500" dirty="0" err="1"/>
              <a:t>Gombert</a:t>
            </a:r>
            <a:r>
              <a:rPr lang="en-US" sz="1500" dirty="0"/>
              <a:t>, 1999; Goodwin, et al., 2022; Gottardo, et al., 2018; </a:t>
            </a:r>
            <a:r>
              <a:rPr lang="en-US" sz="1500" dirty="0" err="1"/>
              <a:t>Hagtvet</a:t>
            </a:r>
            <a:r>
              <a:rPr lang="en-US" sz="1500" dirty="0"/>
              <a:t>, 2003; Mackay, et al., 2021; </a:t>
            </a:r>
            <a:r>
              <a:rPr lang="en-US" sz="1500" dirty="0" err="1"/>
              <a:t>Mokhtri</a:t>
            </a:r>
            <a:r>
              <a:rPr lang="en-US" sz="1500" dirty="0"/>
              <a:t> &amp; Thompson, 2006; Nation &amp; </a:t>
            </a:r>
            <a:r>
              <a:rPr lang="en-US" sz="1500" dirty="0" err="1"/>
              <a:t>Snowling</a:t>
            </a:r>
            <a:r>
              <a:rPr lang="en-US" sz="1500" dirty="0"/>
              <a:t>, 2000; </a:t>
            </a:r>
            <a:r>
              <a:rPr lang="en-US" sz="1500" dirty="0" err="1"/>
              <a:t>Nippold</a:t>
            </a:r>
            <a:r>
              <a:rPr lang="en-US" sz="1500" dirty="0"/>
              <a:t>, 2017; </a:t>
            </a:r>
            <a:r>
              <a:rPr lang="en-US" sz="1500" dirty="0" err="1"/>
              <a:t>Nomvete</a:t>
            </a:r>
            <a:r>
              <a:rPr lang="en-US" sz="1500" dirty="0"/>
              <a:t> &amp; </a:t>
            </a:r>
            <a:r>
              <a:rPr lang="en-US" sz="1500" dirty="0" err="1"/>
              <a:t>Easterbrooks</a:t>
            </a:r>
            <a:r>
              <a:rPr lang="en-US" sz="1500" dirty="0"/>
              <a:t>, 2019; </a:t>
            </a:r>
            <a:r>
              <a:rPr lang="en-US" sz="1400" dirty="0"/>
              <a:t>Poulsen, et al., 2022; Scarborough, 1990; Scott, 2015; </a:t>
            </a:r>
            <a:r>
              <a:rPr lang="en-US" sz="1400" dirty="0" err="1"/>
              <a:t>Shiotsu</a:t>
            </a:r>
            <a:r>
              <a:rPr lang="en-US" sz="1400" dirty="0"/>
              <a:t> &amp; Weir, 2007; Sorenson, et al., 2021; Tong &amp; McBride, 2015 </a:t>
            </a:r>
          </a:p>
          <a:p>
            <a:pPr indent="0">
              <a:lnSpc>
                <a:spcPct val="100000"/>
              </a:lnSpc>
              <a:spcBef>
                <a:spcPts val="0"/>
              </a:spcBef>
              <a:buNone/>
            </a:pPr>
            <a:endParaRPr lang="en-US" sz="1400" dirty="0"/>
          </a:p>
          <a:p>
            <a:pPr>
              <a:spcBef>
                <a:spcPts val="0"/>
              </a:spcBef>
            </a:pPr>
            <a:r>
              <a:rPr lang="en-US" sz="2400" dirty="0"/>
              <a:t>Small body of research showing that syntax instruction can improve comprehension </a:t>
            </a:r>
          </a:p>
          <a:p>
            <a:pPr marL="0" indent="0">
              <a:spcBef>
                <a:spcPts val="0"/>
              </a:spcBef>
              <a:buNone/>
            </a:pPr>
            <a:r>
              <a:rPr lang="en-US" sz="2400" dirty="0"/>
              <a:t>    </a:t>
            </a:r>
            <a:r>
              <a:rPr lang="en-US" sz="1400" dirty="0"/>
              <a:t>MacKay. et al., 2021; Neville &amp; </a:t>
            </a:r>
            <a:r>
              <a:rPr lang="en-US" sz="1400" dirty="0" err="1"/>
              <a:t>Searls</a:t>
            </a:r>
            <a:r>
              <a:rPr lang="en-US" sz="1400" dirty="0"/>
              <a:t>, 1985; O’Hare, 1973; Stevens et al., 2020; Stoddard, et al., 1993; Wilkinson &amp; Patty, 1993</a:t>
            </a:r>
            <a:endParaRPr lang="en-US" dirty="0"/>
          </a:p>
        </p:txBody>
      </p:sp>
    </p:spTree>
    <p:extLst>
      <p:ext uri="{BB962C8B-B14F-4D97-AF65-F5344CB8AC3E}">
        <p14:creationId xmlns:p14="http://schemas.microsoft.com/office/powerpoint/2010/main" val="49515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Comprehension Instruction</a:t>
            </a:r>
          </a:p>
        </p:txBody>
      </p:sp>
      <p:sp>
        <p:nvSpPr>
          <p:cNvPr id="3" name="Content Placeholder 2"/>
          <p:cNvSpPr>
            <a:spLocks noGrp="1"/>
          </p:cNvSpPr>
          <p:nvPr>
            <p:ph idx="1"/>
          </p:nvPr>
        </p:nvSpPr>
        <p:spPr/>
        <p:txBody>
          <a:bodyPr>
            <a:normAutofit/>
          </a:bodyPr>
          <a:lstStyle/>
          <a:p>
            <a:pPr marL="0" indent="0">
              <a:spcBef>
                <a:spcPts val="0"/>
              </a:spcBef>
              <a:buNone/>
            </a:pPr>
            <a:endParaRPr lang="en-US" i="1" dirty="0"/>
          </a:p>
          <a:p>
            <a:pPr marL="0" indent="0">
              <a:spcBef>
                <a:spcPts val="0"/>
              </a:spcBef>
              <a:buNone/>
            </a:pPr>
            <a:r>
              <a:rPr lang="en-US" i="1" dirty="0"/>
              <a:t> </a:t>
            </a:r>
          </a:p>
          <a:p>
            <a:pPr>
              <a:spcBef>
                <a:spcPts val="0"/>
              </a:spcBef>
            </a:pPr>
            <a:r>
              <a:rPr lang="en-US" dirty="0"/>
              <a:t>Oral reading fluency</a:t>
            </a:r>
          </a:p>
          <a:p>
            <a:pPr>
              <a:spcBef>
                <a:spcPts val="0"/>
              </a:spcBef>
            </a:pPr>
            <a:r>
              <a:rPr lang="en-US" dirty="0"/>
              <a:t>Sentence Combining</a:t>
            </a:r>
          </a:p>
          <a:p>
            <a:pPr>
              <a:spcBef>
                <a:spcPts val="0"/>
              </a:spcBef>
            </a:pPr>
            <a:r>
              <a:rPr lang="en-US" dirty="0"/>
              <a:t>Sentence Breaking</a:t>
            </a:r>
          </a:p>
          <a:p>
            <a:pPr>
              <a:spcBef>
                <a:spcPts val="0"/>
              </a:spcBef>
            </a:pPr>
            <a:r>
              <a:rPr lang="en-US" dirty="0"/>
              <a:t>Paraphrasing</a:t>
            </a:r>
          </a:p>
          <a:p>
            <a:pPr marL="0" indent="0">
              <a:spcBef>
                <a:spcPts val="0"/>
              </a:spcBef>
              <a:buNone/>
            </a:pPr>
            <a:endParaRPr lang="en-US" i="1" dirty="0"/>
          </a:p>
        </p:txBody>
      </p:sp>
    </p:spTree>
    <p:extLst>
      <p:ext uri="{BB962C8B-B14F-4D97-AF65-F5344CB8AC3E}">
        <p14:creationId xmlns:p14="http://schemas.microsoft.com/office/powerpoint/2010/main" val="3731269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D4C9-E94C-E437-3841-C5E9DFF66093}"/>
              </a:ext>
            </a:extLst>
          </p:cNvPr>
          <p:cNvSpPr>
            <a:spLocks noGrp="1"/>
          </p:cNvSpPr>
          <p:nvPr>
            <p:ph type="title"/>
          </p:nvPr>
        </p:nvSpPr>
        <p:spPr/>
        <p:txBody>
          <a:bodyPr/>
          <a:lstStyle/>
          <a:p>
            <a:r>
              <a:rPr lang="en-US" dirty="0"/>
              <a:t>Oral Reading Fluency</a:t>
            </a:r>
          </a:p>
        </p:txBody>
      </p:sp>
      <p:sp>
        <p:nvSpPr>
          <p:cNvPr id="3" name="Content Placeholder 2">
            <a:extLst>
              <a:ext uri="{FF2B5EF4-FFF2-40B4-BE49-F238E27FC236}">
                <a16:creationId xmlns:a16="http://schemas.microsoft.com/office/drawing/2014/main" id="{F5D93AC9-D737-D634-B0BF-80FBB047F143}"/>
              </a:ext>
            </a:extLst>
          </p:cNvPr>
          <p:cNvSpPr>
            <a:spLocks noGrp="1"/>
          </p:cNvSpPr>
          <p:nvPr>
            <p:ph idx="1"/>
          </p:nvPr>
        </p:nvSpPr>
        <p:spPr>
          <a:xfrm>
            <a:off x="462579" y="1688951"/>
            <a:ext cx="11178557" cy="4619773"/>
          </a:xfrm>
        </p:spPr>
        <p:txBody>
          <a:bodyPr>
            <a:noAutofit/>
          </a:bodyPr>
          <a:lstStyle/>
          <a:p>
            <a:r>
              <a:rPr lang="en-US" dirty="0"/>
              <a:t>Accuracy – reading the author’s words</a:t>
            </a:r>
          </a:p>
          <a:p>
            <a:r>
              <a:rPr lang="en-US" dirty="0"/>
              <a:t>Automaticity – without requiring conscious attention</a:t>
            </a:r>
          </a:p>
          <a:p>
            <a:r>
              <a:rPr lang="en-US" dirty="0"/>
              <a:t>Prosody – making text sound like language (e.g., pausing, pitch, emphasis)</a:t>
            </a:r>
          </a:p>
          <a:p>
            <a:r>
              <a:rPr lang="en-US" dirty="0"/>
              <a:t>ORF is not a pure skill, it is a mash up of decoding (accuracy and automaticity) and comprehension (prosody – hard to get the emphasis right if you aren’t comprehending at a superficial level)</a:t>
            </a:r>
          </a:p>
          <a:p>
            <a:r>
              <a:rPr lang="en-US" dirty="0"/>
              <a:t>Oral reading practice can improve prosody which is thought to impact sentence comprehension (prosody is governed by syntax)</a:t>
            </a:r>
          </a:p>
        </p:txBody>
      </p:sp>
    </p:spTree>
    <p:extLst>
      <p:ext uri="{BB962C8B-B14F-4D97-AF65-F5344CB8AC3E}">
        <p14:creationId xmlns:p14="http://schemas.microsoft.com/office/powerpoint/2010/main" val="4083916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4EBC-2ADB-57B7-3BB9-20775BFACF56}"/>
              </a:ext>
            </a:extLst>
          </p:cNvPr>
          <p:cNvSpPr>
            <a:spLocks noGrp="1"/>
          </p:cNvSpPr>
          <p:nvPr>
            <p:ph type="title"/>
          </p:nvPr>
        </p:nvSpPr>
        <p:spPr/>
        <p:txBody>
          <a:bodyPr/>
          <a:lstStyle/>
          <a:p>
            <a:r>
              <a:rPr lang="en-US" dirty="0"/>
              <a:t>Sentence Combining</a:t>
            </a:r>
          </a:p>
        </p:txBody>
      </p:sp>
      <p:sp>
        <p:nvSpPr>
          <p:cNvPr id="3" name="Content Placeholder 2">
            <a:extLst>
              <a:ext uri="{FF2B5EF4-FFF2-40B4-BE49-F238E27FC236}">
                <a16:creationId xmlns:a16="http://schemas.microsoft.com/office/drawing/2014/main" id="{320AE2A4-C3C0-2377-FEEE-223BFEEAE047}"/>
              </a:ext>
            </a:extLst>
          </p:cNvPr>
          <p:cNvSpPr>
            <a:spLocks noGrp="1"/>
          </p:cNvSpPr>
          <p:nvPr>
            <p:ph idx="1"/>
          </p:nvPr>
        </p:nvSpPr>
        <p:spPr/>
        <p:txBody>
          <a:bodyPr>
            <a:normAutofit/>
          </a:bodyPr>
          <a:lstStyle/>
          <a:p>
            <a:r>
              <a:rPr lang="en-US" dirty="0"/>
              <a:t>No studies find formal grammar instruction to improve either writing quality or reading comprehension</a:t>
            </a:r>
          </a:p>
          <a:p>
            <a:r>
              <a:rPr lang="en-US" dirty="0"/>
              <a:t>However, applied grammar approaches, like sentence combining, have had positive results </a:t>
            </a:r>
          </a:p>
          <a:p>
            <a:r>
              <a:rPr lang="en-US" dirty="0"/>
              <a:t>The idea is to combine kernel sentences into more complex sentences, including learning to manage conjunctions, causal and temporal connections, or other complex constructions</a:t>
            </a:r>
          </a:p>
        </p:txBody>
      </p:sp>
    </p:spTree>
    <p:extLst>
      <p:ext uri="{BB962C8B-B14F-4D97-AF65-F5344CB8AC3E}">
        <p14:creationId xmlns:p14="http://schemas.microsoft.com/office/powerpoint/2010/main" val="171399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F15D-EC1C-965A-C137-FD93B7F910EC}"/>
              </a:ext>
            </a:extLst>
          </p:cNvPr>
          <p:cNvSpPr>
            <a:spLocks noGrp="1"/>
          </p:cNvSpPr>
          <p:nvPr>
            <p:ph type="title"/>
          </p:nvPr>
        </p:nvSpPr>
        <p:spPr/>
        <p:txBody>
          <a:bodyPr/>
          <a:lstStyle/>
          <a:p>
            <a:r>
              <a:rPr lang="en-US" dirty="0"/>
              <a:t>Sentence Combining (cont.)</a:t>
            </a:r>
          </a:p>
        </p:txBody>
      </p:sp>
      <p:sp>
        <p:nvSpPr>
          <p:cNvPr id="3" name="Content Placeholder 2">
            <a:extLst>
              <a:ext uri="{FF2B5EF4-FFF2-40B4-BE49-F238E27FC236}">
                <a16:creationId xmlns:a16="http://schemas.microsoft.com/office/drawing/2014/main" id="{926D924E-0C89-31C3-8825-5D6C275F1DB8}"/>
              </a:ext>
            </a:extLst>
          </p:cNvPr>
          <p:cNvSpPr>
            <a:spLocks noGrp="1"/>
          </p:cNvSpPr>
          <p:nvPr>
            <p:ph idx="1"/>
          </p:nvPr>
        </p:nvSpPr>
        <p:spPr>
          <a:xfrm>
            <a:off x="540000" y="1861073"/>
            <a:ext cx="11101136" cy="4447651"/>
          </a:xfrm>
        </p:spPr>
        <p:txBody>
          <a:bodyPr>
            <a:normAutofit/>
          </a:bodyPr>
          <a:lstStyle/>
          <a:p>
            <a:r>
              <a:rPr lang="en-US" b="0" i="0" dirty="0">
                <a:effectLst/>
                <a:latin typeface="Verdana" panose="020B0604030504040204" pitchFamily="34" charset="0"/>
              </a:rPr>
              <a:t>Coral reefs die if the water is too warm. </a:t>
            </a:r>
          </a:p>
          <a:p>
            <a:r>
              <a:rPr lang="en-US" b="0" i="0" dirty="0">
                <a:effectLst/>
                <a:latin typeface="Verdana" panose="020B0604030504040204" pitchFamily="34" charset="0"/>
              </a:rPr>
              <a:t>Coral reefs die when the ocean water temperature increases 1 degree Celsius above the average.</a:t>
            </a:r>
          </a:p>
          <a:p>
            <a:endParaRPr lang="en-US" dirty="0">
              <a:latin typeface="Verdana" panose="020B0604030504040204" pitchFamily="34" charset="0"/>
            </a:endParaRPr>
          </a:p>
          <a:p>
            <a:r>
              <a:rPr lang="en-US" b="0" i="0" dirty="0">
                <a:effectLst/>
                <a:latin typeface="Verdana" panose="020B0604030504040204" pitchFamily="34" charset="0"/>
              </a:rPr>
              <a:t>When the ocean water temperature increases 1 °C degree above the average, coral reefs begin to die in water that is too warm. </a:t>
            </a:r>
            <a:endParaRPr lang="en-US" dirty="0"/>
          </a:p>
        </p:txBody>
      </p:sp>
    </p:spTree>
    <p:extLst>
      <p:ext uri="{BB962C8B-B14F-4D97-AF65-F5344CB8AC3E}">
        <p14:creationId xmlns:p14="http://schemas.microsoft.com/office/powerpoint/2010/main" val="64618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F15D-EC1C-965A-C137-FD93B7F910EC}"/>
              </a:ext>
            </a:extLst>
          </p:cNvPr>
          <p:cNvSpPr>
            <a:spLocks noGrp="1"/>
          </p:cNvSpPr>
          <p:nvPr>
            <p:ph type="title"/>
          </p:nvPr>
        </p:nvSpPr>
        <p:spPr/>
        <p:txBody>
          <a:bodyPr/>
          <a:lstStyle/>
          <a:p>
            <a:r>
              <a:rPr lang="en-US" dirty="0"/>
              <a:t>Sentence Combining (cont.)</a:t>
            </a:r>
          </a:p>
        </p:txBody>
      </p:sp>
      <p:sp>
        <p:nvSpPr>
          <p:cNvPr id="3" name="Content Placeholder 2">
            <a:extLst>
              <a:ext uri="{FF2B5EF4-FFF2-40B4-BE49-F238E27FC236}">
                <a16:creationId xmlns:a16="http://schemas.microsoft.com/office/drawing/2014/main" id="{926D924E-0C89-31C3-8825-5D6C275F1DB8}"/>
              </a:ext>
            </a:extLst>
          </p:cNvPr>
          <p:cNvSpPr>
            <a:spLocks noGrp="1"/>
          </p:cNvSpPr>
          <p:nvPr>
            <p:ph idx="1"/>
          </p:nvPr>
        </p:nvSpPr>
        <p:spPr/>
        <p:txBody>
          <a:bodyPr>
            <a:normAutofit/>
          </a:bodyPr>
          <a:lstStyle/>
          <a:p>
            <a:r>
              <a:rPr lang="en-US" dirty="0">
                <a:latin typeface="Verdana" panose="020B0604030504040204" pitchFamily="34" charset="0"/>
              </a:rPr>
              <a:t>Water spilled on the glass table near the bookshelf.</a:t>
            </a:r>
          </a:p>
          <a:p>
            <a:r>
              <a:rPr lang="en-US" b="0" i="0" dirty="0">
                <a:effectLst/>
                <a:latin typeface="Verdana" panose="020B0604030504040204" pitchFamily="34" charset="0"/>
              </a:rPr>
              <a:t>The little girl stuffed flowers in the vase.</a:t>
            </a:r>
          </a:p>
          <a:p>
            <a:endParaRPr lang="en-US" dirty="0">
              <a:latin typeface="Verdana" panose="020B0604030504040204" pitchFamily="34" charset="0"/>
            </a:endParaRPr>
          </a:p>
          <a:p>
            <a:r>
              <a:rPr lang="en-US" dirty="0">
                <a:latin typeface="Verdana" panose="020B0604030504040204" pitchFamily="34" charset="0"/>
              </a:rPr>
              <a:t>Water spilled on the glass table near the bookshelf because the little girl stuffed flowers in the vase. </a:t>
            </a:r>
          </a:p>
        </p:txBody>
      </p:sp>
    </p:spTree>
    <p:extLst>
      <p:ext uri="{BB962C8B-B14F-4D97-AF65-F5344CB8AC3E}">
        <p14:creationId xmlns:p14="http://schemas.microsoft.com/office/powerpoint/2010/main" val="68499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019-8FD3-BAC8-420C-CA903F6429B0}"/>
              </a:ext>
            </a:extLst>
          </p:cNvPr>
          <p:cNvSpPr>
            <a:spLocks noGrp="1"/>
          </p:cNvSpPr>
          <p:nvPr>
            <p:ph type="title"/>
          </p:nvPr>
        </p:nvSpPr>
        <p:spPr>
          <a:xfrm>
            <a:off x="540000" y="540000"/>
            <a:ext cx="11101136" cy="1277914"/>
          </a:xfrm>
        </p:spPr>
        <p:txBody>
          <a:bodyPr/>
          <a:lstStyle/>
          <a:p>
            <a:r>
              <a:rPr lang="en-US" dirty="0"/>
              <a:t>Paraphrasing</a:t>
            </a:r>
          </a:p>
        </p:txBody>
      </p:sp>
      <p:sp>
        <p:nvSpPr>
          <p:cNvPr id="3" name="Content Placeholder 2">
            <a:extLst>
              <a:ext uri="{FF2B5EF4-FFF2-40B4-BE49-F238E27FC236}">
                <a16:creationId xmlns:a16="http://schemas.microsoft.com/office/drawing/2014/main" id="{77D6722B-079A-8E27-3D42-BC7B80FE726C}"/>
              </a:ext>
            </a:extLst>
          </p:cNvPr>
          <p:cNvSpPr>
            <a:spLocks noGrp="1"/>
          </p:cNvSpPr>
          <p:nvPr>
            <p:ph idx="1"/>
          </p:nvPr>
        </p:nvSpPr>
        <p:spPr>
          <a:xfrm>
            <a:off x="540000" y="1937657"/>
            <a:ext cx="11101136" cy="4371067"/>
          </a:xfrm>
        </p:spPr>
        <p:txBody>
          <a:bodyPr>
            <a:normAutofit/>
          </a:bodyPr>
          <a:lstStyle/>
          <a:p>
            <a:r>
              <a:rPr lang="en-US" dirty="0"/>
              <a:t>Translating sentences into your own language can be a powerful tool for learning to interpret sentence meaning</a:t>
            </a:r>
          </a:p>
          <a:p>
            <a:r>
              <a:rPr lang="en-US" dirty="0"/>
              <a:t>This can be done as an exercise, having students translate sets of sentences (orally or in writing) into their own words</a:t>
            </a:r>
          </a:p>
          <a:p>
            <a:r>
              <a:rPr lang="en-US" dirty="0"/>
              <a:t>It can also be tool to use during guided or direct reading (focusing on sentences that you don’t think the students will understand because of their complex construction)</a:t>
            </a:r>
          </a:p>
          <a:p>
            <a:r>
              <a:rPr lang="en-US" dirty="0"/>
              <a:t>Paraphrasing can reveal problems students are having with sentence comprehension</a:t>
            </a:r>
          </a:p>
          <a:p>
            <a:endParaRPr lang="en-US" dirty="0"/>
          </a:p>
        </p:txBody>
      </p:sp>
    </p:spTree>
    <p:extLst>
      <p:ext uri="{BB962C8B-B14F-4D97-AF65-F5344CB8AC3E}">
        <p14:creationId xmlns:p14="http://schemas.microsoft.com/office/powerpoint/2010/main" val="393553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019-8FD3-BAC8-420C-CA903F6429B0}"/>
              </a:ext>
            </a:extLst>
          </p:cNvPr>
          <p:cNvSpPr>
            <a:spLocks noGrp="1"/>
          </p:cNvSpPr>
          <p:nvPr>
            <p:ph type="title"/>
          </p:nvPr>
        </p:nvSpPr>
        <p:spPr>
          <a:xfrm>
            <a:off x="540000" y="540000"/>
            <a:ext cx="11101136" cy="1277914"/>
          </a:xfrm>
        </p:spPr>
        <p:txBody>
          <a:bodyPr/>
          <a:lstStyle/>
          <a:p>
            <a:r>
              <a:rPr lang="en-US" dirty="0"/>
              <a:t>Paraphrasing (cont.)</a:t>
            </a:r>
          </a:p>
        </p:txBody>
      </p:sp>
      <p:sp>
        <p:nvSpPr>
          <p:cNvPr id="3" name="Content Placeholder 2">
            <a:extLst>
              <a:ext uri="{FF2B5EF4-FFF2-40B4-BE49-F238E27FC236}">
                <a16:creationId xmlns:a16="http://schemas.microsoft.com/office/drawing/2014/main" id="{77D6722B-079A-8E27-3D42-BC7B80FE726C}"/>
              </a:ext>
            </a:extLst>
          </p:cNvPr>
          <p:cNvSpPr>
            <a:spLocks noGrp="1"/>
          </p:cNvSpPr>
          <p:nvPr>
            <p:ph idx="1"/>
          </p:nvPr>
        </p:nvSpPr>
        <p:spPr>
          <a:xfrm>
            <a:off x="540000" y="1937657"/>
            <a:ext cx="11101136" cy="4581477"/>
          </a:xfrm>
        </p:spPr>
        <p:txBody>
          <a:bodyPr/>
          <a:lstStyle/>
          <a:p>
            <a:pPr marL="0" marR="0" indent="457200">
              <a:lnSpc>
                <a:spcPct val="200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Original sentence:   Ted took a cab to the zoo because he wanted to see the lions.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Paraphrase:	   Ted rode a taxi to the zoo to see lions.</a:t>
            </a:r>
          </a:p>
          <a:p>
            <a:pPr marL="0" marR="0" indent="0">
              <a:lnSpc>
                <a:spcPct val="200000"/>
              </a:lnSpc>
              <a:spcBef>
                <a:spcPts val="0"/>
              </a:spcBef>
              <a:spcAft>
                <a:spcPts val="0"/>
              </a:spcAft>
              <a:buNone/>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57200">
              <a:lnSpc>
                <a:spcPct val="100000"/>
              </a:lnSpc>
              <a:spcBef>
                <a:spcPts val="0"/>
              </a:spcBef>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Explanation: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put the sentence in my own words, so I changed ‘cab’ to 			    ‘taxi,’ and I </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thought I could use fewer words to say the same </a:t>
            </a:r>
          </a:p>
          <a:p>
            <a:pPr marL="0" indent="0">
              <a:lnSpc>
                <a:spcPct val="100000"/>
              </a:lnSpc>
              <a:spcBef>
                <a:spcPts val="0"/>
              </a:spcBef>
              <a:buNone/>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thing. Instead of ‘because he wanted to see the lions,’ I </a:t>
            </a:r>
          </a:p>
          <a:p>
            <a:pPr marL="0" indent="0">
              <a:lnSpc>
                <a:spcPct val="100000"/>
              </a:lnSpc>
              <a:spcBef>
                <a:spcPts val="0"/>
              </a:spcBef>
              <a:buNone/>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shortened that ‘to see lions.’”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nSpc>
                <a:spcPct val="200000"/>
              </a:lnSpc>
              <a:spcBef>
                <a:spcPts val="0"/>
              </a:spcBef>
              <a:spcAft>
                <a:spcPts val="0"/>
              </a:spcAft>
            </a:pPr>
            <a:endParaRPr lang="en-US" sz="2000" kern="0" dirty="0">
              <a:latin typeface="Times New Roman" panose="02020603050405020304" pitchFamily="18"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511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019-8FD3-BAC8-420C-CA903F6429B0}"/>
              </a:ext>
            </a:extLst>
          </p:cNvPr>
          <p:cNvSpPr>
            <a:spLocks noGrp="1"/>
          </p:cNvSpPr>
          <p:nvPr>
            <p:ph type="title"/>
          </p:nvPr>
        </p:nvSpPr>
        <p:spPr>
          <a:xfrm>
            <a:off x="540000" y="540000"/>
            <a:ext cx="11101136" cy="1277914"/>
          </a:xfrm>
        </p:spPr>
        <p:txBody>
          <a:bodyPr/>
          <a:lstStyle/>
          <a:p>
            <a:r>
              <a:rPr lang="en-US" dirty="0"/>
              <a:t>Paraphrasing (cont.)</a:t>
            </a:r>
          </a:p>
        </p:txBody>
      </p:sp>
      <p:sp>
        <p:nvSpPr>
          <p:cNvPr id="3" name="Content Placeholder 2">
            <a:extLst>
              <a:ext uri="{FF2B5EF4-FFF2-40B4-BE49-F238E27FC236}">
                <a16:creationId xmlns:a16="http://schemas.microsoft.com/office/drawing/2014/main" id="{77D6722B-079A-8E27-3D42-BC7B80FE726C}"/>
              </a:ext>
            </a:extLst>
          </p:cNvPr>
          <p:cNvSpPr>
            <a:spLocks noGrp="1"/>
          </p:cNvSpPr>
          <p:nvPr>
            <p:ph idx="1"/>
          </p:nvPr>
        </p:nvSpPr>
        <p:spPr>
          <a:xfrm>
            <a:off x="540000" y="1937657"/>
            <a:ext cx="11101136" cy="4371067"/>
          </a:xfrm>
        </p:spPr>
        <p:txBody>
          <a:bodyPr>
            <a:normAutofit/>
          </a:bodyPr>
          <a:lstStyle/>
          <a:p>
            <a:pPr marL="457200" marR="0">
              <a:lnSpc>
                <a:spcPct val="110000"/>
              </a:lnSpc>
              <a:spcBef>
                <a:spcPts val="0"/>
              </a:spcBef>
              <a:spcAft>
                <a:spcPts val="0"/>
              </a:spcAf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Original sentence: 	“Rachel Carson, who was a scientist, writer, and 				ecologist, grew up in the rural river town of 					Springdale, Pennsylvania.”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Paraphrase: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They grew up in Pennsylvania.</a:t>
            </a:r>
            <a:endParaRPr lang="en-US"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57200">
              <a:lnSpc>
                <a:spcPct val="100000"/>
              </a:lnSpc>
              <a:spcBef>
                <a:spcPts val="0"/>
              </a:spcBef>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Explanation:		Student thought that a scientist, a writer, and an 				ecologist had grown up in Pennsylvania.</a:t>
            </a:r>
            <a:endParaRPr lang="en-US"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nSpc>
                <a:spcPct val="200000"/>
              </a:lnSpc>
              <a:spcBef>
                <a:spcPts val="0"/>
              </a:spcBef>
              <a:spcAft>
                <a:spcPts val="0"/>
              </a:spcAft>
            </a:pPr>
            <a:endParaRPr lang="en-US" sz="2000" kern="0" dirty="0">
              <a:latin typeface="Times New Roman" panose="02020603050405020304" pitchFamily="18" charset="0"/>
              <a:ea typeface="Aptos" panose="020B0004020202020204" pitchFamily="34" charset="0"/>
              <a:cs typeface="Times New Roman" panose="02020603050405020304" pitchFamily="18" charset="0"/>
            </a:endParaRPr>
          </a:p>
          <a:p>
            <a:pPr marL="0" marR="0" indent="457200">
              <a:lnSpc>
                <a:spcPct val="200000"/>
              </a:lnSpc>
              <a:spcBef>
                <a:spcPts val="0"/>
              </a:spcBef>
              <a:spcAft>
                <a:spcPts val="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827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05E5-DF46-5F8E-1B91-360FFFE79F85}"/>
              </a:ext>
            </a:extLst>
          </p:cNvPr>
          <p:cNvSpPr>
            <a:spLocks noGrp="1"/>
          </p:cNvSpPr>
          <p:nvPr>
            <p:ph type="title"/>
          </p:nvPr>
        </p:nvSpPr>
        <p:spPr>
          <a:xfrm>
            <a:off x="540000" y="540000"/>
            <a:ext cx="11101135" cy="1299686"/>
          </a:xfrm>
        </p:spPr>
        <p:txBody>
          <a:bodyPr/>
          <a:lstStyle/>
          <a:p>
            <a:r>
              <a:rPr lang="en-US" dirty="0"/>
              <a:t>Sentence Breaking</a:t>
            </a:r>
          </a:p>
        </p:txBody>
      </p:sp>
      <p:sp>
        <p:nvSpPr>
          <p:cNvPr id="3" name="Content Placeholder 2">
            <a:extLst>
              <a:ext uri="{FF2B5EF4-FFF2-40B4-BE49-F238E27FC236}">
                <a16:creationId xmlns:a16="http://schemas.microsoft.com/office/drawing/2014/main" id="{31490C7F-92FD-1382-744A-ADFC5072B4B1}"/>
              </a:ext>
            </a:extLst>
          </p:cNvPr>
          <p:cNvSpPr>
            <a:spLocks noGrp="1"/>
          </p:cNvSpPr>
          <p:nvPr>
            <p:ph idx="1"/>
          </p:nvPr>
        </p:nvSpPr>
        <p:spPr>
          <a:xfrm>
            <a:off x="540000" y="2068287"/>
            <a:ext cx="11101136" cy="4240438"/>
          </a:xfrm>
        </p:spPr>
        <p:txBody>
          <a:bodyPr/>
          <a:lstStyle/>
          <a:p>
            <a:r>
              <a:rPr lang="en-US" dirty="0"/>
              <a:t>This involves breaking a sentence down into its constituent parts to obtain meaning</a:t>
            </a:r>
          </a:p>
          <a:p>
            <a:r>
              <a:rPr lang="en-US" dirty="0"/>
              <a:t>Like paraphrasing this can be done as decontextualized skill exercise, but my preference is to use it during guided/directed reading</a:t>
            </a:r>
          </a:p>
          <a:p>
            <a:endParaRPr lang="en-US" dirty="0"/>
          </a:p>
        </p:txBody>
      </p:sp>
    </p:spTree>
    <p:extLst>
      <p:ext uri="{BB962C8B-B14F-4D97-AF65-F5344CB8AC3E}">
        <p14:creationId xmlns:p14="http://schemas.microsoft.com/office/powerpoint/2010/main" val="248875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73C2-9109-C297-1AE6-C40AA6C8E4CA}"/>
              </a:ext>
            </a:extLst>
          </p:cNvPr>
          <p:cNvSpPr>
            <a:spLocks noGrp="1"/>
          </p:cNvSpPr>
          <p:nvPr>
            <p:ph type="title"/>
          </p:nvPr>
        </p:nvSpPr>
        <p:spPr/>
        <p:txBody>
          <a:bodyPr/>
          <a:lstStyle/>
          <a:p>
            <a:r>
              <a:rPr lang="en-US" b="1" dirty="0"/>
              <a:t>The Simple View</a:t>
            </a:r>
          </a:p>
        </p:txBody>
      </p:sp>
      <p:pic>
        <p:nvPicPr>
          <p:cNvPr id="5" name="Content Placeholder 4" descr="Chart, bubble chart&#10;&#10;Description automatically generated">
            <a:extLst>
              <a:ext uri="{FF2B5EF4-FFF2-40B4-BE49-F238E27FC236}">
                <a16:creationId xmlns:a16="http://schemas.microsoft.com/office/drawing/2014/main" id="{FA71C3BA-7355-0D3E-259E-1914B492C546}"/>
              </a:ext>
            </a:extLst>
          </p:cNvPr>
          <p:cNvPicPr>
            <a:picLocks noGrp="1" noChangeAspect="1"/>
          </p:cNvPicPr>
          <p:nvPr>
            <p:ph idx="1"/>
          </p:nvPr>
        </p:nvPicPr>
        <p:blipFill>
          <a:blip r:embed="rId3"/>
          <a:stretch>
            <a:fillRect/>
          </a:stretch>
        </p:blipFill>
        <p:spPr>
          <a:xfrm>
            <a:off x="1403350" y="2489994"/>
            <a:ext cx="9385300" cy="3022600"/>
          </a:xfr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0CB42C8-F4FE-55E4-7277-36231AB13D03}"/>
                  </a:ext>
                </a:extLst>
              </p14:cNvPr>
              <p14:cNvContentPartPr/>
              <p14:nvPr/>
            </p14:nvContentPartPr>
            <p14:xfrm>
              <a:off x="4405186" y="956913"/>
              <a:ext cx="360" cy="360"/>
            </p14:xfrm>
          </p:contentPart>
        </mc:Choice>
        <mc:Fallback xmlns="">
          <p:pic>
            <p:nvPicPr>
              <p:cNvPr id="6" name="Ink 5">
                <a:extLst>
                  <a:ext uri="{FF2B5EF4-FFF2-40B4-BE49-F238E27FC236}">
                    <a16:creationId xmlns:a16="http://schemas.microsoft.com/office/drawing/2014/main" id="{30CB42C8-F4FE-55E4-7277-36231AB13D03}"/>
                  </a:ext>
                </a:extLst>
              </p:cNvPr>
              <p:cNvPicPr/>
              <p:nvPr/>
            </p:nvPicPr>
            <p:blipFill>
              <a:blip r:embed="rId5"/>
              <a:stretch>
                <a:fillRect/>
              </a:stretch>
            </p:blipFill>
            <p:spPr>
              <a:xfrm>
                <a:off x="4387546" y="9392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20A3D63-AF23-E2E1-F592-08DF05570BB5}"/>
                  </a:ext>
                </a:extLst>
              </p14:cNvPr>
              <p14:cNvContentPartPr/>
              <p14:nvPr/>
            </p14:nvContentPartPr>
            <p14:xfrm>
              <a:off x="3716866" y="1203513"/>
              <a:ext cx="360" cy="360"/>
            </p14:xfrm>
          </p:contentPart>
        </mc:Choice>
        <mc:Fallback xmlns="">
          <p:pic>
            <p:nvPicPr>
              <p:cNvPr id="7" name="Ink 6">
                <a:extLst>
                  <a:ext uri="{FF2B5EF4-FFF2-40B4-BE49-F238E27FC236}">
                    <a16:creationId xmlns:a16="http://schemas.microsoft.com/office/drawing/2014/main" id="{020A3D63-AF23-E2E1-F592-08DF05570BB5}"/>
                  </a:ext>
                </a:extLst>
              </p:cNvPr>
              <p:cNvPicPr/>
              <p:nvPr/>
            </p:nvPicPr>
            <p:blipFill>
              <a:blip r:embed="rId5"/>
              <a:stretch>
                <a:fillRect/>
              </a:stretch>
            </p:blipFill>
            <p:spPr>
              <a:xfrm>
                <a:off x="3698866" y="1185873"/>
                <a:ext cx="36000" cy="36000"/>
              </a:xfrm>
              <a:prstGeom prst="rect">
                <a:avLst/>
              </a:prstGeom>
            </p:spPr>
          </p:pic>
        </mc:Fallback>
      </mc:AlternateContent>
      <p:grpSp>
        <p:nvGrpSpPr>
          <p:cNvPr id="10" name="Group 9">
            <a:extLst>
              <a:ext uri="{FF2B5EF4-FFF2-40B4-BE49-F238E27FC236}">
                <a16:creationId xmlns:a16="http://schemas.microsoft.com/office/drawing/2014/main" id="{13392DCA-D4B5-33CE-421C-975569731246}"/>
              </a:ext>
            </a:extLst>
          </p:cNvPr>
          <p:cNvGrpSpPr/>
          <p:nvPr/>
        </p:nvGrpSpPr>
        <p:grpSpPr>
          <a:xfrm>
            <a:off x="4267306" y="1148433"/>
            <a:ext cx="360" cy="360"/>
            <a:chOff x="4267306" y="1148433"/>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B2D8967-E4D7-A124-4A9B-6CAC46BEAE55}"/>
                    </a:ext>
                  </a:extLst>
                </p14:cNvPr>
                <p14:cNvContentPartPr/>
                <p14:nvPr/>
              </p14:nvContentPartPr>
              <p14:xfrm>
                <a:off x="4267306" y="1148433"/>
                <a:ext cx="360" cy="360"/>
              </p14:xfrm>
            </p:contentPart>
          </mc:Choice>
          <mc:Fallback xmlns="">
            <p:pic>
              <p:nvPicPr>
                <p:cNvPr id="8" name="Ink 7">
                  <a:extLst>
                    <a:ext uri="{FF2B5EF4-FFF2-40B4-BE49-F238E27FC236}">
                      <a16:creationId xmlns:a16="http://schemas.microsoft.com/office/drawing/2014/main" id="{1B2D8967-E4D7-A124-4A9B-6CAC46BEAE55}"/>
                    </a:ext>
                  </a:extLst>
                </p:cNvPr>
                <p:cNvPicPr/>
                <p:nvPr/>
              </p:nvPicPr>
              <p:blipFill>
                <a:blip r:embed="rId5"/>
                <a:stretch>
                  <a:fillRect/>
                </a:stretch>
              </p:blipFill>
              <p:spPr>
                <a:xfrm>
                  <a:off x="4249666" y="11307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C57DEB4-EC2C-24DF-9DF1-C692F592103B}"/>
                    </a:ext>
                  </a:extLst>
                </p14:cNvPr>
                <p14:cNvContentPartPr/>
                <p14:nvPr/>
              </p14:nvContentPartPr>
              <p14:xfrm>
                <a:off x="4267306" y="1148433"/>
                <a:ext cx="360" cy="360"/>
              </p14:xfrm>
            </p:contentPart>
          </mc:Choice>
          <mc:Fallback xmlns="">
            <p:pic>
              <p:nvPicPr>
                <p:cNvPr id="9" name="Ink 8">
                  <a:extLst>
                    <a:ext uri="{FF2B5EF4-FFF2-40B4-BE49-F238E27FC236}">
                      <a16:creationId xmlns:a16="http://schemas.microsoft.com/office/drawing/2014/main" id="{6C57DEB4-EC2C-24DF-9DF1-C692F592103B}"/>
                    </a:ext>
                  </a:extLst>
                </p:cNvPr>
                <p:cNvPicPr/>
                <p:nvPr/>
              </p:nvPicPr>
              <p:blipFill>
                <a:blip r:embed="rId5"/>
                <a:stretch>
                  <a:fillRect/>
                </a:stretch>
              </p:blipFill>
              <p:spPr>
                <a:xfrm>
                  <a:off x="4249666" y="1130793"/>
                  <a:ext cx="36000" cy="36000"/>
                </a:xfrm>
                <a:prstGeom prst="rect">
                  <a:avLst/>
                </a:prstGeom>
              </p:spPr>
            </p:pic>
          </mc:Fallback>
        </mc:AlternateContent>
      </p:grpSp>
      <p:grpSp>
        <p:nvGrpSpPr>
          <p:cNvPr id="13" name="Group 12">
            <a:extLst>
              <a:ext uri="{FF2B5EF4-FFF2-40B4-BE49-F238E27FC236}">
                <a16:creationId xmlns:a16="http://schemas.microsoft.com/office/drawing/2014/main" id="{905644A5-4C71-B712-3341-7368008BC46F}"/>
              </a:ext>
            </a:extLst>
          </p:cNvPr>
          <p:cNvGrpSpPr/>
          <p:nvPr/>
        </p:nvGrpSpPr>
        <p:grpSpPr>
          <a:xfrm>
            <a:off x="2508706" y="1024233"/>
            <a:ext cx="6840" cy="360"/>
            <a:chOff x="2508706" y="1024233"/>
            <a:chExt cx="6840" cy="36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1802BA9A-B62A-FB96-BC7E-0916E89A9665}"/>
                    </a:ext>
                  </a:extLst>
                </p14:cNvPr>
                <p14:cNvContentPartPr/>
                <p14:nvPr/>
              </p14:nvContentPartPr>
              <p14:xfrm>
                <a:off x="2515186" y="1024233"/>
                <a:ext cx="360" cy="360"/>
              </p14:xfrm>
            </p:contentPart>
          </mc:Choice>
          <mc:Fallback xmlns="">
            <p:pic>
              <p:nvPicPr>
                <p:cNvPr id="11" name="Ink 10">
                  <a:extLst>
                    <a:ext uri="{FF2B5EF4-FFF2-40B4-BE49-F238E27FC236}">
                      <a16:creationId xmlns:a16="http://schemas.microsoft.com/office/drawing/2014/main" id="{1802BA9A-B62A-FB96-BC7E-0916E89A9665}"/>
                    </a:ext>
                  </a:extLst>
                </p:cNvPr>
                <p:cNvPicPr/>
                <p:nvPr/>
              </p:nvPicPr>
              <p:blipFill>
                <a:blip r:embed="rId5"/>
                <a:stretch>
                  <a:fillRect/>
                </a:stretch>
              </p:blipFill>
              <p:spPr>
                <a:xfrm>
                  <a:off x="2497186" y="100659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9A2FEA6-8C1E-7C9E-49F0-12A65713A92E}"/>
                    </a:ext>
                  </a:extLst>
                </p14:cNvPr>
                <p14:cNvContentPartPr/>
                <p14:nvPr/>
              </p14:nvContentPartPr>
              <p14:xfrm>
                <a:off x="2508706" y="1024233"/>
                <a:ext cx="360" cy="360"/>
              </p14:xfrm>
            </p:contentPart>
          </mc:Choice>
          <mc:Fallback xmlns="">
            <p:pic>
              <p:nvPicPr>
                <p:cNvPr id="12" name="Ink 11">
                  <a:extLst>
                    <a:ext uri="{FF2B5EF4-FFF2-40B4-BE49-F238E27FC236}">
                      <a16:creationId xmlns:a16="http://schemas.microsoft.com/office/drawing/2014/main" id="{09A2FEA6-8C1E-7C9E-49F0-12A65713A92E}"/>
                    </a:ext>
                  </a:extLst>
                </p:cNvPr>
                <p:cNvPicPr/>
                <p:nvPr/>
              </p:nvPicPr>
              <p:blipFill>
                <a:blip r:embed="rId5"/>
                <a:stretch>
                  <a:fillRect/>
                </a:stretch>
              </p:blipFill>
              <p:spPr>
                <a:xfrm>
                  <a:off x="2490706" y="1006593"/>
                  <a:ext cx="36000" cy="36000"/>
                </a:xfrm>
                <a:prstGeom prst="rect">
                  <a:avLst/>
                </a:prstGeom>
              </p:spPr>
            </p:pic>
          </mc:Fallback>
        </mc:AlternateContent>
      </p:grpSp>
      <p:sp>
        <p:nvSpPr>
          <p:cNvPr id="14" name="TextBox 13">
            <a:extLst>
              <a:ext uri="{FF2B5EF4-FFF2-40B4-BE49-F238E27FC236}">
                <a16:creationId xmlns:a16="http://schemas.microsoft.com/office/drawing/2014/main" id="{1DDCE93F-5171-9DB7-481D-65D97467E752}"/>
              </a:ext>
            </a:extLst>
          </p:cNvPr>
          <p:cNvSpPr txBox="1"/>
          <p:nvPr/>
        </p:nvSpPr>
        <p:spPr>
          <a:xfrm>
            <a:off x="7357730" y="5858539"/>
            <a:ext cx="4295554" cy="523220"/>
          </a:xfrm>
          <a:prstGeom prst="rect">
            <a:avLst/>
          </a:prstGeom>
          <a:noFill/>
        </p:spPr>
        <p:txBody>
          <a:bodyPr wrap="square" rtlCol="0">
            <a:spAutoFit/>
          </a:bodyPr>
          <a:lstStyle/>
          <a:p>
            <a:r>
              <a:rPr lang="en-US" sz="2800" b="1" dirty="0"/>
              <a:t>Gough &amp; Tunmer, 1986</a:t>
            </a:r>
          </a:p>
        </p:txBody>
      </p:sp>
    </p:spTree>
    <p:extLst>
      <p:ext uri="{BB962C8B-B14F-4D97-AF65-F5344CB8AC3E}">
        <p14:creationId xmlns:p14="http://schemas.microsoft.com/office/powerpoint/2010/main" val="3186511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breaking example</a:t>
            </a:r>
          </a:p>
        </p:txBody>
      </p:sp>
      <p:sp>
        <p:nvSpPr>
          <p:cNvPr id="3" name="Content Placeholder 2"/>
          <p:cNvSpPr>
            <a:spLocks noGrp="1"/>
          </p:cNvSpPr>
          <p:nvPr>
            <p:ph idx="1"/>
          </p:nvPr>
        </p:nvSpPr>
        <p:spPr/>
        <p:txBody>
          <a:bodyPr>
            <a:normAutofit/>
          </a:bodyPr>
          <a:lstStyle/>
          <a:p>
            <a:pPr marL="0" indent="0">
              <a:spcBef>
                <a:spcPts val="0"/>
              </a:spcBef>
              <a:buNone/>
            </a:pPr>
            <a:endParaRPr lang="en-US" i="1" dirty="0"/>
          </a:p>
          <a:p>
            <a:pPr marL="0" indent="0">
              <a:spcBef>
                <a:spcPts val="0"/>
              </a:spcBef>
              <a:buNone/>
            </a:pPr>
            <a:r>
              <a:rPr lang="en-US" sz="2800" i="1" dirty="0"/>
              <a:t>“However, on August 24, 2006, the International Astronomical Union (IAU), a group of individual astronomers and astronomical societies from around the world, made an announcement.    </a:t>
            </a:r>
          </a:p>
          <a:p>
            <a:pPr marL="0" indent="0">
              <a:spcBef>
                <a:spcPts val="0"/>
              </a:spcBef>
              <a:buNone/>
            </a:pPr>
            <a:r>
              <a:rPr lang="en-US" sz="2800" i="1" dirty="0"/>
              <a:t>    </a:t>
            </a:r>
          </a:p>
          <a:p>
            <a:pPr marL="0" indent="0">
              <a:spcBef>
                <a:spcPts val="0"/>
              </a:spcBef>
              <a:buNone/>
            </a:pPr>
            <a:endParaRPr lang="en-US" i="1" dirty="0"/>
          </a:p>
          <a:p>
            <a:pPr marL="0" indent="0">
              <a:spcBef>
                <a:spcPts val="0"/>
              </a:spcBef>
              <a:buNone/>
            </a:pPr>
            <a:r>
              <a:rPr lang="en-US" i="1" dirty="0"/>
              <a:t>--25 words</a:t>
            </a:r>
          </a:p>
          <a:p>
            <a:pPr marL="0" indent="0">
              <a:spcBef>
                <a:spcPts val="0"/>
              </a:spcBef>
              <a:buNone/>
            </a:pPr>
            <a:r>
              <a:rPr lang="en-US" i="1" dirty="0"/>
              <a:t>--5 commas</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dirty="0"/>
          </a:p>
        </p:txBody>
      </p:sp>
    </p:spTree>
    <p:extLst>
      <p:ext uri="{BB962C8B-B14F-4D97-AF65-F5344CB8AC3E}">
        <p14:creationId xmlns:p14="http://schemas.microsoft.com/office/powerpoint/2010/main" val="137105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breaking example</a:t>
            </a:r>
          </a:p>
        </p:txBody>
      </p:sp>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t>the International Astronomical Union (IAU), a group of individual astronomers and astronomical societies from around the world</a:t>
            </a:r>
          </a:p>
          <a:p>
            <a:pPr>
              <a:spcBef>
                <a:spcPts val="0"/>
              </a:spcBef>
            </a:pPr>
            <a:r>
              <a:rPr lang="en-US" i="1" dirty="0"/>
              <a:t>made</a:t>
            </a:r>
          </a:p>
          <a:p>
            <a:pPr>
              <a:spcBef>
                <a:spcPts val="0"/>
              </a:spcBef>
            </a:pPr>
            <a:r>
              <a:rPr lang="en-US" i="1" dirty="0"/>
              <a:t>an announcement</a:t>
            </a:r>
          </a:p>
        </p:txBody>
      </p:sp>
    </p:spTree>
    <p:extLst>
      <p:ext uri="{BB962C8B-B14F-4D97-AF65-F5344CB8AC3E}">
        <p14:creationId xmlns:p14="http://schemas.microsoft.com/office/powerpoint/2010/main" val="4032222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breaking example</a:t>
            </a:r>
          </a:p>
        </p:txBody>
      </p:sp>
      <p:sp>
        <p:nvSpPr>
          <p:cNvPr id="3" name="Content Placeholder 2"/>
          <p:cNvSpPr>
            <a:spLocks noGrp="1"/>
          </p:cNvSpPr>
          <p:nvPr>
            <p:ph idx="1"/>
          </p:nvPr>
        </p:nvSpPr>
        <p:spPr>
          <a:xfrm>
            <a:off x="457200" y="1567543"/>
            <a:ext cx="11183936" cy="4741181"/>
          </a:xfrm>
        </p:spPr>
        <p:txBody>
          <a:bodyPr>
            <a:noAutofit/>
          </a:bodyPr>
          <a:lstStyle/>
          <a:p>
            <a:pPr marL="0" indent="0">
              <a:lnSpc>
                <a:spcPct val="100000"/>
              </a:lnSpc>
              <a:spcBef>
                <a:spcPts val="0"/>
              </a:spcBef>
              <a:buNone/>
            </a:pPr>
            <a:r>
              <a:rPr lang="en-US" sz="2400" b="1" i="1" dirty="0"/>
              <a:t>Who was the sentence about?	</a:t>
            </a:r>
          </a:p>
          <a:p>
            <a:pPr marL="0" indent="0">
              <a:lnSpc>
                <a:spcPct val="100000"/>
              </a:lnSpc>
              <a:spcBef>
                <a:spcPts val="0"/>
              </a:spcBef>
              <a:buNone/>
            </a:pPr>
            <a:r>
              <a:rPr lang="en-US" sz="2400" i="1" dirty="0"/>
              <a:t>the International Astronomical Union (IAU)</a:t>
            </a:r>
          </a:p>
          <a:p>
            <a:pPr marL="0" indent="0">
              <a:lnSpc>
                <a:spcPct val="100000"/>
              </a:lnSpc>
              <a:spcBef>
                <a:spcPts val="0"/>
              </a:spcBef>
              <a:buNone/>
            </a:pPr>
            <a:endParaRPr lang="en-US" sz="2400" i="1" dirty="0"/>
          </a:p>
          <a:p>
            <a:pPr marL="0" indent="0">
              <a:lnSpc>
                <a:spcPct val="100000"/>
              </a:lnSpc>
              <a:spcBef>
                <a:spcPts val="0"/>
              </a:spcBef>
              <a:buNone/>
            </a:pPr>
            <a:r>
              <a:rPr lang="en-US" sz="2400" b="1" i="1" dirty="0"/>
              <a:t>Who are they?</a:t>
            </a:r>
          </a:p>
          <a:p>
            <a:pPr marL="0" indent="0">
              <a:lnSpc>
                <a:spcPct val="100000"/>
              </a:lnSpc>
              <a:spcBef>
                <a:spcPts val="0"/>
              </a:spcBef>
              <a:buNone/>
            </a:pPr>
            <a:r>
              <a:rPr lang="en-US" sz="2400" i="1" dirty="0"/>
              <a:t>a group of individual astronomers and astronomical societies from around the world</a:t>
            </a:r>
          </a:p>
          <a:p>
            <a:pPr marL="0" indent="0">
              <a:lnSpc>
                <a:spcPct val="100000"/>
              </a:lnSpc>
              <a:spcBef>
                <a:spcPts val="0"/>
              </a:spcBef>
              <a:buNone/>
            </a:pPr>
            <a:endParaRPr lang="en-US" sz="2400" i="1" dirty="0"/>
          </a:p>
          <a:p>
            <a:pPr marL="0" indent="0">
              <a:lnSpc>
                <a:spcPct val="100000"/>
              </a:lnSpc>
              <a:spcBef>
                <a:spcPts val="0"/>
              </a:spcBef>
              <a:buNone/>
            </a:pPr>
            <a:r>
              <a:rPr lang="en-US" sz="2400" b="1" i="1" dirty="0"/>
              <a:t>What did they do?</a:t>
            </a:r>
          </a:p>
          <a:p>
            <a:pPr marL="0" indent="0">
              <a:lnSpc>
                <a:spcPct val="100000"/>
              </a:lnSpc>
              <a:spcBef>
                <a:spcPts val="0"/>
              </a:spcBef>
              <a:buNone/>
            </a:pPr>
            <a:r>
              <a:rPr lang="en-US" sz="2400" i="1" dirty="0"/>
              <a:t>made</a:t>
            </a:r>
          </a:p>
          <a:p>
            <a:pPr marL="0" indent="0">
              <a:lnSpc>
                <a:spcPct val="100000"/>
              </a:lnSpc>
              <a:spcBef>
                <a:spcPts val="0"/>
              </a:spcBef>
              <a:buNone/>
            </a:pPr>
            <a:endParaRPr lang="en-US" sz="2400" i="1" dirty="0"/>
          </a:p>
          <a:p>
            <a:pPr marL="0" indent="0">
              <a:lnSpc>
                <a:spcPct val="100000"/>
              </a:lnSpc>
              <a:spcBef>
                <a:spcPts val="0"/>
              </a:spcBef>
              <a:buNone/>
            </a:pPr>
            <a:r>
              <a:rPr lang="en-US" sz="2400" b="1" i="1" dirty="0"/>
              <a:t>Made what?</a:t>
            </a:r>
          </a:p>
          <a:p>
            <a:pPr marL="0" indent="0">
              <a:lnSpc>
                <a:spcPct val="100000"/>
              </a:lnSpc>
              <a:spcBef>
                <a:spcPts val="0"/>
              </a:spcBef>
              <a:buNone/>
            </a:pPr>
            <a:r>
              <a:rPr lang="en-US" sz="2400" i="1" dirty="0"/>
              <a:t>an announcement</a:t>
            </a:r>
          </a:p>
          <a:p>
            <a:pPr marL="0" indent="0">
              <a:lnSpc>
                <a:spcPct val="100000"/>
              </a:lnSpc>
              <a:spcBef>
                <a:spcPts val="0"/>
              </a:spcBef>
              <a:buNone/>
            </a:pPr>
            <a:endParaRPr lang="en-US" sz="2400" i="1" dirty="0"/>
          </a:p>
          <a:p>
            <a:pPr marL="0" indent="0">
              <a:lnSpc>
                <a:spcPct val="100000"/>
              </a:lnSpc>
              <a:spcBef>
                <a:spcPts val="0"/>
              </a:spcBef>
              <a:buNone/>
            </a:pPr>
            <a:r>
              <a:rPr lang="en-US" sz="2400" b="1" i="1" dirty="0"/>
              <a:t>When?</a:t>
            </a:r>
          </a:p>
          <a:p>
            <a:pPr marL="0" indent="0">
              <a:lnSpc>
                <a:spcPct val="100000"/>
              </a:lnSpc>
              <a:spcBef>
                <a:spcPts val="0"/>
              </a:spcBef>
              <a:buNone/>
            </a:pPr>
            <a:r>
              <a:rPr lang="en-US" sz="2400" i="1" dirty="0"/>
              <a:t>on August 24 2006</a:t>
            </a:r>
          </a:p>
        </p:txBody>
      </p:sp>
    </p:spTree>
    <p:extLst>
      <p:ext uri="{BB962C8B-B14F-4D97-AF65-F5344CB8AC3E}">
        <p14:creationId xmlns:p14="http://schemas.microsoft.com/office/powerpoint/2010/main" val="100802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01135" cy="1342588"/>
          </a:xfrm>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sz="2400"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196786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133366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364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8198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413657" y="1654629"/>
            <a:ext cx="11227479" cy="4654095"/>
          </a:xfrm>
        </p:spPr>
        <p:txBody>
          <a:bodyPr>
            <a:noAutofit/>
          </a:bodyPr>
          <a:lstStyle/>
          <a:p>
            <a:pPr marL="0" indent="0">
              <a:buNone/>
            </a:pPr>
            <a:r>
              <a:rPr lang="en-US" sz="2000" dirty="0"/>
              <a:t>“</a:t>
            </a:r>
            <a:r>
              <a:rPr lang="en-US" sz="2400" dirty="0"/>
              <a:t>The women of Montgomery would come in with their fancy holiday dresses that needed adjustments </a:t>
            </a:r>
          </a:p>
          <a:p>
            <a:pPr marL="0" indent="0">
              <a:buNone/>
            </a:pPr>
            <a:endParaRPr lang="en-US" sz="2400" dirty="0"/>
          </a:p>
          <a:p>
            <a:pPr marL="0" indent="0">
              <a:buNone/>
            </a:pPr>
            <a:r>
              <a:rPr lang="en-US" sz="2400" dirty="0">
                <a:solidFill>
                  <a:srgbClr val="FF0000"/>
                </a:solidFill>
              </a:rPr>
              <a:t>or </a:t>
            </a:r>
            <a:r>
              <a:rPr lang="en-US" sz="2400" dirty="0"/>
              <a:t>their Sunday suits and blouses that needed just a touch</a:t>
            </a:r>
          </a:p>
          <a:p>
            <a:pPr marL="0" indent="0">
              <a:buNone/>
            </a:pPr>
            <a:endParaRPr lang="en-US" sz="2400" dirty="0"/>
          </a:p>
          <a:p>
            <a:pPr marL="0" indent="0">
              <a:buNone/>
            </a:pPr>
            <a:r>
              <a:rPr lang="en-US" sz="2400" dirty="0">
                <a:solidFill>
                  <a:srgbClr val="FF0000"/>
                </a:solidFill>
              </a:rPr>
              <a:t>—</a:t>
            </a:r>
            <a:r>
              <a:rPr lang="en-US" sz="2400" dirty="0"/>
              <a:t>a flower </a:t>
            </a:r>
          </a:p>
          <a:p>
            <a:pPr marL="0" indent="0">
              <a:buNone/>
            </a:pPr>
            <a:endParaRPr lang="en-US" sz="2400" dirty="0">
              <a:solidFill>
                <a:srgbClr val="FF0000"/>
              </a:solidFill>
            </a:endParaRPr>
          </a:p>
          <a:p>
            <a:pPr marL="0" indent="0">
              <a:buNone/>
            </a:pPr>
            <a:r>
              <a:rPr lang="en-US" sz="2400" dirty="0">
                <a:solidFill>
                  <a:srgbClr val="FF0000"/>
                </a:solidFill>
              </a:rPr>
              <a:t>or</a:t>
            </a:r>
            <a:r>
              <a:rPr lang="en-US" sz="2400" dirty="0"/>
              <a:t> some velvet trimming </a:t>
            </a:r>
          </a:p>
          <a:p>
            <a:pPr marL="0" indent="0">
              <a:buNone/>
            </a:pPr>
            <a:endParaRPr lang="en-US" sz="2000" dirty="0">
              <a:solidFill>
                <a:srgbClr val="FF0000"/>
              </a:solidFill>
            </a:endParaRPr>
          </a:p>
          <a:p>
            <a:pPr marL="0" indent="0">
              <a:buNone/>
            </a:pPr>
            <a:r>
              <a:rPr lang="en-US" sz="2400" dirty="0">
                <a:solidFill>
                  <a:srgbClr val="FF0000"/>
                </a:solidFill>
              </a:rPr>
              <a:t>or</a:t>
            </a:r>
            <a:r>
              <a:rPr lang="en-US" sz="2400" dirty="0"/>
              <a:t> something to make the ladies look festive.”</a:t>
            </a:r>
          </a:p>
        </p:txBody>
      </p:sp>
    </p:spTree>
    <p:extLst>
      <p:ext uri="{BB962C8B-B14F-4D97-AF65-F5344CB8AC3E}">
        <p14:creationId xmlns:p14="http://schemas.microsoft.com/office/powerpoint/2010/main" val="1124683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881743" y="1600200"/>
            <a:ext cx="9252857" cy="4876800"/>
          </a:xfrm>
        </p:spPr>
        <p:txBody>
          <a:bodyPr>
            <a:noAutofit/>
          </a:bodyPr>
          <a:lstStyle/>
          <a:p>
            <a:pPr marL="0" indent="0">
              <a:buNone/>
            </a:pPr>
            <a:r>
              <a:rPr lang="en-US" sz="2400" dirty="0"/>
              <a:t>“The women of Montgomery would come in with </a:t>
            </a:r>
            <a:r>
              <a:rPr lang="en-US" sz="2400" u="sng" dirty="0"/>
              <a:t>their fancy holiday dresses that needed adjustments</a:t>
            </a:r>
            <a:r>
              <a:rPr lang="en-US" sz="2400" dirty="0"/>
              <a:t> </a:t>
            </a:r>
          </a:p>
          <a:p>
            <a:pPr marL="0" indent="0">
              <a:buNone/>
            </a:pPr>
            <a:r>
              <a:rPr lang="en-US" sz="2400" dirty="0">
                <a:solidFill>
                  <a:srgbClr val="FF0000"/>
                </a:solidFill>
              </a:rPr>
              <a:t>or </a:t>
            </a:r>
            <a:r>
              <a:rPr lang="en-US" sz="2400" u="sng" dirty="0"/>
              <a:t>their Sunday suits and blouses that needed just a touch</a:t>
            </a:r>
            <a:endParaRPr lang="en-US" sz="2400" dirty="0"/>
          </a:p>
          <a:p>
            <a:pPr marL="0" indent="0">
              <a:buNone/>
            </a:pPr>
            <a:r>
              <a:rPr lang="en-US" sz="2400" dirty="0">
                <a:solidFill>
                  <a:srgbClr val="FF0000"/>
                </a:solidFill>
              </a:rPr>
              <a:t>—</a:t>
            </a:r>
            <a:r>
              <a:rPr lang="en-US" sz="2400" dirty="0"/>
              <a:t>a flower </a:t>
            </a:r>
            <a:endParaRPr lang="en-US" sz="2400" dirty="0">
              <a:solidFill>
                <a:srgbClr val="FF0000"/>
              </a:solidFill>
            </a:endParaRPr>
          </a:p>
          <a:p>
            <a:pPr marL="0" indent="0">
              <a:buNone/>
            </a:pPr>
            <a:r>
              <a:rPr lang="en-US" sz="2400" dirty="0">
                <a:solidFill>
                  <a:srgbClr val="FF0000"/>
                </a:solidFill>
              </a:rPr>
              <a:t>or</a:t>
            </a:r>
            <a:r>
              <a:rPr lang="en-US" sz="2400" dirty="0"/>
              <a:t> some velvet trimming </a:t>
            </a:r>
            <a:endParaRPr lang="en-US" sz="2400" dirty="0">
              <a:solidFill>
                <a:srgbClr val="FF0000"/>
              </a:solidFill>
            </a:endParaRPr>
          </a:p>
          <a:p>
            <a:pPr marL="0" indent="0">
              <a:buNone/>
            </a:pPr>
            <a:r>
              <a:rPr lang="en-US" sz="2400" dirty="0">
                <a:solidFill>
                  <a:srgbClr val="FF0000"/>
                </a:solidFill>
              </a:rPr>
              <a:t>or</a:t>
            </a:r>
            <a:r>
              <a:rPr lang="en-US" sz="2400" dirty="0"/>
              <a:t> something to make the ladies look festive.”</a:t>
            </a:r>
          </a:p>
        </p:txBody>
      </p:sp>
    </p:spTree>
    <p:extLst>
      <p:ext uri="{BB962C8B-B14F-4D97-AF65-F5344CB8AC3E}">
        <p14:creationId xmlns:p14="http://schemas.microsoft.com/office/powerpoint/2010/main" val="2087468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740229" y="1600200"/>
            <a:ext cx="9394371" cy="4876800"/>
          </a:xfrm>
        </p:spPr>
        <p:txBody>
          <a:bodyPr>
            <a:noAutofit/>
          </a:bodyPr>
          <a:lstStyle/>
          <a:p>
            <a:pPr marL="0" indent="0">
              <a:buNone/>
            </a:pPr>
            <a:r>
              <a:rPr lang="en-US" sz="2400" dirty="0"/>
              <a:t>“The women of Montgomery would come in with </a:t>
            </a:r>
            <a:r>
              <a:rPr lang="en-US" sz="2400" u="sng" dirty="0"/>
              <a:t>their fancy holiday dresses that needed adjustments</a:t>
            </a:r>
            <a:r>
              <a:rPr lang="en-US" sz="2400" dirty="0"/>
              <a:t> </a:t>
            </a:r>
          </a:p>
          <a:p>
            <a:pPr marL="0" indent="0">
              <a:buNone/>
            </a:pPr>
            <a:r>
              <a:rPr lang="en-US" sz="2400" dirty="0">
                <a:solidFill>
                  <a:srgbClr val="FF0000"/>
                </a:solidFill>
              </a:rPr>
              <a:t>or </a:t>
            </a:r>
            <a:r>
              <a:rPr lang="en-US" sz="2400" dirty="0"/>
              <a:t>The women of Montgomery would come in with </a:t>
            </a:r>
            <a:r>
              <a:rPr lang="en-US" sz="2400" u="sng" dirty="0"/>
              <a:t>their Sunday suits and blouses that needed just a touch</a:t>
            </a:r>
            <a:endParaRPr lang="en-US" sz="2400" dirty="0"/>
          </a:p>
          <a:p>
            <a:pPr marL="0" indent="0">
              <a:buNone/>
            </a:pPr>
            <a:r>
              <a:rPr lang="en-US" sz="2400" dirty="0">
                <a:solidFill>
                  <a:srgbClr val="FF0000"/>
                </a:solidFill>
              </a:rPr>
              <a:t>—</a:t>
            </a:r>
            <a:r>
              <a:rPr lang="en-US" sz="2400" dirty="0"/>
              <a:t>a flower </a:t>
            </a:r>
            <a:endParaRPr lang="en-US" sz="2400" dirty="0">
              <a:solidFill>
                <a:srgbClr val="FF0000"/>
              </a:solidFill>
            </a:endParaRPr>
          </a:p>
          <a:p>
            <a:pPr marL="0" indent="0">
              <a:buNone/>
            </a:pPr>
            <a:r>
              <a:rPr lang="en-US" sz="2400" dirty="0">
                <a:solidFill>
                  <a:srgbClr val="FF0000"/>
                </a:solidFill>
              </a:rPr>
              <a:t>or</a:t>
            </a:r>
            <a:r>
              <a:rPr lang="en-US" sz="2400" dirty="0"/>
              <a:t> some velvet trimming </a:t>
            </a:r>
          </a:p>
          <a:p>
            <a:pPr marL="0" indent="0">
              <a:buNone/>
            </a:pPr>
            <a:r>
              <a:rPr lang="en-US" sz="2400" dirty="0">
                <a:solidFill>
                  <a:srgbClr val="FF0000"/>
                </a:solidFill>
              </a:rPr>
              <a:t>or</a:t>
            </a:r>
            <a:r>
              <a:rPr lang="en-US" sz="2400" dirty="0"/>
              <a:t> something to make the ladies look festive.”</a:t>
            </a:r>
          </a:p>
        </p:txBody>
      </p:sp>
    </p:spTree>
    <p:extLst>
      <p:ext uri="{BB962C8B-B14F-4D97-AF65-F5344CB8AC3E}">
        <p14:creationId xmlns:p14="http://schemas.microsoft.com/office/powerpoint/2010/main" val="121939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C5C1-F433-DFD8-E9A7-1A835E28BE80}"/>
              </a:ext>
            </a:extLst>
          </p:cNvPr>
          <p:cNvSpPr>
            <a:spLocks noGrp="1"/>
          </p:cNvSpPr>
          <p:nvPr>
            <p:ph type="title"/>
          </p:nvPr>
        </p:nvSpPr>
        <p:spPr/>
        <p:txBody>
          <a:bodyPr/>
          <a:lstStyle/>
          <a:p>
            <a:r>
              <a:rPr lang="en-US" dirty="0"/>
              <a:t>Scarborough’s Reading Rope</a:t>
            </a:r>
          </a:p>
        </p:txBody>
      </p:sp>
      <p:pic>
        <p:nvPicPr>
          <p:cNvPr id="4" name="Content Placeholder 3" descr="Diagram&#10;&#10;Description automatically generated">
            <a:extLst>
              <a:ext uri="{FF2B5EF4-FFF2-40B4-BE49-F238E27FC236}">
                <a16:creationId xmlns:a16="http://schemas.microsoft.com/office/drawing/2014/main" id="{F27DFACB-C420-6F80-E472-78F23090D7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7563" y="1358905"/>
            <a:ext cx="9548037" cy="4866097"/>
          </a:xfrm>
          <a:prstGeom prst="rect">
            <a:avLst/>
          </a:prstGeom>
        </p:spPr>
      </p:pic>
    </p:spTree>
    <p:extLst>
      <p:ext uri="{BB962C8B-B14F-4D97-AF65-F5344CB8AC3E}">
        <p14:creationId xmlns:p14="http://schemas.microsoft.com/office/powerpoint/2010/main" val="357425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103717" y="1690688"/>
            <a:ext cx="9329057" cy="4735286"/>
          </a:xfrm>
        </p:spPr>
        <p:txBody>
          <a:bodyPr>
            <a:normAutofit/>
          </a:bodyPr>
          <a:lstStyle/>
          <a:p>
            <a:pPr marL="0" indent="0">
              <a:buNone/>
            </a:pPr>
            <a:r>
              <a:rPr lang="en-US" sz="2400"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sz="2400" dirty="0" err="1"/>
              <a:t>Nidal</a:t>
            </a:r>
            <a:r>
              <a:rPr lang="en-US" sz="2400" dirty="0"/>
              <a:t> (strife; struggle).” </a:t>
            </a:r>
          </a:p>
          <a:p>
            <a:pPr marL="0" indent="0">
              <a:buNone/>
            </a:pPr>
            <a:endParaRPr lang="en-US" dirty="0"/>
          </a:p>
        </p:txBody>
      </p:sp>
    </p:spTree>
    <p:extLst>
      <p:ext uri="{BB962C8B-B14F-4D97-AF65-F5344CB8AC3E}">
        <p14:creationId xmlns:p14="http://schemas.microsoft.com/office/powerpoint/2010/main" val="4092456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349829" y="1600200"/>
            <a:ext cx="8784771" cy="4876800"/>
          </a:xfrm>
        </p:spPr>
        <p:txBody>
          <a:bodyPr>
            <a:normAutofit/>
          </a:bodyPr>
          <a:lstStyle/>
          <a:p>
            <a:pPr marL="0" indent="0">
              <a:buNone/>
            </a:pPr>
            <a:r>
              <a:rPr lang="en-US" sz="2400"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sz="2400" dirty="0" err="1"/>
              <a:t>Nidal</a:t>
            </a:r>
            <a:r>
              <a:rPr lang="en-US" sz="2400"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537995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sz="2400" dirty="0"/>
              <a:t>First I break this up just using punctuation:</a:t>
            </a:r>
          </a:p>
          <a:p>
            <a:pPr marL="0" indent="0">
              <a:buNone/>
            </a:pPr>
            <a:endParaRPr lang="en-US" sz="2400" dirty="0"/>
          </a:p>
          <a:p>
            <a:pPr marL="0" indent="0">
              <a:buNone/>
            </a:pPr>
            <a:r>
              <a:rPr lang="en-US" sz="2400"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sz="2400" dirty="0" err="1"/>
              <a:t>Nidal</a:t>
            </a:r>
            <a:r>
              <a:rPr lang="en-US" sz="2400" dirty="0"/>
              <a:t> (strife; struggle).”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05108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550865" y="1524000"/>
            <a:ext cx="11260135" cy="5334000"/>
          </a:xfrm>
        </p:spPr>
        <p:txBody>
          <a:bodyPr>
            <a:normAutofit fontScale="85000" lnSpcReduction="20000"/>
          </a:bodyPr>
          <a:lstStyle/>
          <a:p>
            <a:pPr marL="0" indent="0">
              <a:buNone/>
            </a:pPr>
            <a:r>
              <a:rPr lang="en-US" sz="2600" dirty="0"/>
              <a:t>First I will break this up just using the punctuation:</a:t>
            </a:r>
          </a:p>
          <a:p>
            <a:pPr marL="0" indent="0">
              <a:buNone/>
            </a:pPr>
            <a:endParaRPr lang="en-US" sz="2600" dirty="0"/>
          </a:p>
          <a:p>
            <a:pPr marL="0" indent="0">
              <a:buNone/>
            </a:pPr>
            <a:r>
              <a:rPr lang="en-US" sz="2600" dirty="0"/>
              <a:t>“While filling out my certificate, </a:t>
            </a:r>
          </a:p>
          <a:p>
            <a:pPr marL="0" indent="0">
              <a:buNone/>
            </a:pPr>
            <a:r>
              <a:rPr lang="en-US" sz="2600" dirty="0"/>
              <a:t>Baba realized that he didn’t know my sex for sure but that didn’t matter; </a:t>
            </a:r>
          </a:p>
          <a:p>
            <a:pPr marL="0" indent="0">
              <a:buNone/>
            </a:pPr>
            <a:r>
              <a:rPr lang="en-US" sz="2600" dirty="0"/>
              <a:t>he’d always known I was a boy, </a:t>
            </a:r>
          </a:p>
          <a:p>
            <a:pPr marL="0" indent="0">
              <a:buNone/>
            </a:pPr>
            <a:r>
              <a:rPr lang="en-US" sz="2600" dirty="0"/>
              <a:t>had spoken to me as a boy while I was in Mama, </a:t>
            </a:r>
          </a:p>
          <a:p>
            <a:pPr marL="0" indent="0">
              <a:buNone/>
            </a:pPr>
            <a:r>
              <a:rPr lang="en-US" sz="2600" dirty="0"/>
              <a:t>and as he approached the box that contained the question, </a:t>
            </a:r>
          </a:p>
          <a:p>
            <a:pPr marL="0" indent="0">
              <a:buNone/>
            </a:pPr>
            <a:r>
              <a:rPr lang="en-US" sz="2600" dirty="0"/>
              <a:t>NAME OF CHILD, </a:t>
            </a:r>
          </a:p>
          <a:p>
            <a:pPr marL="0" indent="0">
              <a:buNone/>
            </a:pPr>
            <a:r>
              <a:rPr lang="en-US" sz="2600" dirty="0"/>
              <a:t>he wrote with a quivering hand and in his best English cursive, </a:t>
            </a:r>
          </a:p>
          <a:p>
            <a:pPr marL="0" indent="0">
              <a:buNone/>
            </a:pPr>
            <a:r>
              <a:rPr lang="en-US" sz="2600" dirty="0" err="1"/>
              <a:t>Nidal</a:t>
            </a:r>
            <a:r>
              <a:rPr lang="en-US" sz="2600" dirty="0"/>
              <a:t> </a:t>
            </a:r>
          </a:p>
          <a:p>
            <a:pPr marL="0" indent="0">
              <a:buNone/>
            </a:pPr>
            <a:r>
              <a:rPr lang="en-US" sz="2600" dirty="0"/>
              <a:t>(strife; </a:t>
            </a:r>
          </a:p>
          <a:p>
            <a:pPr marL="0" indent="0">
              <a:buNone/>
            </a:pPr>
            <a:r>
              <a:rPr lang="en-US" sz="2600"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4692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762000" y="1687286"/>
            <a:ext cx="8229600" cy="5170714"/>
          </a:xfrm>
        </p:spPr>
        <p:txBody>
          <a:bodyPr>
            <a:normAutofit fontScale="92500" lnSpcReduction="20000"/>
          </a:bodyPr>
          <a:lstStyle/>
          <a:p>
            <a:pPr marL="0" indent="0">
              <a:buNone/>
            </a:pPr>
            <a:r>
              <a:rPr lang="en-US" sz="2400" dirty="0"/>
              <a:t>Second, I’ll find the verbs…</a:t>
            </a:r>
          </a:p>
          <a:p>
            <a:pPr marL="0" indent="0">
              <a:buNone/>
            </a:pPr>
            <a:endParaRPr lang="en-US" sz="2400" dirty="0"/>
          </a:p>
          <a:p>
            <a:pPr marL="0" indent="0">
              <a:buNone/>
            </a:pPr>
            <a:r>
              <a:rPr lang="en-US" sz="2400" dirty="0"/>
              <a:t>“While filling out my certificate, </a:t>
            </a:r>
          </a:p>
          <a:p>
            <a:pPr marL="0" indent="0">
              <a:buNone/>
            </a:pPr>
            <a:r>
              <a:rPr lang="en-US" sz="2400" dirty="0"/>
              <a:t>Baba realized that he didn’t know my sex for sure but that didn’t matter; </a:t>
            </a:r>
          </a:p>
          <a:p>
            <a:pPr marL="0" indent="0">
              <a:buNone/>
            </a:pPr>
            <a:r>
              <a:rPr lang="en-US" sz="2400" dirty="0"/>
              <a:t>he’d always known I was a boy, </a:t>
            </a:r>
          </a:p>
          <a:p>
            <a:pPr marL="0" indent="0">
              <a:buNone/>
            </a:pPr>
            <a:r>
              <a:rPr lang="en-US" sz="2400" dirty="0"/>
              <a:t>had spoken to me as a boy while I was in Mama, </a:t>
            </a:r>
          </a:p>
          <a:p>
            <a:pPr marL="0" indent="0">
              <a:buNone/>
            </a:pPr>
            <a:r>
              <a:rPr lang="en-US" sz="2400" dirty="0"/>
              <a:t>and as he approached the box that contained the question, NAME OF CHILD, </a:t>
            </a:r>
          </a:p>
          <a:p>
            <a:pPr marL="0" indent="0">
              <a:buNone/>
            </a:pPr>
            <a:r>
              <a:rPr lang="en-US" sz="2400" dirty="0"/>
              <a:t>he wrote with a quivering hand and in his best English cursive, </a:t>
            </a:r>
          </a:p>
          <a:p>
            <a:pPr marL="0" indent="0">
              <a:buNone/>
            </a:pPr>
            <a:r>
              <a:rPr lang="en-US" sz="2400" dirty="0" err="1"/>
              <a:t>Nidal</a:t>
            </a:r>
            <a:r>
              <a:rPr lang="en-US" sz="2400" dirty="0"/>
              <a:t> (strife; </a:t>
            </a:r>
          </a:p>
          <a:p>
            <a:pPr marL="0" indent="0">
              <a:buNone/>
            </a:pPr>
            <a:r>
              <a:rPr lang="en-US" sz="2400"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451703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870857" y="1730828"/>
            <a:ext cx="8229600" cy="4876800"/>
          </a:xfrm>
        </p:spPr>
        <p:txBody>
          <a:bodyPr>
            <a:normAutofit lnSpcReduction="10000"/>
          </a:bodyPr>
          <a:lstStyle/>
          <a:p>
            <a:pPr marL="0" indent="0">
              <a:buNone/>
            </a:pPr>
            <a:r>
              <a:rPr lang="en-US" dirty="0"/>
              <a:t>Second, I’ll find the verbs…</a:t>
            </a:r>
          </a:p>
          <a:p>
            <a:pPr marL="0" indent="0">
              <a:buNone/>
            </a:pPr>
            <a:endParaRPr lang="en-US" dirty="0"/>
          </a:p>
          <a:p>
            <a:pPr marL="0" indent="0">
              <a:buNone/>
            </a:pPr>
            <a:r>
              <a:rPr lang="en-US" dirty="0"/>
              <a:t>“While </a:t>
            </a:r>
            <a:r>
              <a:rPr lang="en-US" u="sng" dirty="0"/>
              <a:t>filling out </a:t>
            </a:r>
            <a:r>
              <a:rPr lang="en-US" dirty="0"/>
              <a:t>my certificate, </a:t>
            </a:r>
          </a:p>
          <a:p>
            <a:pPr marL="0" indent="0">
              <a:buNone/>
            </a:pPr>
            <a:r>
              <a:rPr lang="en-US" dirty="0"/>
              <a:t>Baba </a:t>
            </a:r>
            <a:r>
              <a:rPr lang="en-US" u="sng" dirty="0"/>
              <a:t>realized</a:t>
            </a:r>
            <a:r>
              <a:rPr lang="en-US" dirty="0"/>
              <a:t> that he </a:t>
            </a:r>
            <a:r>
              <a:rPr lang="en-US" u="sng" dirty="0"/>
              <a:t>didn’t know </a:t>
            </a:r>
            <a:r>
              <a:rPr lang="en-US" dirty="0"/>
              <a:t>my sex for sure but that </a:t>
            </a:r>
            <a:r>
              <a:rPr lang="en-US" u="sng" dirty="0"/>
              <a:t>didn’t matter</a:t>
            </a:r>
            <a:r>
              <a:rPr lang="en-US" dirty="0"/>
              <a:t>; </a:t>
            </a:r>
          </a:p>
          <a:p>
            <a:pPr marL="0" indent="0">
              <a:buNone/>
            </a:pPr>
            <a:r>
              <a:rPr lang="en-US" dirty="0"/>
              <a:t>he’d always </a:t>
            </a:r>
            <a:r>
              <a:rPr lang="en-US" u="sng" dirty="0"/>
              <a:t>known</a:t>
            </a:r>
            <a:r>
              <a:rPr lang="en-US" dirty="0"/>
              <a:t> I </a:t>
            </a:r>
            <a:r>
              <a:rPr lang="en-US" u="sng" dirty="0"/>
              <a:t>was</a:t>
            </a:r>
            <a:r>
              <a:rPr lang="en-US" dirty="0"/>
              <a:t> a boy, </a:t>
            </a:r>
          </a:p>
          <a:p>
            <a:pPr marL="0" indent="0">
              <a:buNone/>
            </a:pPr>
            <a:r>
              <a:rPr lang="en-US" u="sng" dirty="0"/>
              <a:t>had spoken </a:t>
            </a:r>
            <a:r>
              <a:rPr lang="en-US" dirty="0"/>
              <a:t>to me as a boy while I </a:t>
            </a:r>
            <a:r>
              <a:rPr lang="en-US" u="sng" dirty="0"/>
              <a:t>was</a:t>
            </a:r>
            <a:r>
              <a:rPr lang="en-US" dirty="0"/>
              <a:t> in Mama, </a:t>
            </a:r>
          </a:p>
          <a:p>
            <a:pPr marL="0" indent="0">
              <a:buNone/>
            </a:pPr>
            <a:r>
              <a:rPr lang="en-US" dirty="0"/>
              <a:t>and as he </a:t>
            </a:r>
            <a:r>
              <a:rPr lang="en-US" u="sng" dirty="0"/>
              <a:t>approached</a:t>
            </a:r>
            <a:r>
              <a:rPr lang="en-US" dirty="0"/>
              <a:t> the box that </a:t>
            </a:r>
            <a:r>
              <a:rPr lang="en-US" u="sng" dirty="0"/>
              <a:t>contained</a:t>
            </a:r>
            <a:r>
              <a:rPr lang="en-US" dirty="0"/>
              <a:t> the question, NAME OF CHILD, </a:t>
            </a:r>
          </a:p>
          <a:p>
            <a:pPr marL="0" indent="0">
              <a:buNone/>
            </a:pPr>
            <a:r>
              <a:rPr lang="en-US" dirty="0"/>
              <a:t>he </a:t>
            </a:r>
            <a:r>
              <a:rPr lang="en-US" u="sng" dirty="0"/>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348711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783772" y="1730828"/>
            <a:ext cx="8229600" cy="4876800"/>
          </a:xfrm>
        </p:spPr>
        <p:txBody>
          <a:bodyPr>
            <a:normAutofit fontScale="92500" lnSpcReduction="1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u="sng" dirty="0"/>
              <a:t>filling out </a:t>
            </a:r>
            <a:r>
              <a:rPr lang="en-US" dirty="0"/>
              <a:t>my certificate, </a:t>
            </a:r>
          </a:p>
          <a:p>
            <a:pPr marL="0" indent="0">
              <a:buNone/>
            </a:pPr>
            <a:r>
              <a:rPr lang="en-US" dirty="0"/>
              <a:t>Baba </a:t>
            </a:r>
            <a:r>
              <a:rPr lang="en-US" u="sng" dirty="0"/>
              <a:t>realized</a:t>
            </a:r>
            <a:r>
              <a:rPr lang="en-US" dirty="0"/>
              <a:t> that he </a:t>
            </a:r>
            <a:r>
              <a:rPr lang="en-US" u="sng" dirty="0"/>
              <a:t>didn’t know </a:t>
            </a:r>
            <a:r>
              <a:rPr lang="en-US" dirty="0"/>
              <a:t>my sex for sure but that </a:t>
            </a:r>
            <a:r>
              <a:rPr lang="en-US" u="sng" dirty="0"/>
              <a:t>didn’t matter</a:t>
            </a:r>
            <a:r>
              <a:rPr lang="en-US" dirty="0"/>
              <a:t>; </a:t>
            </a:r>
          </a:p>
          <a:p>
            <a:pPr marL="0" indent="0">
              <a:buNone/>
            </a:pPr>
            <a:r>
              <a:rPr lang="en-US" dirty="0"/>
              <a:t>he’d always </a:t>
            </a:r>
            <a:r>
              <a:rPr lang="en-US" u="sng" dirty="0"/>
              <a:t>known</a:t>
            </a:r>
            <a:r>
              <a:rPr lang="en-US" dirty="0"/>
              <a:t> I </a:t>
            </a:r>
            <a:r>
              <a:rPr lang="en-US" u="sng" dirty="0"/>
              <a:t>was</a:t>
            </a:r>
            <a:r>
              <a:rPr lang="en-US" dirty="0"/>
              <a:t> a boy, </a:t>
            </a:r>
          </a:p>
          <a:p>
            <a:pPr marL="0" indent="0">
              <a:buNone/>
            </a:pPr>
            <a:r>
              <a:rPr lang="en-US" u="sng" dirty="0"/>
              <a:t>had spoken </a:t>
            </a:r>
            <a:r>
              <a:rPr lang="en-US" dirty="0"/>
              <a:t>to me as a boy while I </a:t>
            </a:r>
            <a:r>
              <a:rPr lang="en-US" u="sng" dirty="0"/>
              <a:t>was</a:t>
            </a:r>
            <a:r>
              <a:rPr lang="en-US" dirty="0"/>
              <a:t> in Mama, </a:t>
            </a:r>
          </a:p>
          <a:p>
            <a:pPr marL="0" indent="0">
              <a:buNone/>
            </a:pPr>
            <a:r>
              <a:rPr lang="en-US" dirty="0"/>
              <a:t>and as he </a:t>
            </a:r>
            <a:r>
              <a:rPr lang="en-US" u="sng" dirty="0"/>
              <a:t>approached</a:t>
            </a:r>
            <a:r>
              <a:rPr lang="en-US" dirty="0"/>
              <a:t> the box that </a:t>
            </a:r>
            <a:r>
              <a:rPr lang="en-US" u="sng" dirty="0"/>
              <a:t>contained</a:t>
            </a:r>
            <a:r>
              <a:rPr lang="en-US" dirty="0"/>
              <a:t> the question, NAME OF CHILD, </a:t>
            </a:r>
          </a:p>
          <a:p>
            <a:pPr marL="0" indent="0">
              <a:buNone/>
            </a:pPr>
            <a:r>
              <a:rPr lang="en-US" dirty="0"/>
              <a:t>he </a:t>
            </a:r>
            <a:r>
              <a:rPr lang="en-US" u="sng" dirty="0"/>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656735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805543" y="1491343"/>
            <a:ext cx="8403771" cy="5268686"/>
          </a:xfrm>
        </p:spPr>
        <p:txBody>
          <a:bodyPr>
            <a:normAutofit fontScale="77500" lnSpcReduction="2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u="sng" dirty="0"/>
              <a:t>filling out </a:t>
            </a:r>
            <a:r>
              <a:rPr lang="en-US" dirty="0"/>
              <a:t>my certificate, </a:t>
            </a:r>
          </a:p>
          <a:p>
            <a:pPr marL="0" indent="0">
              <a:buNone/>
            </a:pPr>
            <a:r>
              <a:rPr lang="en-US" dirty="0"/>
              <a:t>Baba </a:t>
            </a:r>
            <a:r>
              <a:rPr lang="en-US" u="sng" dirty="0"/>
              <a:t>realized</a:t>
            </a:r>
            <a:r>
              <a:rPr lang="en-US" dirty="0"/>
              <a:t> </a:t>
            </a:r>
          </a:p>
          <a:p>
            <a:pPr marL="0" indent="0">
              <a:buNone/>
            </a:pPr>
            <a:r>
              <a:rPr lang="en-US" dirty="0"/>
              <a:t>that he </a:t>
            </a:r>
            <a:r>
              <a:rPr lang="en-US" u="sng" dirty="0"/>
              <a:t>didn’t know </a:t>
            </a:r>
            <a:r>
              <a:rPr lang="en-US" dirty="0"/>
              <a:t>my sex for sure </a:t>
            </a:r>
          </a:p>
          <a:p>
            <a:pPr marL="0" indent="0">
              <a:buNone/>
            </a:pPr>
            <a:r>
              <a:rPr lang="en-US" dirty="0"/>
              <a:t>but that </a:t>
            </a:r>
            <a:r>
              <a:rPr lang="en-US" u="sng" dirty="0"/>
              <a:t>didn’t matter</a:t>
            </a:r>
            <a:r>
              <a:rPr lang="en-US" dirty="0"/>
              <a:t>; </a:t>
            </a:r>
          </a:p>
          <a:p>
            <a:pPr marL="0" indent="0">
              <a:buNone/>
            </a:pPr>
            <a:r>
              <a:rPr lang="en-US" dirty="0"/>
              <a:t>he’d always </a:t>
            </a:r>
            <a:r>
              <a:rPr lang="en-US" u="sng" dirty="0"/>
              <a:t>known </a:t>
            </a:r>
          </a:p>
          <a:p>
            <a:pPr marL="0" indent="0">
              <a:buNone/>
            </a:pPr>
            <a:r>
              <a:rPr lang="en-US" dirty="0"/>
              <a:t>I </a:t>
            </a:r>
            <a:r>
              <a:rPr lang="en-US" u="sng" dirty="0"/>
              <a:t>was</a:t>
            </a:r>
            <a:r>
              <a:rPr lang="en-US" dirty="0"/>
              <a:t> a boy, </a:t>
            </a:r>
          </a:p>
          <a:p>
            <a:pPr marL="0" indent="0">
              <a:buNone/>
            </a:pPr>
            <a:r>
              <a:rPr lang="en-US" u="sng" dirty="0"/>
              <a:t>had spoken </a:t>
            </a:r>
            <a:r>
              <a:rPr lang="en-US" dirty="0"/>
              <a:t>to me as a boy </a:t>
            </a:r>
          </a:p>
          <a:p>
            <a:pPr marL="0" indent="0">
              <a:buNone/>
            </a:pPr>
            <a:r>
              <a:rPr lang="en-US" dirty="0"/>
              <a:t>while I </a:t>
            </a:r>
            <a:r>
              <a:rPr lang="en-US" u="sng" dirty="0"/>
              <a:t>was</a:t>
            </a:r>
            <a:r>
              <a:rPr lang="en-US" dirty="0"/>
              <a:t> in Mama, </a:t>
            </a:r>
          </a:p>
          <a:p>
            <a:pPr marL="0" indent="0">
              <a:buNone/>
            </a:pPr>
            <a:r>
              <a:rPr lang="en-US" dirty="0"/>
              <a:t>and as he </a:t>
            </a:r>
            <a:r>
              <a:rPr lang="en-US" u="sng" dirty="0"/>
              <a:t>approached</a:t>
            </a:r>
            <a:r>
              <a:rPr lang="en-US" dirty="0"/>
              <a:t>  the box </a:t>
            </a:r>
          </a:p>
          <a:p>
            <a:pPr marL="0" indent="0">
              <a:buNone/>
            </a:pPr>
            <a:r>
              <a:rPr lang="en-US" dirty="0"/>
              <a:t>that </a:t>
            </a:r>
            <a:r>
              <a:rPr lang="en-US" u="sng" dirty="0"/>
              <a:t>contained </a:t>
            </a:r>
            <a:r>
              <a:rPr lang="en-US" dirty="0"/>
              <a:t>the question,  NAME OF CHILD, </a:t>
            </a:r>
          </a:p>
          <a:p>
            <a:pPr marL="0" indent="0">
              <a:buNone/>
            </a:pPr>
            <a:r>
              <a:rPr lang="en-US" dirty="0"/>
              <a:t>he </a:t>
            </a:r>
            <a:r>
              <a:rPr lang="en-US" u="sng" dirty="0"/>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3045376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540000" y="1567542"/>
            <a:ext cx="8240465" cy="5290458"/>
          </a:xfrm>
        </p:spPr>
        <p:txBody>
          <a:bodyPr>
            <a:normAutofit fontScale="55000" lnSpcReduction="20000"/>
          </a:bodyPr>
          <a:lstStyle/>
          <a:p>
            <a:pPr marL="0" indent="0">
              <a:buNone/>
            </a:pPr>
            <a:r>
              <a:rPr lang="en-US" sz="4400" dirty="0"/>
              <a:t>Third, make sure I know the subject of each verb…</a:t>
            </a:r>
          </a:p>
          <a:p>
            <a:pPr marL="0" indent="0">
              <a:buNone/>
            </a:pPr>
            <a:endParaRPr lang="en-US" dirty="0"/>
          </a:p>
          <a:p>
            <a:pPr marL="0" indent="0">
              <a:buNone/>
            </a:pPr>
            <a:r>
              <a:rPr lang="en-US" dirty="0"/>
              <a:t>“While </a:t>
            </a:r>
            <a:r>
              <a:rPr lang="en-US" u="sng" dirty="0"/>
              <a:t>filling out </a:t>
            </a:r>
            <a:r>
              <a:rPr lang="en-US" dirty="0"/>
              <a:t>my certificate, </a:t>
            </a:r>
          </a:p>
          <a:p>
            <a:pPr marL="0" indent="0">
              <a:buNone/>
            </a:pPr>
            <a:r>
              <a:rPr lang="en-US" dirty="0"/>
              <a:t>Baba </a:t>
            </a:r>
            <a:r>
              <a:rPr lang="en-US" u="sng" dirty="0"/>
              <a:t>realized</a:t>
            </a:r>
            <a:r>
              <a:rPr lang="en-US" dirty="0"/>
              <a:t> </a:t>
            </a:r>
          </a:p>
          <a:p>
            <a:pPr marL="0" indent="0">
              <a:buNone/>
            </a:pPr>
            <a:r>
              <a:rPr lang="en-US" dirty="0"/>
              <a:t>that he </a:t>
            </a:r>
            <a:r>
              <a:rPr lang="en-US" u="sng" dirty="0"/>
              <a:t>didn’t know </a:t>
            </a:r>
            <a:r>
              <a:rPr lang="en-US" dirty="0"/>
              <a:t>my sex for sure </a:t>
            </a:r>
          </a:p>
          <a:p>
            <a:pPr marL="0" indent="0">
              <a:buNone/>
            </a:pPr>
            <a:r>
              <a:rPr lang="en-US" dirty="0"/>
              <a:t>but that didn’t </a:t>
            </a:r>
            <a:r>
              <a:rPr lang="en-US" u="sng" dirty="0"/>
              <a:t>matter</a:t>
            </a:r>
            <a:r>
              <a:rPr lang="en-US" dirty="0"/>
              <a:t>; </a:t>
            </a:r>
          </a:p>
          <a:p>
            <a:pPr marL="0" indent="0">
              <a:buNone/>
            </a:pPr>
            <a:r>
              <a:rPr lang="en-US" dirty="0"/>
              <a:t>he’d always </a:t>
            </a:r>
            <a:r>
              <a:rPr lang="en-US" u="sng" dirty="0"/>
              <a:t>known</a:t>
            </a:r>
            <a:r>
              <a:rPr lang="en-US" dirty="0"/>
              <a:t> </a:t>
            </a:r>
          </a:p>
          <a:p>
            <a:pPr marL="0" indent="0">
              <a:buNone/>
            </a:pPr>
            <a:r>
              <a:rPr lang="en-US" dirty="0"/>
              <a:t>I </a:t>
            </a:r>
            <a:r>
              <a:rPr lang="en-US" u="sng" dirty="0"/>
              <a:t>was</a:t>
            </a:r>
            <a:r>
              <a:rPr lang="en-US" dirty="0"/>
              <a:t> a boy, </a:t>
            </a:r>
          </a:p>
          <a:p>
            <a:pPr marL="0" indent="0">
              <a:buNone/>
            </a:pPr>
            <a:r>
              <a:rPr lang="en-US" u="sng" dirty="0"/>
              <a:t>had spoken </a:t>
            </a:r>
            <a:r>
              <a:rPr lang="en-US" dirty="0"/>
              <a:t>to me as a boy </a:t>
            </a:r>
          </a:p>
          <a:p>
            <a:pPr marL="0" indent="0">
              <a:buNone/>
            </a:pPr>
            <a:r>
              <a:rPr lang="en-US" dirty="0"/>
              <a:t>while I </a:t>
            </a:r>
            <a:r>
              <a:rPr lang="en-US" u="sng" dirty="0"/>
              <a:t>was</a:t>
            </a:r>
            <a:r>
              <a:rPr lang="en-US" dirty="0"/>
              <a:t> in Mama, </a:t>
            </a:r>
          </a:p>
          <a:p>
            <a:pPr marL="0" indent="0">
              <a:buNone/>
            </a:pPr>
            <a:r>
              <a:rPr lang="en-US" dirty="0"/>
              <a:t>and as he </a:t>
            </a:r>
            <a:r>
              <a:rPr lang="en-US" u="sng" dirty="0"/>
              <a:t>approached</a:t>
            </a:r>
            <a:r>
              <a:rPr lang="en-US" dirty="0"/>
              <a:t>  </a:t>
            </a:r>
          </a:p>
          <a:p>
            <a:pPr marL="0" indent="0">
              <a:buNone/>
            </a:pPr>
            <a:r>
              <a:rPr lang="en-US" dirty="0"/>
              <a:t>the box that </a:t>
            </a:r>
            <a:r>
              <a:rPr lang="en-US" u="sng" dirty="0"/>
              <a:t>contained</a:t>
            </a:r>
            <a:r>
              <a:rPr lang="en-US" dirty="0"/>
              <a:t> the question, </a:t>
            </a:r>
          </a:p>
          <a:p>
            <a:pPr marL="0" indent="0">
              <a:buNone/>
            </a:pPr>
            <a:r>
              <a:rPr lang="en-US" dirty="0"/>
              <a:t>NAME OF CHILD, </a:t>
            </a:r>
          </a:p>
          <a:p>
            <a:pPr marL="0" indent="0">
              <a:buNone/>
            </a:pPr>
            <a:r>
              <a:rPr lang="en-US" dirty="0"/>
              <a:t>he </a:t>
            </a:r>
            <a:r>
              <a:rPr lang="en-US" u="sng" dirty="0"/>
              <a:t>wrote</a:t>
            </a:r>
            <a:r>
              <a:rPr lang="en-US" dirty="0"/>
              <a:t> with a quivering hand and in his best English cursive, </a:t>
            </a:r>
          </a:p>
          <a:p>
            <a:pPr marL="0" indent="0">
              <a:buNone/>
            </a:pPr>
            <a:r>
              <a:rPr lang="en-US" dirty="0" err="1"/>
              <a:t>Nidal</a:t>
            </a:r>
            <a:r>
              <a:rPr lang="en-US" dirty="0"/>
              <a:t> </a:t>
            </a:r>
          </a:p>
          <a:p>
            <a:pPr marL="0" indent="0">
              <a:buNone/>
            </a:pPr>
            <a:r>
              <a:rPr lang="en-US" dirty="0"/>
              <a:t>(strife;</a:t>
            </a:r>
          </a:p>
          <a:p>
            <a:pPr marL="0" indent="0">
              <a:buNone/>
            </a:pPr>
            <a:r>
              <a:rPr lang="en-US" dirty="0"/>
              <a:t> struggle).” </a:t>
            </a:r>
          </a:p>
          <a:p>
            <a:pPr marL="0" indent="0">
              <a:buNone/>
            </a:pPr>
            <a:endParaRPr lang="en-US" dirty="0"/>
          </a:p>
        </p:txBody>
      </p:sp>
    </p:spTree>
    <p:extLst>
      <p:ext uri="{BB962C8B-B14F-4D97-AF65-F5344CB8AC3E}">
        <p14:creationId xmlns:p14="http://schemas.microsoft.com/office/powerpoint/2010/main" val="4239576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990600" y="1600200"/>
            <a:ext cx="8763000" cy="4876800"/>
          </a:xfrm>
        </p:spPr>
        <p:txBody>
          <a:bodyPr>
            <a:normAutofit fontScale="55000" lnSpcReduction="20000"/>
          </a:bodyPr>
          <a:lstStyle/>
          <a:p>
            <a:pPr marL="0" indent="0">
              <a:buNone/>
            </a:pPr>
            <a:r>
              <a:rPr lang="en-US" sz="4400" dirty="0"/>
              <a:t>Third, make sure I know the subject of each verb…</a:t>
            </a:r>
          </a:p>
          <a:p>
            <a:pPr marL="0" indent="0">
              <a:buNone/>
            </a:pPr>
            <a:endParaRPr lang="en-US" dirty="0"/>
          </a:p>
          <a:p>
            <a:pPr marL="0" indent="0">
              <a:buNone/>
            </a:pPr>
            <a:r>
              <a:rPr lang="en-US" dirty="0"/>
              <a:t>“While [Baba was] </a:t>
            </a:r>
            <a:r>
              <a:rPr lang="en-US" u="sng" dirty="0"/>
              <a:t>filling out </a:t>
            </a:r>
            <a:r>
              <a:rPr lang="en-US" dirty="0"/>
              <a:t>my certificate, </a:t>
            </a:r>
          </a:p>
          <a:p>
            <a:pPr marL="0" indent="0">
              <a:buNone/>
            </a:pPr>
            <a:r>
              <a:rPr lang="en-US" dirty="0"/>
              <a:t>Baba </a:t>
            </a:r>
            <a:r>
              <a:rPr lang="en-US" u="sng" dirty="0"/>
              <a:t>realized </a:t>
            </a:r>
          </a:p>
          <a:p>
            <a:pPr marL="0" indent="0">
              <a:buNone/>
            </a:pPr>
            <a:r>
              <a:rPr lang="en-US" dirty="0"/>
              <a:t>that he [Baba] </a:t>
            </a:r>
            <a:r>
              <a:rPr lang="en-US" u="sng" dirty="0"/>
              <a:t>didn’t know </a:t>
            </a:r>
            <a:r>
              <a:rPr lang="en-US" dirty="0"/>
              <a:t>my sex for sure </a:t>
            </a:r>
          </a:p>
          <a:p>
            <a:pPr marL="0" indent="0">
              <a:buNone/>
            </a:pPr>
            <a:r>
              <a:rPr lang="en-US" dirty="0"/>
              <a:t>but that [Baba’s not knowing my sex for sure] </a:t>
            </a:r>
            <a:r>
              <a:rPr lang="en-US" u="sng" dirty="0"/>
              <a:t>didn’t matter</a:t>
            </a:r>
            <a:r>
              <a:rPr lang="en-US" dirty="0"/>
              <a:t>; </a:t>
            </a:r>
          </a:p>
          <a:p>
            <a:pPr marL="0" indent="0">
              <a:buNone/>
            </a:pPr>
            <a:r>
              <a:rPr lang="en-US" dirty="0"/>
              <a:t>he’d [</a:t>
            </a:r>
            <a:r>
              <a:rPr lang="en-US" dirty="0" err="1"/>
              <a:t>Baba’d</a:t>
            </a:r>
            <a:r>
              <a:rPr lang="en-US" dirty="0"/>
              <a:t>] always </a:t>
            </a:r>
            <a:r>
              <a:rPr lang="en-US" u="sng" dirty="0"/>
              <a:t>known</a:t>
            </a:r>
            <a:r>
              <a:rPr lang="en-US" dirty="0">
                <a:highlight>
                  <a:srgbClr val="FFFF00"/>
                </a:highlight>
              </a:rPr>
              <a:t> </a:t>
            </a:r>
          </a:p>
          <a:p>
            <a:pPr marL="0" indent="0">
              <a:buNone/>
            </a:pPr>
            <a:r>
              <a:rPr lang="en-US" dirty="0"/>
              <a:t>I </a:t>
            </a:r>
            <a:r>
              <a:rPr lang="en-US" u="sng" dirty="0"/>
              <a:t>was</a:t>
            </a:r>
            <a:r>
              <a:rPr lang="en-US" dirty="0"/>
              <a:t> a boy, </a:t>
            </a:r>
          </a:p>
          <a:p>
            <a:pPr marL="0" indent="0">
              <a:buNone/>
            </a:pPr>
            <a:r>
              <a:rPr lang="en-US" dirty="0"/>
              <a:t>[Baba] </a:t>
            </a:r>
            <a:r>
              <a:rPr lang="en-US" u="sng" dirty="0"/>
              <a:t>had spoken </a:t>
            </a:r>
            <a:r>
              <a:rPr lang="en-US" dirty="0"/>
              <a:t>to me as a boy </a:t>
            </a:r>
          </a:p>
          <a:p>
            <a:pPr marL="0" indent="0">
              <a:buNone/>
            </a:pPr>
            <a:r>
              <a:rPr lang="en-US" dirty="0"/>
              <a:t>while I </a:t>
            </a:r>
            <a:r>
              <a:rPr lang="en-US" u="sng" dirty="0"/>
              <a:t>was </a:t>
            </a:r>
            <a:r>
              <a:rPr lang="en-US" dirty="0"/>
              <a:t>in Mama, </a:t>
            </a:r>
          </a:p>
          <a:p>
            <a:pPr marL="0" indent="0">
              <a:buNone/>
            </a:pPr>
            <a:r>
              <a:rPr lang="en-US" dirty="0"/>
              <a:t>and as he [Baba] </a:t>
            </a:r>
            <a:r>
              <a:rPr lang="en-US" u="sng" dirty="0"/>
              <a:t>approached</a:t>
            </a:r>
            <a:r>
              <a:rPr lang="en-US" dirty="0"/>
              <a:t> </a:t>
            </a:r>
          </a:p>
          <a:p>
            <a:pPr marL="0" indent="0">
              <a:buNone/>
            </a:pPr>
            <a:r>
              <a:rPr lang="en-US" dirty="0"/>
              <a:t>the box that </a:t>
            </a:r>
            <a:r>
              <a:rPr lang="en-US" u="sng" dirty="0"/>
              <a:t>contained</a:t>
            </a:r>
            <a:r>
              <a:rPr lang="en-US" dirty="0"/>
              <a:t> the question, </a:t>
            </a:r>
          </a:p>
          <a:p>
            <a:pPr marL="0" indent="0">
              <a:buNone/>
            </a:pPr>
            <a:r>
              <a:rPr lang="en-US" dirty="0"/>
              <a:t>NAME OF CHILD, </a:t>
            </a:r>
          </a:p>
          <a:p>
            <a:pPr marL="0" indent="0">
              <a:buNone/>
            </a:pPr>
            <a:r>
              <a:rPr lang="en-US" dirty="0"/>
              <a:t>he [Baba] </a:t>
            </a:r>
            <a:r>
              <a:rPr lang="en-US" u="sng" dirty="0"/>
              <a:t>wrote</a:t>
            </a:r>
            <a:r>
              <a:rPr lang="en-US" dirty="0"/>
              <a:t> with a quivering hand and in his best English cursive, </a:t>
            </a:r>
            <a:r>
              <a:rPr lang="en-US" dirty="0" err="1"/>
              <a:t>Nidal</a:t>
            </a:r>
            <a:r>
              <a:rPr lang="en-US" dirty="0"/>
              <a:t> </a:t>
            </a:r>
          </a:p>
          <a:p>
            <a:pPr marL="0" indent="0">
              <a:buNone/>
            </a:pPr>
            <a:r>
              <a:rPr lang="en-US" dirty="0"/>
              <a:t>(strife; </a:t>
            </a:r>
          </a:p>
          <a:p>
            <a:pPr marL="0" indent="0">
              <a:buNone/>
            </a:pPr>
            <a:r>
              <a:rPr lang="en-US" dirty="0"/>
              <a:t>struggle).” </a:t>
            </a:r>
          </a:p>
          <a:p>
            <a:pPr marL="0" indent="0">
              <a:buNone/>
            </a:pPr>
            <a:endParaRPr lang="en-US" dirty="0"/>
          </a:p>
        </p:txBody>
      </p:sp>
    </p:spTree>
    <p:extLst>
      <p:ext uri="{BB962C8B-B14F-4D97-AF65-F5344CB8AC3E}">
        <p14:creationId xmlns:p14="http://schemas.microsoft.com/office/powerpoint/2010/main" val="77396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8C79-B905-9556-AA7C-CC32BE30204F}"/>
              </a:ext>
            </a:extLst>
          </p:cNvPr>
          <p:cNvSpPr>
            <a:spLocks noGrp="1"/>
          </p:cNvSpPr>
          <p:nvPr>
            <p:ph type="title"/>
          </p:nvPr>
        </p:nvSpPr>
        <p:spPr>
          <a:xfrm>
            <a:off x="838200" y="365126"/>
            <a:ext cx="10515600" cy="765864"/>
          </a:xfrm>
        </p:spPr>
        <p:txBody>
          <a:bodyPr>
            <a:normAutofit/>
          </a:bodyPr>
          <a:lstStyle/>
          <a:p>
            <a:r>
              <a:rPr lang="en-US" dirty="0"/>
              <a:t>Active Reading Model</a:t>
            </a:r>
          </a:p>
        </p:txBody>
      </p:sp>
      <p:pic>
        <p:nvPicPr>
          <p:cNvPr id="3074" name="Picture 2" descr="Details are in the caption following the image">
            <a:extLst>
              <a:ext uri="{FF2B5EF4-FFF2-40B4-BE49-F238E27FC236}">
                <a16:creationId xmlns:a16="http://schemas.microsoft.com/office/drawing/2014/main" id="{53C40BBA-42D0-5E93-65CC-91C65C1921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1478" y="1130990"/>
            <a:ext cx="9720469" cy="5361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A5CBD4-E591-A3C5-5A08-2FD5CE7033CD}"/>
              </a:ext>
            </a:extLst>
          </p:cNvPr>
          <p:cNvSpPr txBox="1"/>
          <p:nvPr/>
        </p:nvSpPr>
        <p:spPr>
          <a:xfrm>
            <a:off x="8507880" y="6431666"/>
            <a:ext cx="3815316" cy="369332"/>
          </a:xfrm>
          <a:prstGeom prst="rect">
            <a:avLst/>
          </a:prstGeom>
          <a:noFill/>
        </p:spPr>
        <p:txBody>
          <a:bodyPr wrap="square" rtlCol="0">
            <a:spAutoFit/>
          </a:bodyPr>
          <a:lstStyle/>
          <a:p>
            <a:r>
              <a:rPr lang="en-US" dirty="0"/>
              <a:t>Duke &amp; Cartwright, 2021</a:t>
            </a:r>
          </a:p>
        </p:txBody>
      </p:sp>
    </p:spTree>
    <p:extLst>
      <p:ext uri="{BB962C8B-B14F-4D97-AF65-F5344CB8AC3E}">
        <p14:creationId xmlns:p14="http://schemas.microsoft.com/office/powerpoint/2010/main" val="754291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a:xfrm>
            <a:off x="539999" y="1962830"/>
            <a:ext cx="11003165" cy="4492399"/>
          </a:xfrm>
        </p:spPr>
        <p:txBody>
          <a:bodyPr>
            <a:normAutofit fontScale="92500" lnSpcReduction="20000"/>
          </a:bodyPr>
          <a:lstStyle/>
          <a:p>
            <a:r>
              <a:rPr lang="en-US" sz="2600" dirty="0"/>
              <a:t>Particularly long sentences </a:t>
            </a:r>
          </a:p>
          <a:p>
            <a:r>
              <a:rPr lang="en-US" sz="2600" dirty="0"/>
              <a:t>Internal punctuation</a:t>
            </a:r>
          </a:p>
          <a:p>
            <a:r>
              <a:rPr lang="en-US" sz="2600" dirty="0"/>
              <a:t>Dependent clauses</a:t>
            </a:r>
          </a:p>
          <a:p>
            <a:r>
              <a:rPr lang="en-US" sz="2600" dirty="0"/>
              <a:t>Multiple phrases </a:t>
            </a:r>
          </a:p>
          <a:p>
            <a:r>
              <a:rPr lang="en-US" sz="2600" dirty="0"/>
              <a:t>Parentheticals</a:t>
            </a:r>
          </a:p>
          <a:p>
            <a:r>
              <a:rPr lang="en-US" sz="2600" dirty="0"/>
              <a:t>Passive voice</a:t>
            </a:r>
          </a:p>
          <a:p>
            <a:r>
              <a:rPr lang="en-US" sz="2600" dirty="0"/>
              <a:t>Etc.</a:t>
            </a:r>
          </a:p>
          <a:p>
            <a:endParaRPr lang="en-US" sz="2600" dirty="0"/>
          </a:p>
          <a:p>
            <a:r>
              <a:rPr lang="en-US" sz="2600" dirty="0"/>
              <a:t>Write a question for the sentences</a:t>
            </a:r>
          </a:p>
          <a:p>
            <a:r>
              <a:rPr lang="en-US" sz="2600" dirty="0"/>
              <a:t>Break the sentences down (punctuation, conjunction</a:t>
            </a:r>
            <a:r>
              <a:rPr lang="en-US" dirty="0"/>
              <a:t>s, demonstrative pronouns, prepositions, etc.)</a:t>
            </a:r>
          </a:p>
          <a:p>
            <a:endParaRPr lang="en-US" dirty="0"/>
          </a:p>
        </p:txBody>
      </p:sp>
    </p:spTree>
    <p:extLst>
      <p:ext uri="{BB962C8B-B14F-4D97-AF65-F5344CB8AC3E}">
        <p14:creationId xmlns:p14="http://schemas.microsoft.com/office/powerpoint/2010/main" val="437527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274638"/>
            <a:ext cx="9590314" cy="1143000"/>
          </a:xfrm>
        </p:spPr>
        <p:txBody>
          <a:bodyPr>
            <a:normAutofit/>
          </a:bodyPr>
          <a:lstStyle/>
          <a:p>
            <a:r>
              <a:rPr lang="en-US" dirty="0"/>
              <a:t>Cohesion</a:t>
            </a:r>
          </a:p>
        </p:txBody>
      </p:sp>
      <p:sp>
        <p:nvSpPr>
          <p:cNvPr id="3" name="Content Placeholder 2"/>
          <p:cNvSpPr>
            <a:spLocks noGrp="1"/>
          </p:cNvSpPr>
          <p:nvPr>
            <p:ph idx="1"/>
          </p:nvPr>
        </p:nvSpPr>
        <p:spPr>
          <a:xfrm>
            <a:off x="1317171" y="1632857"/>
            <a:ext cx="7810500" cy="4114800"/>
          </a:xfrm>
        </p:spPr>
        <p:txBody>
          <a:bodyPr>
            <a:noAutofit/>
          </a:bodyPr>
          <a:lstStyle/>
          <a:p>
            <a:r>
              <a:rPr lang="en-US" sz="2400" dirty="0"/>
              <a:t>Texts can be hard because the relationships and connections may be unclear to readers</a:t>
            </a:r>
          </a:p>
          <a:p>
            <a:r>
              <a:rPr lang="en-US" sz="2400" i="1" dirty="0"/>
              <a:t>The killer whale tosses the penguin into the air and generally torments its prey before it eats it</a:t>
            </a:r>
          </a:p>
          <a:p>
            <a:r>
              <a:rPr lang="en-US" sz="2400" i="1" dirty="0"/>
              <a:t>The killer whale tosses the penguin into the air and generally torments the penguin before eating it.</a:t>
            </a:r>
          </a:p>
        </p:txBody>
      </p:sp>
    </p:spTree>
    <p:extLst>
      <p:ext uri="{BB962C8B-B14F-4D97-AF65-F5344CB8AC3E}">
        <p14:creationId xmlns:p14="http://schemas.microsoft.com/office/powerpoint/2010/main" val="3596203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7628-B9E9-5614-AF85-603136E959F2}"/>
              </a:ext>
            </a:extLst>
          </p:cNvPr>
          <p:cNvSpPr>
            <a:spLocks noGrp="1"/>
          </p:cNvSpPr>
          <p:nvPr>
            <p:ph type="title"/>
          </p:nvPr>
        </p:nvSpPr>
        <p:spPr>
          <a:xfrm>
            <a:off x="540000" y="540000"/>
            <a:ext cx="11101135" cy="1288800"/>
          </a:xfrm>
        </p:spPr>
        <p:txBody>
          <a:bodyPr/>
          <a:lstStyle/>
          <a:p>
            <a:r>
              <a:rPr lang="en-US" dirty="0"/>
              <a:t>Cohesion</a:t>
            </a:r>
          </a:p>
        </p:txBody>
      </p:sp>
      <p:sp>
        <p:nvSpPr>
          <p:cNvPr id="3" name="Content Placeholder 2">
            <a:extLst>
              <a:ext uri="{FF2B5EF4-FFF2-40B4-BE49-F238E27FC236}">
                <a16:creationId xmlns:a16="http://schemas.microsoft.com/office/drawing/2014/main" id="{02C5F091-8123-AC3C-5821-0B97F969978E}"/>
              </a:ext>
            </a:extLst>
          </p:cNvPr>
          <p:cNvSpPr>
            <a:spLocks noGrp="1"/>
          </p:cNvSpPr>
          <p:nvPr>
            <p:ph idx="1"/>
          </p:nvPr>
        </p:nvSpPr>
        <p:spPr>
          <a:xfrm>
            <a:off x="540000" y="2177143"/>
            <a:ext cx="11101136" cy="4131581"/>
          </a:xfrm>
        </p:spPr>
        <p:txBody>
          <a:bodyPr>
            <a:normAutofit/>
          </a:bodyPr>
          <a:lstStyle/>
          <a:p>
            <a:r>
              <a:rPr lang="en-US" sz="2400" dirty="0"/>
              <a:t>Substantial body of research shows the importance of cohesion within reading comprehension and the possibility of teaching cohesion successfully to increase comprehension </a:t>
            </a:r>
            <a:r>
              <a:rPr lang="en-US" sz="1400" kern="100" dirty="0">
                <a:effectLst/>
                <a:ea typeface="Aptos" panose="020B0004020202020204" pitchFamily="34" charset="0"/>
                <a:cs typeface="Times New Roman" panose="02020603050405020304" pitchFamily="18" charset="0"/>
              </a:rPr>
              <a:t>Baumann, 1986; Best, et al., 2005; Cox, et al., 1990; Duran, 2007; </a:t>
            </a:r>
            <a:r>
              <a:rPr lang="en-US" sz="1400" kern="100" dirty="0" err="1">
                <a:effectLst/>
                <a:ea typeface="Aptos" panose="020B0004020202020204" pitchFamily="34" charset="0"/>
                <a:cs typeface="Times New Roman" panose="02020603050405020304" pitchFamily="18" charset="0"/>
              </a:rPr>
              <a:t>Elleman</a:t>
            </a:r>
            <a:r>
              <a:rPr lang="en-US" sz="1400" kern="100" dirty="0">
                <a:effectLst/>
                <a:ea typeface="Aptos" panose="020B0004020202020204" pitchFamily="34" charset="0"/>
                <a:cs typeface="Times New Roman" panose="02020603050405020304" pitchFamily="18" charset="0"/>
              </a:rPr>
              <a:t>, 2017;  </a:t>
            </a:r>
            <a:r>
              <a:rPr lang="en-US" sz="1400" kern="100" dirty="0" err="1">
                <a:effectLst/>
                <a:ea typeface="Aptos" panose="020B0004020202020204" pitchFamily="34" charset="0"/>
                <a:cs typeface="Times New Roman" panose="02020603050405020304" pitchFamily="18" charset="0"/>
              </a:rPr>
              <a:t>Gallini</a:t>
            </a:r>
            <a:r>
              <a:rPr lang="en-US" sz="1400" kern="100" dirty="0">
                <a:effectLst/>
                <a:ea typeface="Aptos" panose="020B0004020202020204" pitchFamily="34" charset="0"/>
                <a:cs typeface="Times New Roman" panose="02020603050405020304" pitchFamily="18" charset="0"/>
              </a:rPr>
              <a:t>, et al., 1993; García-</a:t>
            </a:r>
            <a:r>
              <a:rPr lang="en-US" sz="1400" kern="100" dirty="0" err="1">
                <a:effectLst/>
                <a:ea typeface="Aptos" panose="020B0004020202020204" pitchFamily="34" charset="0"/>
                <a:cs typeface="Times New Roman" panose="02020603050405020304" pitchFamily="18" charset="0"/>
              </a:rPr>
              <a:t>Madruga</a:t>
            </a:r>
            <a:r>
              <a:rPr lang="en-US" sz="1400" kern="100" dirty="0">
                <a:effectLst/>
                <a:ea typeface="Aptos" panose="020B0004020202020204" pitchFamily="34" charset="0"/>
                <a:cs typeface="Times New Roman" panose="02020603050405020304" pitchFamily="18" charset="0"/>
              </a:rPr>
              <a:t>, et al., 2013; </a:t>
            </a:r>
            <a:r>
              <a:rPr lang="en-US" sz="1400" kern="100" dirty="0" err="1">
                <a:effectLst/>
                <a:ea typeface="Aptos" panose="020B0004020202020204" pitchFamily="34" charset="0"/>
                <a:cs typeface="Times New Roman" panose="02020603050405020304" pitchFamily="18" charset="0"/>
              </a:rPr>
              <a:t>Gasparinatou</a:t>
            </a:r>
            <a:r>
              <a:rPr lang="en-US" sz="1400" kern="100" dirty="0">
                <a:effectLst/>
                <a:ea typeface="Aptos" panose="020B0004020202020204" pitchFamily="34" charset="0"/>
                <a:cs typeface="Times New Roman" panose="02020603050405020304" pitchFamily="18" charset="0"/>
              </a:rPr>
              <a:t> &amp; </a:t>
            </a:r>
            <a:r>
              <a:rPr lang="en-US" sz="1400" kern="100" dirty="0" err="1">
                <a:effectLst/>
                <a:ea typeface="Aptos" panose="020B0004020202020204" pitchFamily="34" charset="0"/>
                <a:cs typeface="Times New Roman" panose="02020603050405020304" pitchFamily="18" charset="0"/>
              </a:rPr>
              <a:t>Grigoriadou</a:t>
            </a:r>
            <a:r>
              <a:rPr lang="en-US" sz="1400" kern="100" dirty="0">
                <a:effectLst/>
                <a:ea typeface="Aptos" panose="020B0004020202020204" pitchFamily="34" charset="0"/>
                <a:cs typeface="Times New Roman" panose="02020603050405020304" pitchFamily="18" charset="0"/>
              </a:rPr>
              <a:t>, 2013; </a:t>
            </a:r>
            <a:r>
              <a:rPr lang="en-US" sz="1400" kern="100" dirty="0" err="1">
                <a:effectLst/>
                <a:ea typeface="Aptos" panose="020B0004020202020204" pitchFamily="34" charset="0"/>
                <a:cs typeface="Times New Roman" panose="02020603050405020304" pitchFamily="18" charset="0"/>
              </a:rPr>
              <a:t>Graesser</a:t>
            </a:r>
            <a:r>
              <a:rPr lang="en-US" sz="1400" kern="100" dirty="0">
                <a:effectLst/>
                <a:ea typeface="Aptos" panose="020B0004020202020204" pitchFamily="34" charset="0"/>
                <a:cs typeface="Times New Roman" panose="02020603050405020304" pitchFamily="18" charset="0"/>
              </a:rPr>
              <a:t>, et al. 2014; Halliday &amp; Hasan, 1976; Hall, et al., 2015; MacLean &amp; Chapman, 1989; McNamara, 2010;  McNamara, et al., 2010; Ozuru, et al., 2009; Schmitz, et al., 2017; Sheehan, 2013)</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r>
              <a:rPr lang="en-US" sz="2400" kern="100" dirty="0">
                <a:ea typeface="Aptos" panose="020B0004020202020204" pitchFamily="34" charset="0"/>
                <a:cs typeface="Times New Roman" panose="02020603050405020304" pitchFamily="18" charset="0"/>
              </a:rPr>
              <a:t>Again, this can be done with exercises (and that has its place), but better to do this with texts the students are trying to comprehend (guided/directed reading)</a:t>
            </a:r>
          </a:p>
          <a:p>
            <a:r>
              <a:rPr lang="en-US" sz="2600" kern="100" dirty="0">
                <a:ea typeface="Aptos" panose="020B0004020202020204" pitchFamily="34" charset="0"/>
                <a:cs typeface="Times New Roman" panose="02020603050405020304" pitchFamily="18" charset="0"/>
              </a:rPr>
              <a:t>Much of the research on “inferencing” is based on teaching students to make cohesive connections</a:t>
            </a:r>
            <a:endParaRPr lang="en-US" sz="2600" kern="100" dirty="0">
              <a:effectLst/>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646684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
        <p:nvSpPr>
          <p:cNvPr id="2" name="TextBox 1">
            <a:extLst>
              <a:ext uri="{FF2B5EF4-FFF2-40B4-BE49-F238E27FC236}">
                <a16:creationId xmlns:a16="http://schemas.microsoft.com/office/drawing/2014/main" id="{75A16D73-AB6A-3AF6-1642-A12D127E5A93}"/>
              </a:ext>
            </a:extLst>
          </p:cNvPr>
          <p:cNvSpPr txBox="1"/>
          <p:nvPr/>
        </p:nvSpPr>
        <p:spPr>
          <a:xfrm>
            <a:off x="1251858" y="827314"/>
            <a:ext cx="8196942" cy="1015663"/>
          </a:xfrm>
          <a:prstGeom prst="rect">
            <a:avLst/>
          </a:prstGeom>
          <a:noFill/>
        </p:spPr>
        <p:txBody>
          <a:bodyPr wrap="square" rtlCol="0">
            <a:spAutoFit/>
          </a:bodyPr>
          <a:lstStyle/>
          <a:p>
            <a:r>
              <a:rPr lang="en-US" sz="6000" dirty="0">
                <a:latin typeface="+mj-lt"/>
                <a:cs typeface="Times New Roman" panose="02020603050405020304" pitchFamily="18" charset="0"/>
              </a:rPr>
              <a:t>Cohesion Instruction</a:t>
            </a:r>
          </a:p>
        </p:txBody>
      </p:sp>
    </p:spTree>
    <p:extLst>
      <p:ext uri="{BB962C8B-B14F-4D97-AF65-F5344CB8AC3E}">
        <p14:creationId xmlns:p14="http://schemas.microsoft.com/office/powerpoint/2010/main" val="4188551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66854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557993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010490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101762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1807616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30634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F8D-559F-D53A-45B8-2D718D0CC14D}"/>
              </a:ext>
            </a:extLst>
          </p:cNvPr>
          <p:cNvSpPr>
            <a:spLocks noGrp="1"/>
          </p:cNvSpPr>
          <p:nvPr>
            <p:ph type="title"/>
          </p:nvPr>
        </p:nvSpPr>
        <p:spPr/>
        <p:txBody>
          <a:bodyPr/>
          <a:lstStyle/>
          <a:p>
            <a:r>
              <a:rPr lang="en-US" dirty="0"/>
              <a:t>Decoding and </a:t>
            </a:r>
            <a:r>
              <a:rPr lang="en-US" dirty="0" err="1"/>
              <a:t>Comprehensioin</a:t>
            </a:r>
            <a:endParaRPr lang="en-US" dirty="0"/>
          </a:p>
        </p:txBody>
      </p:sp>
      <p:sp>
        <p:nvSpPr>
          <p:cNvPr id="3" name="Content Placeholder 2">
            <a:extLst>
              <a:ext uri="{FF2B5EF4-FFF2-40B4-BE49-F238E27FC236}">
                <a16:creationId xmlns:a16="http://schemas.microsoft.com/office/drawing/2014/main" id="{307D54B1-40A8-DB34-E1EF-CC549201B1A2}"/>
              </a:ext>
            </a:extLst>
          </p:cNvPr>
          <p:cNvSpPr>
            <a:spLocks noGrp="1"/>
          </p:cNvSpPr>
          <p:nvPr>
            <p:ph idx="1"/>
          </p:nvPr>
        </p:nvSpPr>
        <p:spPr>
          <a:xfrm>
            <a:off x="539999" y="2120096"/>
            <a:ext cx="11101136" cy="3779837"/>
          </a:xfrm>
        </p:spPr>
        <p:txBody>
          <a:bodyPr>
            <a:noAutofit/>
          </a:bodyPr>
          <a:lstStyle/>
          <a:p>
            <a:r>
              <a:rPr lang="en-US" dirty="0"/>
              <a:t>Develop foundational decoding skills </a:t>
            </a:r>
            <a:r>
              <a:rPr lang="en-US" i="1" u="sng" dirty="0"/>
              <a:t>simultaneously </a:t>
            </a:r>
            <a:r>
              <a:rPr lang="en-US" dirty="0"/>
              <a:t>with reading comprehension abilities</a:t>
            </a:r>
          </a:p>
          <a:p>
            <a:r>
              <a:rPr lang="en-US" dirty="0"/>
              <a:t>Both skills require substantial time to develop (comprehension longer than decoding)</a:t>
            </a:r>
          </a:p>
          <a:p>
            <a:r>
              <a:rPr lang="en-US" dirty="0"/>
              <a:t>Initially, comprehension must be addressed indirectly through listening comprehension, but once students can decode simple messages it is wise to focus more directly on reading comprehension itself</a:t>
            </a:r>
          </a:p>
        </p:txBody>
      </p:sp>
    </p:spTree>
    <p:extLst>
      <p:ext uri="{BB962C8B-B14F-4D97-AF65-F5344CB8AC3E}">
        <p14:creationId xmlns:p14="http://schemas.microsoft.com/office/powerpoint/2010/main" val="1224053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40000" y="1796143"/>
            <a:ext cx="9980624" cy="4648200"/>
          </a:xfrm>
        </p:spPr>
        <p:txBody>
          <a:bodyPr>
            <a:normAutofit/>
          </a:bodyPr>
          <a:lstStyle/>
          <a:p>
            <a:r>
              <a:rPr lang="en-US" dirty="0"/>
              <a:t>There were several roads near by, but it did not</a:t>
            </a:r>
          </a:p>
          <a:p>
            <a:pPr marL="0" indent="0">
              <a:buNone/>
            </a:pPr>
            <a:r>
              <a:rPr lang="en-US" dirty="0"/>
              <a:t>   take her long to find the one paved with yellow bricks.</a:t>
            </a:r>
          </a:p>
          <a:p>
            <a:endParaRPr lang="en-US" sz="2400" dirty="0"/>
          </a:p>
        </p:txBody>
      </p:sp>
    </p:spTree>
    <p:extLst>
      <p:ext uri="{BB962C8B-B14F-4D97-AF65-F5344CB8AC3E}">
        <p14:creationId xmlns:p14="http://schemas.microsoft.com/office/powerpoint/2010/main" val="34244248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50865" y="1858945"/>
            <a:ext cx="9427148"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262962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1205802" y="1828800"/>
            <a:ext cx="9004998"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309808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     “Surely,” said John, like one who had lost faith in</a:t>
            </a:r>
          </a:p>
          <a:p>
            <a:pPr marL="0" indent="0">
              <a:buNone/>
            </a:pPr>
            <a:r>
              <a:rPr lang="en-US" sz="2400" dirty="0"/>
              <a:t>his memory, “he used not to sleep in the kennel?”</a:t>
            </a:r>
          </a:p>
          <a:p>
            <a:pPr marL="0" indent="0">
              <a:buNone/>
            </a:pPr>
            <a:r>
              <a:rPr lang="en-US" sz="2400" dirty="0"/>
              <a:t>     “John,” Wendy said falteringly, “perhaps we don’t</a:t>
            </a:r>
          </a:p>
          <a:p>
            <a:pPr marL="0" indent="0">
              <a:buNone/>
            </a:pPr>
            <a:r>
              <a:rPr lang="en-US" sz="2400" dirty="0"/>
              <a:t>remember the old life as well as we thought we</a:t>
            </a:r>
          </a:p>
          <a:p>
            <a:pPr marL="0" indent="0">
              <a:buNone/>
            </a:pPr>
            <a:r>
              <a:rPr lang="en-US" sz="2400" dirty="0"/>
              <a:t>did.”</a:t>
            </a:r>
          </a:p>
          <a:p>
            <a:endParaRPr lang="en-US" dirty="0"/>
          </a:p>
        </p:txBody>
      </p:sp>
    </p:spTree>
    <p:extLst>
      <p:ext uri="{BB962C8B-B14F-4D97-AF65-F5344CB8AC3E}">
        <p14:creationId xmlns:p14="http://schemas.microsoft.com/office/powerpoint/2010/main" val="73298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     “Surely,” said John, like one who had lost faith in</a:t>
            </a:r>
          </a:p>
          <a:p>
            <a:pPr marL="0" indent="0">
              <a:buNone/>
            </a:pPr>
            <a:r>
              <a:rPr lang="en-US" sz="2400" dirty="0"/>
              <a:t>his memory, “he used not to sleep in the kennel?”</a:t>
            </a:r>
          </a:p>
          <a:p>
            <a:pPr marL="0" indent="0">
              <a:buNone/>
            </a:pPr>
            <a:r>
              <a:rPr lang="en-US" sz="2400" dirty="0"/>
              <a:t>     “John,” Wendy said falteringly, “perhaps we don’t</a:t>
            </a:r>
          </a:p>
          <a:p>
            <a:pPr marL="0" indent="0">
              <a:buNone/>
            </a:pPr>
            <a:r>
              <a:rPr lang="en-US" sz="2400" dirty="0"/>
              <a:t>remember the old life as well as we thought we</a:t>
            </a:r>
          </a:p>
          <a:p>
            <a:pPr marL="0" indent="0">
              <a:buNone/>
            </a:pPr>
            <a:r>
              <a:rPr lang="en-US" sz="2400" u="sng" dirty="0"/>
              <a:t>did</a:t>
            </a:r>
            <a:r>
              <a:rPr lang="en-US" sz="2400" dirty="0"/>
              <a:t>.”</a:t>
            </a:r>
          </a:p>
          <a:p>
            <a:endParaRPr lang="en-US" dirty="0"/>
          </a:p>
        </p:txBody>
      </p:sp>
    </p:spTree>
    <p:extLst>
      <p:ext uri="{BB962C8B-B14F-4D97-AF65-F5344CB8AC3E}">
        <p14:creationId xmlns:p14="http://schemas.microsoft.com/office/powerpoint/2010/main" val="214078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45432" y="1962356"/>
            <a:ext cx="11101136" cy="3779837"/>
          </a:xfrm>
        </p:spPr>
        <p:txBody>
          <a:bodyPr/>
          <a:lstStyle/>
          <a:p>
            <a:pPr marL="0" indent="0">
              <a:buNone/>
            </a:pPr>
            <a:r>
              <a:rPr lang="en-US" sz="2400" dirty="0"/>
              <a:t>     “Surely,” said John, like one who had lost faith in</a:t>
            </a:r>
          </a:p>
          <a:p>
            <a:pPr marL="0" indent="0">
              <a:buNone/>
            </a:pPr>
            <a:r>
              <a:rPr lang="en-US" sz="2400" dirty="0"/>
              <a:t>his memory, “he used not to sleep in the kennel?”</a:t>
            </a:r>
          </a:p>
          <a:p>
            <a:pPr marL="0" indent="0">
              <a:buNone/>
            </a:pPr>
            <a:r>
              <a:rPr lang="en-US" sz="2400" dirty="0"/>
              <a:t>     “John,” Wendy said falteringly, “perhaps we don’t</a:t>
            </a:r>
          </a:p>
          <a:p>
            <a:pPr marL="0" indent="0">
              <a:buNone/>
            </a:pPr>
            <a:r>
              <a:rPr lang="en-US" sz="2400" u="sng" dirty="0"/>
              <a:t>remember the old life</a:t>
            </a:r>
            <a:r>
              <a:rPr lang="en-US" sz="2400" dirty="0"/>
              <a:t> as well as we thought we</a:t>
            </a:r>
          </a:p>
          <a:p>
            <a:pPr marL="0" indent="0">
              <a:buNone/>
            </a:pPr>
            <a:r>
              <a:rPr lang="en-US" sz="2400" u="sng" dirty="0"/>
              <a:t>did</a:t>
            </a:r>
            <a:r>
              <a:rPr lang="en-US" sz="2400" dirty="0"/>
              <a:t>.”</a:t>
            </a:r>
          </a:p>
          <a:p>
            <a:endParaRPr lang="en-US" dirty="0"/>
          </a:p>
        </p:txBody>
      </p:sp>
    </p:spTree>
    <p:extLst>
      <p:ext uri="{BB962C8B-B14F-4D97-AF65-F5344CB8AC3E}">
        <p14:creationId xmlns:p14="http://schemas.microsoft.com/office/powerpoint/2010/main" val="4294946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‘I didn’t know that Cheshire cats always grinned; in</a:t>
            </a:r>
          </a:p>
          <a:p>
            <a:pPr marL="0" indent="0">
              <a:buNone/>
            </a:pPr>
            <a:r>
              <a:rPr lang="en-US" sz="2400" dirty="0"/>
              <a:t>fact, I didn’t know that cats could grin.’</a:t>
            </a:r>
          </a:p>
          <a:p>
            <a:pPr marL="0" indent="0">
              <a:buNone/>
            </a:pPr>
            <a:r>
              <a:rPr lang="en-US" sz="2400" dirty="0"/>
              <a:t>‘They all can,’ said the Duchess; ‘and most of ‘</a:t>
            </a:r>
            <a:r>
              <a:rPr lang="en-US" sz="2400" dirty="0" err="1"/>
              <a:t>em</a:t>
            </a:r>
            <a:r>
              <a:rPr lang="en-US" sz="2400" dirty="0"/>
              <a:t> do.’</a:t>
            </a:r>
          </a:p>
          <a:p>
            <a:pPr marL="0" indent="0">
              <a:buNone/>
            </a:pPr>
            <a:r>
              <a:rPr lang="en-US" sz="2400"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3308084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‘I didn’t know that Cheshire cats always grinned; in</a:t>
            </a:r>
          </a:p>
          <a:p>
            <a:pPr marL="0" indent="0">
              <a:buNone/>
            </a:pPr>
            <a:r>
              <a:rPr lang="en-US" sz="2400" dirty="0"/>
              <a:t>fact, I didn’t know that cats could grin.’</a:t>
            </a:r>
          </a:p>
          <a:p>
            <a:pPr marL="0" indent="0">
              <a:buNone/>
            </a:pPr>
            <a:r>
              <a:rPr lang="en-US" sz="2400" dirty="0"/>
              <a:t>‘They all can,’ said the Duchess; ‘and most of </a:t>
            </a:r>
            <a:r>
              <a:rPr lang="en-US" sz="2400" u="sng" dirty="0"/>
              <a:t>‘</a:t>
            </a:r>
            <a:r>
              <a:rPr lang="en-US" sz="2400" u="sng" dirty="0" err="1"/>
              <a:t>em</a:t>
            </a:r>
            <a:r>
              <a:rPr lang="en-US" sz="2400" u="sng" dirty="0"/>
              <a:t> </a:t>
            </a:r>
            <a:r>
              <a:rPr lang="en-US" sz="2400" dirty="0"/>
              <a:t>do.’</a:t>
            </a:r>
          </a:p>
          <a:p>
            <a:pPr marL="0" indent="0">
              <a:buNone/>
            </a:pPr>
            <a:r>
              <a:rPr lang="en-US" sz="2400" dirty="0"/>
              <a:t>‘I don’t know of </a:t>
            </a:r>
            <a:r>
              <a:rPr lang="en-US" sz="2400" u="sng" dirty="0"/>
              <a:t>any</a:t>
            </a:r>
            <a:r>
              <a:rPr lang="en-US" sz="2400"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455682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‘I didn’t know that </a:t>
            </a:r>
            <a:r>
              <a:rPr lang="en-US" sz="2400" u="sng" dirty="0"/>
              <a:t>Cheshire cats </a:t>
            </a:r>
            <a:r>
              <a:rPr lang="en-US" sz="2400" dirty="0"/>
              <a:t>always grinned; in</a:t>
            </a:r>
          </a:p>
          <a:p>
            <a:pPr marL="0" indent="0">
              <a:buNone/>
            </a:pPr>
            <a:r>
              <a:rPr lang="en-US" sz="2400" dirty="0"/>
              <a:t>fact, I didn’t know that </a:t>
            </a:r>
            <a:r>
              <a:rPr lang="en-US" sz="2400" u="sng" dirty="0"/>
              <a:t>cats</a:t>
            </a:r>
            <a:r>
              <a:rPr lang="en-US" sz="2400" dirty="0"/>
              <a:t> could grin.’</a:t>
            </a:r>
          </a:p>
          <a:p>
            <a:pPr marL="0" indent="0">
              <a:buNone/>
            </a:pPr>
            <a:r>
              <a:rPr lang="en-US" sz="2400" dirty="0"/>
              <a:t>‘</a:t>
            </a:r>
            <a:r>
              <a:rPr lang="en-US" sz="2400" u="sng" dirty="0"/>
              <a:t>They</a:t>
            </a:r>
            <a:r>
              <a:rPr lang="en-US" sz="2400" dirty="0"/>
              <a:t> all can,’ said the Duchess; ‘and most of </a:t>
            </a:r>
            <a:r>
              <a:rPr lang="en-US" sz="2400" u="sng" dirty="0"/>
              <a:t>‘</a:t>
            </a:r>
            <a:r>
              <a:rPr lang="en-US" sz="2400" u="sng" dirty="0" err="1"/>
              <a:t>em</a:t>
            </a:r>
            <a:r>
              <a:rPr lang="en-US" sz="2400" u="sng" dirty="0"/>
              <a:t> </a:t>
            </a:r>
            <a:r>
              <a:rPr lang="en-US" sz="2400" dirty="0"/>
              <a:t>do.’</a:t>
            </a:r>
          </a:p>
          <a:p>
            <a:pPr marL="0" indent="0">
              <a:buNone/>
            </a:pPr>
            <a:r>
              <a:rPr lang="en-US" sz="2400" dirty="0"/>
              <a:t>‘I don’t know of </a:t>
            </a:r>
            <a:r>
              <a:rPr lang="en-US" sz="2400" u="sng" dirty="0"/>
              <a:t>any</a:t>
            </a:r>
            <a:r>
              <a:rPr lang="en-US" sz="2400"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028424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‘I didn’t know that </a:t>
            </a:r>
            <a:r>
              <a:rPr lang="en-US" sz="2400" u="sng" dirty="0"/>
              <a:t>Cheshire cats </a:t>
            </a:r>
            <a:r>
              <a:rPr lang="en-US" sz="2400" dirty="0"/>
              <a:t>always </a:t>
            </a:r>
            <a:r>
              <a:rPr lang="en-US" sz="2400" dirty="0">
                <a:solidFill>
                  <a:srgbClr val="3366FF"/>
                </a:solidFill>
              </a:rPr>
              <a:t>grinned;</a:t>
            </a:r>
            <a:r>
              <a:rPr lang="en-US" sz="2400" dirty="0"/>
              <a:t> in</a:t>
            </a:r>
          </a:p>
          <a:p>
            <a:pPr marL="0" indent="0">
              <a:buNone/>
            </a:pPr>
            <a:r>
              <a:rPr lang="en-US" sz="2400" dirty="0"/>
              <a:t>fact, I didn’t know that </a:t>
            </a:r>
            <a:r>
              <a:rPr lang="en-US" sz="2400" u="sng" dirty="0"/>
              <a:t>cats</a:t>
            </a:r>
            <a:r>
              <a:rPr lang="en-US" sz="2400" dirty="0"/>
              <a:t> could grin.’</a:t>
            </a:r>
          </a:p>
          <a:p>
            <a:pPr marL="0" indent="0">
              <a:buNone/>
            </a:pPr>
            <a:r>
              <a:rPr lang="en-US" sz="2400" dirty="0"/>
              <a:t>‘They all can,’ said the Duchess; ‘and most of </a:t>
            </a:r>
            <a:r>
              <a:rPr lang="en-US" sz="2400" u="sng" dirty="0"/>
              <a:t>‘</a:t>
            </a:r>
            <a:r>
              <a:rPr lang="en-US" sz="2400" u="sng" dirty="0" err="1"/>
              <a:t>em</a:t>
            </a:r>
            <a:r>
              <a:rPr lang="en-US" sz="2400" u="sng" dirty="0"/>
              <a:t> </a:t>
            </a:r>
            <a:r>
              <a:rPr lang="en-US" sz="2400" dirty="0">
                <a:solidFill>
                  <a:srgbClr val="3366FF"/>
                </a:solidFill>
              </a:rPr>
              <a:t>do.</a:t>
            </a:r>
            <a:r>
              <a:rPr lang="en-US" sz="2400" dirty="0"/>
              <a:t>’</a:t>
            </a:r>
          </a:p>
          <a:p>
            <a:pPr marL="0" indent="0">
              <a:buNone/>
            </a:pPr>
            <a:r>
              <a:rPr lang="en-US" sz="2400" dirty="0"/>
              <a:t>‘I don’t know of </a:t>
            </a:r>
            <a:r>
              <a:rPr lang="en-US" sz="2400" u="sng" dirty="0"/>
              <a:t>any</a:t>
            </a:r>
            <a:r>
              <a:rPr lang="en-US" sz="2400" dirty="0"/>
              <a:t> that </a:t>
            </a:r>
            <a:r>
              <a:rPr lang="en-US" sz="2400" dirty="0">
                <a:solidFill>
                  <a:srgbClr val="3366FF"/>
                </a:solidFill>
              </a:rPr>
              <a:t>do</a:t>
            </a:r>
            <a:r>
              <a:rPr lang="en-US" sz="2400" dirty="0"/>
              <a:t>,’ Alice said very politely, feeling quite pleased to have got into a conversation.</a:t>
            </a:r>
          </a:p>
          <a:p>
            <a:endParaRPr lang="en-US" dirty="0"/>
          </a:p>
        </p:txBody>
      </p:sp>
    </p:spTree>
    <p:extLst>
      <p:ext uri="{BB962C8B-B14F-4D97-AF65-F5344CB8AC3E}">
        <p14:creationId xmlns:p14="http://schemas.microsoft.com/office/powerpoint/2010/main" val="18039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6199052" y="514623"/>
            <a:ext cx="4554821" cy="218609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200" dirty="0" err="1">
                <a:latin typeface="+mj-lt"/>
                <a:ea typeface="+mj-ea"/>
                <a:cs typeface="+mj-cs"/>
              </a:rPr>
              <a:t>Kintsch’s</a:t>
            </a:r>
            <a:r>
              <a:rPr lang="en-US" sz="4200" dirty="0">
                <a:latin typeface="+mj-lt"/>
                <a:ea typeface="+mj-ea"/>
                <a:cs typeface="+mj-cs"/>
              </a:rPr>
              <a:t> Construction-Integration Theory</a:t>
            </a:r>
          </a:p>
        </p:txBody>
      </p:sp>
      <p:pic>
        <p:nvPicPr>
          <p:cNvPr id="5" name="Picture 4" descr="Complex maths formulae on a blackboard">
            <a:extLst>
              <a:ext uri="{FF2B5EF4-FFF2-40B4-BE49-F238E27FC236}">
                <a16:creationId xmlns:a16="http://schemas.microsoft.com/office/drawing/2014/main" id="{32234FA4-4871-6DAD-628A-79D7842F0891}"/>
              </a:ext>
            </a:extLst>
          </p:cNvPr>
          <p:cNvPicPr>
            <a:picLocks noChangeAspect="1"/>
          </p:cNvPicPr>
          <p:nvPr/>
        </p:nvPicPr>
        <p:blipFill rotWithShape="1">
          <a:blip r:embed="rId2"/>
          <a:srcRect l="20462" r="6538" b="-1"/>
          <a:stretch/>
        </p:blipFill>
        <p:spPr>
          <a:xfrm>
            <a:off x="20" y="-1"/>
            <a:ext cx="5493306"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TextBox 2">
            <a:extLst>
              <a:ext uri="{FF2B5EF4-FFF2-40B4-BE49-F238E27FC236}">
                <a16:creationId xmlns:a16="http://schemas.microsoft.com/office/drawing/2014/main" id="{029EC1B9-2D9C-F8CE-9521-53FCDE4CFCCE}"/>
              </a:ext>
            </a:extLst>
          </p:cNvPr>
          <p:cNvSpPr txBox="1"/>
          <p:nvPr/>
        </p:nvSpPr>
        <p:spPr>
          <a:xfrm>
            <a:off x="5326847" y="2665794"/>
            <a:ext cx="6620902" cy="3815282"/>
          </a:xfrm>
          <a:prstGeom prst="rect">
            <a:avLst/>
          </a:prstGeom>
        </p:spPr>
        <p:txBody>
          <a:bodyPr vert="horz" lIns="91440" tIns="45720" rIns="91440" bIns="45720" rtlCol="0" anchor="t">
            <a:normAutofit fontScale="92500" lnSpcReduction="20000"/>
          </a:bodyPr>
          <a:lstStyle/>
          <a:p>
            <a:pPr marL="457200" indent="-270000">
              <a:lnSpc>
                <a:spcPct val="115000"/>
              </a:lnSpc>
              <a:spcAft>
                <a:spcPts val="600"/>
              </a:spcAft>
              <a:buFont typeface="Arial" panose="020B0604020202020204" pitchFamily="34" charset="0"/>
              <a:buChar char="•"/>
            </a:pPr>
            <a:r>
              <a:rPr lang="en-US" sz="2400" spc="50" dirty="0"/>
              <a:t>Best current theory of reading comprehension (Walter </a:t>
            </a:r>
            <a:r>
              <a:rPr lang="en-US" sz="2400" spc="50" dirty="0" err="1"/>
              <a:t>Kintsch</a:t>
            </a:r>
            <a:r>
              <a:rPr lang="en-US" sz="2400" spc="50" dirty="0"/>
              <a:t> and his students and colleagues)</a:t>
            </a:r>
          </a:p>
          <a:p>
            <a:pPr marL="457200" indent="-270000">
              <a:lnSpc>
                <a:spcPct val="115000"/>
              </a:lnSpc>
              <a:spcAft>
                <a:spcPts val="600"/>
              </a:spcAft>
              <a:buFont typeface="Arial" panose="020B0604020202020204" pitchFamily="34" charset="0"/>
              <a:buChar char="•"/>
            </a:pPr>
            <a:r>
              <a:rPr lang="en-US" sz="2400" spc="50" dirty="0" err="1"/>
              <a:t>Textbase</a:t>
            </a:r>
            <a:r>
              <a:rPr lang="en-US" sz="2400" spc="50" dirty="0"/>
              <a:t>: the information expressed in the written language of a text (microstructure and macrostructure)</a:t>
            </a:r>
          </a:p>
          <a:p>
            <a:pPr marL="457200" indent="-270000">
              <a:lnSpc>
                <a:spcPct val="115000"/>
              </a:lnSpc>
              <a:spcAft>
                <a:spcPts val="600"/>
              </a:spcAft>
              <a:buFont typeface="Arial" panose="020B0604020202020204" pitchFamily="34" charset="0"/>
              <a:buChar char="•"/>
            </a:pPr>
            <a:r>
              <a:rPr lang="en-US" sz="2400" spc="50" dirty="0"/>
              <a:t>Situation Model: the reader must translate the </a:t>
            </a:r>
            <a:r>
              <a:rPr lang="en-US" sz="2400" spc="50" dirty="0" err="1"/>
              <a:t>textbase</a:t>
            </a:r>
            <a:r>
              <a:rPr lang="en-US" sz="2400" spc="50" dirty="0"/>
              <a:t> into a situation model by drawing inferences, making other connections with prior knowledge, and using their own purposes</a:t>
            </a:r>
          </a:p>
          <a:p>
            <a:pPr indent="-270000">
              <a:lnSpc>
                <a:spcPct val="115000"/>
              </a:lnSpc>
              <a:spcAft>
                <a:spcPts val="600"/>
              </a:spcAft>
              <a:buFont typeface="Arial" panose="020B0604020202020204" pitchFamily="34" charset="0"/>
              <a:buChar char="•"/>
            </a:pPr>
            <a:endParaRPr lang="en-US" sz="1500" spc="50" dirty="0"/>
          </a:p>
        </p:txBody>
      </p:sp>
    </p:spTree>
    <p:extLst>
      <p:ext uri="{BB962C8B-B14F-4D97-AF65-F5344CB8AC3E}">
        <p14:creationId xmlns:p14="http://schemas.microsoft.com/office/powerpoint/2010/main" val="1871510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‘I didn’t know that Cheshire cats always grinned; in</a:t>
            </a:r>
          </a:p>
          <a:p>
            <a:pPr marL="0" indent="0">
              <a:buNone/>
            </a:pPr>
            <a:r>
              <a:rPr lang="en-US" sz="2400" dirty="0"/>
              <a:t>fact, I didn’t know that cats could grin.’</a:t>
            </a:r>
          </a:p>
          <a:p>
            <a:pPr marL="0" indent="0">
              <a:buNone/>
            </a:pPr>
            <a:r>
              <a:rPr lang="en-US" sz="2400" dirty="0"/>
              <a:t>‘They all can,’ said the Duchess; ‘and most of ‘</a:t>
            </a:r>
            <a:r>
              <a:rPr lang="en-US" sz="2400" dirty="0" err="1"/>
              <a:t>em</a:t>
            </a:r>
            <a:r>
              <a:rPr lang="en-US" sz="2400" dirty="0"/>
              <a:t> do.’</a:t>
            </a:r>
          </a:p>
          <a:p>
            <a:pPr marL="0" indent="0">
              <a:buNone/>
            </a:pPr>
            <a:r>
              <a:rPr lang="en-US" sz="2400" dirty="0"/>
              <a:t>‘I don’t know of any that do,’ Alice said very politely, feeling quite pleased to have got into a </a:t>
            </a:r>
            <a:r>
              <a:rPr lang="en-US" sz="2400" u="sng" dirty="0"/>
              <a:t>conversation</a:t>
            </a:r>
            <a:r>
              <a:rPr lang="en-US" sz="2400" dirty="0"/>
              <a:t>.</a:t>
            </a:r>
          </a:p>
          <a:p>
            <a:endParaRPr lang="en-US" dirty="0"/>
          </a:p>
        </p:txBody>
      </p:sp>
    </p:spTree>
    <p:extLst>
      <p:ext uri="{BB962C8B-B14F-4D97-AF65-F5344CB8AC3E}">
        <p14:creationId xmlns:p14="http://schemas.microsoft.com/office/powerpoint/2010/main" val="31607493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sz="2400" dirty="0"/>
              <a:t>‘</a:t>
            </a:r>
            <a:r>
              <a:rPr lang="en-US" sz="2400" u="sng" dirty="0"/>
              <a:t>I didn’t know that Cheshire cats always grinned; in</a:t>
            </a:r>
          </a:p>
          <a:p>
            <a:pPr marL="0" indent="0">
              <a:buNone/>
            </a:pPr>
            <a:r>
              <a:rPr lang="en-US" sz="2400" u="sng" dirty="0"/>
              <a:t>fact, I didn’t know that cats could grin</a:t>
            </a:r>
            <a:r>
              <a:rPr lang="en-US" sz="2400" dirty="0"/>
              <a:t>.’</a:t>
            </a:r>
          </a:p>
          <a:p>
            <a:pPr marL="0" indent="0">
              <a:buNone/>
            </a:pPr>
            <a:r>
              <a:rPr lang="en-US" sz="2400" dirty="0"/>
              <a:t>‘</a:t>
            </a:r>
            <a:r>
              <a:rPr lang="en-US" sz="2400" u="sng" dirty="0"/>
              <a:t>They all can</a:t>
            </a:r>
            <a:r>
              <a:rPr lang="en-US" sz="2400" dirty="0"/>
              <a:t>,’ said the Duchess; ‘</a:t>
            </a:r>
            <a:r>
              <a:rPr lang="en-US" sz="2400" u="sng" dirty="0"/>
              <a:t>and most of ‘</a:t>
            </a:r>
            <a:r>
              <a:rPr lang="en-US" sz="2400" u="sng" dirty="0" err="1"/>
              <a:t>em</a:t>
            </a:r>
            <a:r>
              <a:rPr lang="en-US" sz="2400" u="sng" dirty="0"/>
              <a:t> do</a:t>
            </a:r>
            <a:r>
              <a:rPr lang="en-US" sz="2400" dirty="0"/>
              <a:t>.’</a:t>
            </a:r>
          </a:p>
          <a:p>
            <a:pPr marL="0" indent="0">
              <a:buNone/>
            </a:pPr>
            <a:r>
              <a:rPr lang="en-US" sz="2400" dirty="0"/>
              <a:t>‘</a:t>
            </a:r>
            <a:r>
              <a:rPr lang="en-US" sz="2400" u="sng" dirty="0"/>
              <a:t>I don’t know of any that do</a:t>
            </a:r>
            <a:r>
              <a:rPr lang="en-US" sz="2400" dirty="0"/>
              <a:t>,’ Alice said very politely, feeling quite pleased to have got into a </a:t>
            </a:r>
            <a:r>
              <a:rPr lang="en-US" sz="2400" u="sng" dirty="0"/>
              <a:t>conversation</a:t>
            </a:r>
            <a:r>
              <a:rPr lang="en-US" sz="2400" dirty="0"/>
              <a:t>.</a:t>
            </a:r>
          </a:p>
          <a:p>
            <a:endParaRPr lang="en-US" dirty="0"/>
          </a:p>
        </p:txBody>
      </p:sp>
    </p:spTree>
    <p:extLst>
      <p:ext uri="{BB962C8B-B14F-4D97-AF65-F5344CB8AC3E}">
        <p14:creationId xmlns:p14="http://schemas.microsoft.com/office/powerpoint/2010/main" val="2239990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sz="2400" dirty="0"/>
              <a:t>Identify the repetitions, synonyms, pronouns (mark the text to show the connections)</a:t>
            </a:r>
          </a:p>
          <a:p>
            <a:r>
              <a:rPr lang="en-US" sz="2400" dirty="0"/>
              <a:t>Identify the conjunctions (and, moreover, however, but, consequently, etc.)</a:t>
            </a:r>
          </a:p>
          <a:p>
            <a:r>
              <a:rPr lang="en-US" sz="2400" dirty="0"/>
              <a:t>Identify antithesis</a:t>
            </a:r>
          </a:p>
          <a:p>
            <a:endParaRPr lang="en-US" dirty="0"/>
          </a:p>
          <a:p>
            <a:endParaRPr lang="en-US" dirty="0"/>
          </a:p>
        </p:txBody>
      </p:sp>
    </p:spTree>
    <p:extLst>
      <p:ext uri="{BB962C8B-B14F-4D97-AF65-F5344CB8AC3E}">
        <p14:creationId xmlns:p14="http://schemas.microsoft.com/office/powerpoint/2010/main" val="3098269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C18F-7E8D-FBB4-9EE7-C82F443201CE}"/>
              </a:ext>
            </a:extLst>
          </p:cNvPr>
          <p:cNvSpPr>
            <a:spLocks noGrp="1"/>
          </p:cNvSpPr>
          <p:nvPr>
            <p:ph type="title"/>
          </p:nvPr>
        </p:nvSpPr>
        <p:spPr>
          <a:xfrm>
            <a:off x="540000" y="540000"/>
            <a:ext cx="11101136" cy="1408543"/>
          </a:xfrm>
        </p:spPr>
        <p:txBody>
          <a:bodyPr/>
          <a:lstStyle/>
          <a:p>
            <a:r>
              <a:rPr lang="en-US" dirty="0"/>
              <a:t>Text Structure</a:t>
            </a:r>
          </a:p>
        </p:txBody>
      </p:sp>
      <p:sp>
        <p:nvSpPr>
          <p:cNvPr id="3" name="Content Placeholder 2">
            <a:extLst>
              <a:ext uri="{FF2B5EF4-FFF2-40B4-BE49-F238E27FC236}">
                <a16:creationId xmlns:a16="http://schemas.microsoft.com/office/drawing/2014/main" id="{41A34DEC-E793-C9E4-A2CA-0DCD4FBD3F91}"/>
              </a:ext>
            </a:extLst>
          </p:cNvPr>
          <p:cNvSpPr>
            <a:spLocks noGrp="1"/>
          </p:cNvSpPr>
          <p:nvPr>
            <p:ph idx="1"/>
          </p:nvPr>
        </p:nvSpPr>
        <p:spPr>
          <a:xfrm>
            <a:off x="540000" y="1948543"/>
            <a:ext cx="11101136" cy="3779837"/>
          </a:xfrm>
        </p:spPr>
        <p:txBody>
          <a:bodyPr/>
          <a:lstStyle/>
          <a:p>
            <a:r>
              <a:rPr lang="en-US" dirty="0"/>
              <a:t>Narrative and expository texts are organized in different ways and there are different categories of organization for exposition</a:t>
            </a:r>
          </a:p>
          <a:p>
            <a:r>
              <a:rPr lang="en-US" kern="100" dirty="0">
                <a:effectLst/>
                <a:ea typeface="Aptos" panose="020B0004020202020204" pitchFamily="34" charset="0"/>
                <a:cs typeface="Times New Roman" panose="02020603050405020304" pitchFamily="18" charset="0"/>
              </a:rPr>
              <a:t>Each structure includes different elements and may specify how those elements related to each other</a:t>
            </a:r>
          </a:p>
          <a:p>
            <a:r>
              <a:rPr lang="en-US" kern="100" dirty="0">
                <a:ea typeface="Aptos" panose="020B0004020202020204" pitchFamily="34" charset="0"/>
                <a:cs typeface="Times New Roman" panose="02020603050405020304" pitchFamily="18" charset="0"/>
              </a:rPr>
              <a:t>The most common rhetorical structures will be presented on the following slides</a:t>
            </a:r>
          </a:p>
          <a:p>
            <a:r>
              <a:rPr lang="en-US" kern="100" dirty="0">
                <a:effectLst/>
                <a:ea typeface="Aptos" panose="020B0004020202020204" pitchFamily="34" charset="0"/>
                <a:cs typeface="Times New Roman" panose="02020603050405020304" pitchFamily="18" charset="0"/>
              </a:rPr>
              <a:t>How</a:t>
            </a:r>
            <a:r>
              <a:rPr lang="en-US" kern="100" dirty="0">
                <a:ea typeface="Aptos" panose="020B0004020202020204" pitchFamily="34" charset="0"/>
                <a:cs typeface="Times New Roman" panose="02020603050405020304" pitchFamily="18" charset="0"/>
              </a:rPr>
              <a:t>ever, there are also content or substantive structures as well that are worth working with</a:t>
            </a:r>
            <a:endParaRPr lang="en-US"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091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C18F-7E8D-FBB4-9EE7-C82F443201CE}"/>
              </a:ext>
            </a:extLst>
          </p:cNvPr>
          <p:cNvSpPr>
            <a:spLocks noGrp="1"/>
          </p:cNvSpPr>
          <p:nvPr>
            <p:ph type="title"/>
          </p:nvPr>
        </p:nvSpPr>
        <p:spPr>
          <a:xfrm>
            <a:off x="540000" y="540000"/>
            <a:ext cx="11101136" cy="1408543"/>
          </a:xfrm>
        </p:spPr>
        <p:txBody>
          <a:bodyPr/>
          <a:lstStyle/>
          <a:p>
            <a:r>
              <a:rPr lang="en-US" dirty="0"/>
              <a:t>Text Structure</a:t>
            </a:r>
          </a:p>
        </p:txBody>
      </p:sp>
      <p:sp>
        <p:nvSpPr>
          <p:cNvPr id="3" name="Content Placeholder 2">
            <a:extLst>
              <a:ext uri="{FF2B5EF4-FFF2-40B4-BE49-F238E27FC236}">
                <a16:creationId xmlns:a16="http://schemas.microsoft.com/office/drawing/2014/main" id="{41A34DEC-E793-C9E4-A2CA-0DCD4FBD3F91}"/>
              </a:ext>
            </a:extLst>
          </p:cNvPr>
          <p:cNvSpPr>
            <a:spLocks noGrp="1"/>
          </p:cNvSpPr>
          <p:nvPr>
            <p:ph idx="1"/>
          </p:nvPr>
        </p:nvSpPr>
        <p:spPr>
          <a:xfrm>
            <a:off x="540000" y="1948543"/>
            <a:ext cx="11101136" cy="3779837"/>
          </a:xfrm>
        </p:spPr>
        <p:txBody>
          <a:bodyPr/>
          <a:lstStyle/>
          <a:p>
            <a:r>
              <a:rPr lang="en-US" sz="2400" dirty="0"/>
              <a:t>Substantial body of research showing the importance of text structure in reading comprehension and that teaching students how to use text structure when they read improves reading comprehension </a:t>
            </a:r>
          </a:p>
          <a:p>
            <a:pPr marL="0" indent="0">
              <a:buNone/>
            </a:pPr>
            <a:r>
              <a:rPr lang="en-US" sz="1400" kern="100" dirty="0" err="1">
                <a:effectLst/>
                <a:ea typeface="Aptos" panose="020B0004020202020204" pitchFamily="34" charset="0"/>
                <a:cs typeface="Times New Roman" panose="02020603050405020304" pitchFamily="18" charset="0"/>
              </a:rPr>
              <a:t>Bogaerds-Hazenberg</a:t>
            </a:r>
            <a:r>
              <a:rPr lang="en-US" sz="1400" kern="100" dirty="0">
                <a:effectLst/>
                <a:ea typeface="Aptos" panose="020B0004020202020204" pitchFamily="34" charset="0"/>
                <a:cs typeface="Times New Roman" panose="02020603050405020304" pitchFamily="18" charset="0"/>
              </a:rPr>
              <a:t>, et al., 2020; Hall-Mills &amp; </a:t>
            </a:r>
            <a:r>
              <a:rPr lang="en-US" sz="1400" kern="100" dirty="0" err="1">
                <a:effectLst/>
                <a:ea typeface="Aptos" panose="020B0004020202020204" pitchFamily="34" charset="0"/>
                <a:cs typeface="Times New Roman" panose="02020603050405020304" pitchFamily="18" charset="0"/>
              </a:rPr>
              <a:t>Marante</a:t>
            </a:r>
            <a:r>
              <a:rPr lang="en-US" sz="1400" kern="100" dirty="0">
                <a:effectLst/>
                <a:ea typeface="Aptos" panose="020B0004020202020204" pitchFamily="34" charset="0"/>
                <a:cs typeface="Times New Roman" panose="02020603050405020304" pitchFamily="18" charset="0"/>
              </a:rPr>
              <a:t>, 2020; Hebert, et al., 2016; Meyer &amp; Ray, 2011;  Pyle, et al., 2017; </a:t>
            </a:r>
            <a:r>
              <a:rPr lang="en-US" sz="1400" kern="100" dirty="0" err="1">
                <a:effectLst/>
                <a:ea typeface="Aptos" panose="020B0004020202020204" pitchFamily="34" charset="0"/>
                <a:cs typeface="Times New Roman" panose="02020603050405020304" pitchFamily="18" charset="0"/>
              </a:rPr>
              <a:t>Roehling</a:t>
            </a:r>
            <a:r>
              <a:rPr lang="en-US" sz="1400" kern="100" dirty="0">
                <a:effectLst/>
                <a:ea typeface="Aptos" panose="020B0004020202020204" pitchFamily="34" charset="0"/>
                <a:cs typeface="Times New Roman" panose="02020603050405020304" pitchFamily="18" charset="0"/>
              </a:rPr>
              <a:t>, et al., 2017; Shanahan, 2010; </a:t>
            </a:r>
            <a:r>
              <a:rPr lang="en-US" sz="1400" kern="100" dirty="0" err="1">
                <a:effectLst/>
                <a:ea typeface="Aptos" panose="020B0004020202020204" pitchFamily="34" charset="0"/>
                <a:cs typeface="Times New Roman" panose="02020603050405020304" pitchFamily="18" charset="0"/>
              </a:rPr>
              <a:t>Wijekumar</a:t>
            </a:r>
            <a:r>
              <a:rPr lang="en-US" sz="1400" kern="100" dirty="0">
                <a:effectLst/>
                <a:ea typeface="Aptos" panose="020B0004020202020204" pitchFamily="34" charset="0"/>
                <a:cs typeface="Times New Roman" panose="02020603050405020304" pitchFamily="18" charset="0"/>
              </a:rPr>
              <a:t>, et al., 2017; </a:t>
            </a:r>
            <a:r>
              <a:rPr lang="en-US" sz="1400" kern="100" dirty="0" err="1">
                <a:effectLst/>
                <a:ea typeface="Aptos" panose="020B0004020202020204" pitchFamily="34" charset="0"/>
                <a:cs typeface="Times New Roman" panose="02020603050405020304" pitchFamily="18" charset="0"/>
              </a:rPr>
              <a:t>Wijekumar</a:t>
            </a:r>
            <a:r>
              <a:rPr lang="en-US" sz="1400" kern="100" dirty="0">
                <a:effectLst/>
                <a:ea typeface="Aptos" panose="020B0004020202020204" pitchFamily="34" charset="0"/>
                <a:cs typeface="Times New Roman" panose="02020603050405020304" pitchFamily="18" charset="0"/>
              </a:rPr>
              <a:t>, 2018; Williams, et al., 2016</a:t>
            </a:r>
          </a:p>
          <a:p>
            <a:r>
              <a:rPr lang="en-US" sz="2400" kern="100" dirty="0">
                <a:effectLst/>
                <a:ea typeface="Aptos" panose="020B0004020202020204" pitchFamily="34" charset="0"/>
                <a:cs typeface="Times New Roman" panose="02020603050405020304" pitchFamily="18" charset="0"/>
              </a:rPr>
              <a:t>Harder to </a:t>
            </a:r>
            <a:r>
              <a:rPr lang="en-US" sz="2400" kern="100" dirty="0">
                <a:ea typeface="Aptos" panose="020B0004020202020204" pitchFamily="34" charset="0"/>
                <a:cs typeface="Times New Roman" panose="02020603050405020304" pitchFamily="18" charset="0"/>
              </a:rPr>
              <a:t>teach text structure as an exercise – by its nature, it makes more sense to teach it and apply it with texts the students are trying to understand</a:t>
            </a:r>
            <a:r>
              <a:rPr lang="en-US" sz="2400" kern="100" dirty="0">
                <a:effectLst/>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4271739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Use of Text Structure</a:t>
            </a:r>
          </a:p>
        </p:txBody>
      </p:sp>
      <p:sp>
        <p:nvSpPr>
          <p:cNvPr id="3" name="Content Placeholder 2"/>
          <p:cNvSpPr>
            <a:spLocks noGrp="1"/>
          </p:cNvSpPr>
          <p:nvPr>
            <p:ph idx="1"/>
          </p:nvPr>
        </p:nvSpPr>
        <p:spPr>
          <a:xfrm>
            <a:off x="540000" y="2043953"/>
            <a:ext cx="11101136" cy="4264771"/>
          </a:xfrm>
        </p:spPr>
        <p:txBody>
          <a:bodyPr>
            <a:normAutofit fontScale="92500"/>
          </a:bodyPr>
          <a:lstStyle/>
          <a:p>
            <a:r>
              <a:rPr lang="en-US" dirty="0"/>
              <a:t>Texts can be hard because they are organized in complex ways</a:t>
            </a:r>
          </a:p>
          <a:p>
            <a:r>
              <a:rPr lang="en-US" dirty="0"/>
              <a:t>The structure of what is read can help students determine importance.  </a:t>
            </a:r>
          </a:p>
          <a:p>
            <a:r>
              <a:rPr lang="en-US" dirty="0"/>
              <a:t>Need to make sure that students know common text organization schemes (description; compare/contrast; problem-solution; sequence; enumeration) </a:t>
            </a:r>
          </a:p>
          <a:p>
            <a:r>
              <a:rPr lang="en-US" dirty="0"/>
              <a:t>Need to guide students to use headings and subheadings can help students learn the scope and sequence of information</a:t>
            </a:r>
          </a:p>
          <a:p>
            <a:r>
              <a:rPr lang="en-US" dirty="0"/>
              <a:t>Need to examine particular texts to see if organization holds a special key to the meaning (like in a comparison text or problem-solution text) and to guide students to attend to this structure</a:t>
            </a:r>
          </a:p>
          <a:p>
            <a:pPr marL="0" indent="0">
              <a:buNone/>
            </a:pPr>
            <a:endParaRPr lang="en-US" sz="2400" dirty="0"/>
          </a:p>
          <a:p>
            <a:endParaRPr lang="en-US" sz="2400" dirty="0"/>
          </a:p>
          <a:p>
            <a:pPr marL="914400" lvl="2" indent="0">
              <a:buNone/>
            </a:pPr>
            <a:endParaRPr lang="en-US" dirty="0"/>
          </a:p>
        </p:txBody>
      </p:sp>
    </p:spTree>
    <p:extLst>
      <p:ext uri="{BB962C8B-B14F-4D97-AF65-F5344CB8AC3E}">
        <p14:creationId xmlns:p14="http://schemas.microsoft.com/office/powerpoint/2010/main" val="32867835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Story Map</a:t>
            </a:r>
          </a:p>
        </p:txBody>
      </p:sp>
      <p:graphicFrame>
        <p:nvGraphicFramePr>
          <p:cNvPr id="4" name="Content Placeholder 3"/>
          <p:cNvGraphicFramePr>
            <a:graphicFrameLocks noGrp="1"/>
          </p:cNvGraphicFramePr>
          <p:nvPr>
            <p:ph idx="1"/>
          </p:nvPr>
        </p:nvGraphicFramePr>
        <p:xfrm>
          <a:off x="1981200" y="1481138"/>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350">
                <a:tc>
                  <a:txBody>
                    <a:bodyPr/>
                    <a:lstStyle/>
                    <a:p>
                      <a:r>
                        <a:rPr lang="en-US" dirty="0"/>
                        <a:t>Setting :</a:t>
                      </a:r>
                    </a:p>
                  </a:txBody>
                  <a:tcPr/>
                </a:tc>
                <a:extLst>
                  <a:ext uri="{0D108BD9-81ED-4DB2-BD59-A6C34878D82A}">
                    <a16:rowId xmlns:a16="http://schemas.microsoft.com/office/drawing/2014/main" val="10000"/>
                  </a:ext>
                </a:extLst>
              </a:tr>
              <a:tr h="514350">
                <a:tc>
                  <a:txBody>
                    <a:bodyPr/>
                    <a:lstStyle/>
                    <a:p>
                      <a:r>
                        <a:rPr lang="en-US" dirty="0"/>
                        <a:t>Main Character:</a:t>
                      </a:r>
                    </a:p>
                  </a:txBody>
                  <a:tcPr/>
                </a:tc>
                <a:extLst>
                  <a:ext uri="{0D108BD9-81ED-4DB2-BD59-A6C34878D82A}">
                    <a16:rowId xmlns:a16="http://schemas.microsoft.com/office/drawing/2014/main" val="10001"/>
                  </a:ext>
                </a:extLst>
              </a:tr>
              <a:tr h="514350">
                <a:tc>
                  <a:txBody>
                    <a:bodyPr/>
                    <a:lstStyle/>
                    <a:p>
                      <a:r>
                        <a:rPr lang="en-US" dirty="0"/>
                        <a:t>Problem:</a:t>
                      </a:r>
                    </a:p>
                  </a:txBody>
                  <a:tcPr/>
                </a:tc>
                <a:extLst>
                  <a:ext uri="{0D108BD9-81ED-4DB2-BD59-A6C34878D82A}">
                    <a16:rowId xmlns:a16="http://schemas.microsoft.com/office/drawing/2014/main" val="10002"/>
                  </a:ext>
                </a:extLst>
              </a:tr>
              <a:tr h="514350">
                <a:tc>
                  <a:txBody>
                    <a:bodyPr/>
                    <a:lstStyle/>
                    <a:p>
                      <a:r>
                        <a:rPr lang="en-US" dirty="0"/>
                        <a:t>Internal</a:t>
                      </a:r>
                      <a:r>
                        <a:rPr lang="en-US" baseline="0" dirty="0"/>
                        <a:t> Response:</a:t>
                      </a:r>
                      <a:endParaRPr lang="en-US" dirty="0"/>
                    </a:p>
                  </a:txBody>
                  <a:tcPr/>
                </a:tc>
                <a:extLst>
                  <a:ext uri="{0D108BD9-81ED-4DB2-BD59-A6C34878D82A}">
                    <a16:rowId xmlns:a16="http://schemas.microsoft.com/office/drawing/2014/main" val="10003"/>
                  </a:ext>
                </a:extLst>
              </a:tr>
              <a:tr h="514350">
                <a:tc>
                  <a:txBody>
                    <a:bodyPr/>
                    <a:lstStyle/>
                    <a:p>
                      <a:r>
                        <a:rPr lang="en-US" dirty="0"/>
                        <a:t>Attempt:</a:t>
                      </a:r>
                    </a:p>
                  </a:txBody>
                  <a:tcPr/>
                </a:tc>
                <a:extLst>
                  <a:ext uri="{0D108BD9-81ED-4DB2-BD59-A6C34878D82A}">
                    <a16:rowId xmlns:a16="http://schemas.microsoft.com/office/drawing/2014/main" val="10004"/>
                  </a:ext>
                </a:extLst>
              </a:tr>
              <a:tr h="514350">
                <a:tc>
                  <a:txBody>
                    <a:bodyPr/>
                    <a:lstStyle/>
                    <a:p>
                      <a:r>
                        <a:rPr lang="en-US" dirty="0"/>
                        <a:t>Outcome:</a:t>
                      </a:r>
                    </a:p>
                  </a:txBody>
                  <a:tcPr/>
                </a:tc>
                <a:extLst>
                  <a:ext uri="{0D108BD9-81ED-4DB2-BD59-A6C34878D82A}">
                    <a16:rowId xmlns:a16="http://schemas.microsoft.com/office/drawing/2014/main" val="10005"/>
                  </a:ext>
                </a:extLst>
              </a:tr>
              <a:tr h="514350">
                <a:tc>
                  <a:txBody>
                    <a:bodyPr/>
                    <a:lstStyle/>
                    <a:p>
                      <a:r>
                        <a:rPr lang="en-US" dirty="0"/>
                        <a:t>Reaction:</a:t>
                      </a:r>
                    </a:p>
                  </a:txBody>
                  <a:tcPr/>
                </a:tc>
                <a:extLst>
                  <a:ext uri="{0D108BD9-81ED-4DB2-BD59-A6C34878D82A}">
                    <a16:rowId xmlns:a16="http://schemas.microsoft.com/office/drawing/2014/main" val="10006"/>
                  </a:ext>
                </a:extLst>
              </a:tr>
              <a:tr h="514350">
                <a:tc>
                  <a:txBody>
                    <a:bodyPr/>
                    <a:lstStyle/>
                    <a:p>
                      <a:r>
                        <a:rPr lang="en-US" dirty="0"/>
                        <a:t>Theme: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38856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text&#10;&#10;Description automatically generated">
            <a:extLst>
              <a:ext uri="{FF2B5EF4-FFF2-40B4-BE49-F238E27FC236}">
                <a16:creationId xmlns:a16="http://schemas.microsoft.com/office/drawing/2014/main" id="{6A1296BF-B29F-C73F-7E51-0AD0467414D6}"/>
              </a:ext>
            </a:extLst>
          </p:cNvPr>
          <p:cNvPicPr>
            <a:picLocks noGrp="1" noChangeAspect="1"/>
          </p:cNvPicPr>
          <p:nvPr>
            <p:ph idx="1"/>
          </p:nvPr>
        </p:nvPicPr>
        <p:blipFill>
          <a:blip r:embed="rId2"/>
          <a:stretch>
            <a:fillRect/>
          </a:stretch>
        </p:blipFill>
        <p:spPr>
          <a:xfrm>
            <a:off x="1577901" y="355144"/>
            <a:ext cx="7460081" cy="6253520"/>
          </a:xfrm>
        </p:spPr>
      </p:pic>
    </p:spTree>
    <p:extLst>
      <p:ext uri="{BB962C8B-B14F-4D97-AF65-F5344CB8AC3E}">
        <p14:creationId xmlns:p14="http://schemas.microsoft.com/office/powerpoint/2010/main" val="1153167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D834-DB3A-C7CD-BBC8-BDB377630B16}"/>
              </a:ext>
            </a:extLst>
          </p:cNvPr>
          <p:cNvSpPr>
            <a:spLocks noGrp="1"/>
          </p:cNvSpPr>
          <p:nvPr>
            <p:ph type="title"/>
          </p:nvPr>
        </p:nvSpPr>
        <p:spPr/>
        <p:txBody>
          <a:bodyPr/>
          <a:lstStyle/>
          <a:p>
            <a:r>
              <a:rPr lang="en-US" dirty="0"/>
              <a:t>Example of a content structure</a:t>
            </a:r>
          </a:p>
        </p:txBody>
      </p:sp>
      <p:sp>
        <p:nvSpPr>
          <p:cNvPr id="3" name="Content Placeholder 2">
            <a:extLst>
              <a:ext uri="{FF2B5EF4-FFF2-40B4-BE49-F238E27FC236}">
                <a16:creationId xmlns:a16="http://schemas.microsoft.com/office/drawing/2014/main" id="{548EF540-59AB-9BA3-647D-B4E1F1B31111}"/>
              </a:ext>
            </a:extLst>
          </p:cNvPr>
          <p:cNvSpPr>
            <a:spLocks noGrp="1"/>
          </p:cNvSpPr>
          <p:nvPr>
            <p:ph idx="1"/>
          </p:nvPr>
        </p:nvSpPr>
        <p:spPr>
          <a:xfrm>
            <a:off x="550864" y="2013857"/>
            <a:ext cx="11090271" cy="4294867"/>
          </a:xfrm>
        </p:spPr>
        <p:txBody>
          <a:bodyPr>
            <a:normAutofit/>
          </a:bodyPr>
          <a:lstStyle/>
          <a:p>
            <a:r>
              <a:rPr lang="en-US" sz="2400" dirty="0"/>
              <a:t>Social studies book that focuses on civilizations (Egypt, Greece, Rome, China…)</a:t>
            </a:r>
          </a:p>
          <a:p>
            <a:r>
              <a:rPr lang="en-US" sz="2400" dirty="0"/>
              <a:t>The chapters include descriptions, sequences of events, cause and effect connections, etc.</a:t>
            </a:r>
          </a:p>
          <a:p>
            <a:r>
              <a:rPr lang="en-US" sz="2400" dirty="0"/>
              <a:t>But they also each include sections on economics, religion, government, arts and culture, and history</a:t>
            </a:r>
          </a:p>
          <a:p>
            <a:endParaRPr lang="en-US" dirty="0"/>
          </a:p>
        </p:txBody>
      </p:sp>
    </p:spTree>
    <p:extLst>
      <p:ext uri="{BB962C8B-B14F-4D97-AF65-F5344CB8AC3E}">
        <p14:creationId xmlns:p14="http://schemas.microsoft.com/office/powerpoint/2010/main" val="1255188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81F-D3BD-AFE6-0C50-D89ED5C1F26A}"/>
              </a:ext>
            </a:extLst>
          </p:cNvPr>
          <p:cNvSpPr>
            <a:spLocks noGrp="1"/>
          </p:cNvSpPr>
          <p:nvPr>
            <p:ph type="title"/>
          </p:nvPr>
        </p:nvSpPr>
        <p:spPr>
          <a:xfrm>
            <a:off x="540000" y="540000"/>
            <a:ext cx="11101135" cy="1201714"/>
          </a:xfrm>
        </p:spPr>
        <p:txBody>
          <a:bodyPr/>
          <a:lstStyle/>
          <a:p>
            <a:r>
              <a:rPr lang="en-US" dirty="0"/>
              <a:t>Knowledge and Comprehension</a:t>
            </a:r>
          </a:p>
        </p:txBody>
      </p:sp>
      <p:sp>
        <p:nvSpPr>
          <p:cNvPr id="3" name="Content Placeholder 2">
            <a:extLst>
              <a:ext uri="{FF2B5EF4-FFF2-40B4-BE49-F238E27FC236}">
                <a16:creationId xmlns:a16="http://schemas.microsoft.com/office/drawing/2014/main" id="{7C18B3A4-AD03-C24C-9660-1D0FC8E0AEF9}"/>
              </a:ext>
            </a:extLst>
          </p:cNvPr>
          <p:cNvSpPr>
            <a:spLocks noGrp="1"/>
          </p:cNvSpPr>
          <p:nvPr>
            <p:ph idx="1"/>
          </p:nvPr>
        </p:nvSpPr>
        <p:spPr>
          <a:xfrm>
            <a:off x="540000" y="1741715"/>
            <a:ext cx="11101136" cy="4567010"/>
          </a:xfrm>
        </p:spPr>
        <p:txBody>
          <a:bodyPr/>
          <a:lstStyle/>
          <a:p>
            <a:r>
              <a:rPr lang="en-US" sz="2400" dirty="0"/>
              <a:t>Readers do not just take in information – all learning is interpretive</a:t>
            </a:r>
          </a:p>
          <a:p>
            <a:r>
              <a:rPr lang="en-US" sz="2400" dirty="0"/>
              <a:t>This, in part, means that we take in information through the lens of what we know (we interpret it, we combine it with already known information)</a:t>
            </a:r>
          </a:p>
          <a:p>
            <a:r>
              <a:rPr lang="en-US" sz="2400" dirty="0"/>
              <a:t>Texts can be challenging if they presuppose or require overt use of knowledge</a:t>
            </a:r>
          </a:p>
          <a:p>
            <a:r>
              <a:rPr lang="en-US" sz="2400" dirty="0"/>
              <a:t>Students can be guided to use their related experiences in ways that scaffolds the new knowledge</a:t>
            </a:r>
          </a:p>
          <a:p>
            <a:r>
              <a:rPr lang="en-US" sz="2400" dirty="0"/>
              <a:t>Too often we do this poorly</a:t>
            </a:r>
          </a:p>
          <a:p>
            <a:endParaRPr lang="en-US" dirty="0"/>
          </a:p>
        </p:txBody>
      </p:sp>
    </p:spTree>
    <p:extLst>
      <p:ext uri="{BB962C8B-B14F-4D97-AF65-F5344CB8AC3E}">
        <p14:creationId xmlns:p14="http://schemas.microsoft.com/office/powerpoint/2010/main" val="220609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D4B7-32BE-2572-3CB0-6CEFCC624E56}"/>
              </a:ext>
            </a:extLst>
          </p:cNvPr>
          <p:cNvSpPr txBox="1"/>
          <p:nvPr/>
        </p:nvSpPr>
        <p:spPr>
          <a:xfrm>
            <a:off x="550863" y="540001"/>
            <a:ext cx="11075080" cy="18095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a:latin typeface="+mj-lt"/>
                <a:ea typeface="+mj-ea"/>
                <a:cs typeface="+mj-cs"/>
              </a:rPr>
              <a:t>Example</a:t>
            </a:r>
          </a:p>
        </p:txBody>
      </p:sp>
      <p:graphicFrame>
        <p:nvGraphicFramePr>
          <p:cNvPr id="6" name="TextBox 2">
            <a:extLst>
              <a:ext uri="{FF2B5EF4-FFF2-40B4-BE49-F238E27FC236}">
                <a16:creationId xmlns:a16="http://schemas.microsoft.com/office/drawing/2014/main" id="{F5B898B0-97D6-04E0-7FF5-F984CBFBCC58}"/>
              </a:ext>
            </a:extLst>
          </p:cNvPr>
          <p:cNvGraphicFramePr/>
          <p:nvPr>
            <p:extLst>
              <p:ext uri="{D42A27DB-BD31-4B8C-83A1-F6EECF244321}">
                <p14:modId xmlns:p14="http://schemas.microsoft.com/office/powerpoint/2010/main" val="3783255"/>
              </p:ext>
            </p:extLst>
          </p:nvPr>
        </p:nvGraphicFramePr>
        <p:xfrm>
          <a:off x="-332808" y="1643711"/>
          <a:ext cx="11822900" cy="479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893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989703" y="505609"/>
            <a:ext cx="10381129" cy="5798372"/>
          </a:xfrm>
        </p:spPr>
        <p:txBody>
          <a:bodyPr>
            <a:normAutofit lnSpcReduction="10000"/>
          </a:bodyPr>
          <a:lstStyle/>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3380953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505609" y="225910"/>
            <a:ext cx="10757647" cy="6099585"/>
          </a:xfrm>
        </p:spPr>
        <p:txBody>
          <a:bodyPr>
            <a:normAutofit/>
          </a:bodyPr>
          <a:lstStyle/>
          <a:p>
            <a:pPr marL="0" indent="0" algn="ctr">
              <a:buNone/>
            </a:pPr>
            <a:r>
              <a:rPr lang="en-US" b="1" dirty="0"/>
              <a:t>Washing Clothes</a:t>
            </a:r>
          </a:p>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21900305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942C8F5B-01D2-6085-4386-D90F9A949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58" y="387087"/>
            <a:ext cx="10876942" cy="6089913"/>
          </a:xfrm>
          <a:prstGeom prst="rect">
            <a:avLst/>
          </a:prstGeom>
        </p:spPr>
      </p:pic>
      <p:sp>
        <p:nvSpPr>
          <p:cNvPr id="5" name="TextBox 4">
            <a:extLst>
              <a:ext uri="{FF2B5EF4-FFF2-40B4-BE49-F238E27FC236}">
                <a16:creationId xmlns:a16="http://schemas.microsoft.com/office/drawing/2014/main" id="{F9219340-D2B8-9165-D283-631FA0A74E79}"/>
              </a:ext>
            </a:extLst>
          </p:cNvPr>
          <p:cNvSpPr txBox="1"/>
          <p:nvPr/>
        </p:nvSpPr>
        <p:spPr>
          <a:xfrm>
            <a:off x="7239000" y="6172200"/>
            <a:ext cx="3810000" cy="369332"/>
          </a:xfrm>
          <a:prstGeom prst="rect">
            <a:avLst/>
          </a:prstGeom>
          <a:noFill/>
        </p:spPr>
        <p:txBody>
          <a:bodyPr wrap="square" rtlCol="0">
            <a:spAutoFit/>
          </a:bodyPr>
          <a:lstStyle/>
          <a:p>
            <a:r>
              <a:rPr lang="en-US" dirty="0" err="1"/>
              <a:t>Lupo</a:t>
            </a:r>
            <a:r>
              <a:rPr lang="en-US" dirty="0"/>
              <a:t>, et al., 2019</a:t>
            </a:r>
          </a:p>
        </p:txBody>
      </p:sp>
    </p:spTree>
    <p:extLst>
      <p:ext uri="{BB962C8B-B14F-4D97-AF65-F5344CB8AC3E}">
        <p14:creationId xmlns:p14="http://schemas.microsoft.com/office/powerpoint/2010/main" val="1772959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A56-32CB-8C73-41DC-1237B3DA332D}"/>
              </a:ext>
            </a:extLst>
          </p:cNvPr>
          <p:cNvSpPr>
            <a:spLocks noGrp="1"/>
          </p:cNvSpPr>
          <p:nvPr>
            <p:ph type="title"/>
          </p:nvPr>
        </p:nvSpPr>
        <p:spPr/>
        <p:txBody>
          <a:bodyPr/>
          <a:lstStyle/>
          <a:p>
            <a:r>
              <a:rPr lang="en-US" dirty="0"/>
              <a:t>Supporting Knowledge Use</a:t>
            </a:r>
          </a:p>
        </p:txBody>
      </p:sp>
      <p:sp>
        <p:nvSpPr>
          <p:cNvPr id="3" name="Content Placeholder 2">
            <a:extLst>
              <a:ext uri="{FF2B5EF4-FFF2-40B4-BE49-F238E27FC236}">
                <a16:creationId xmlns:a16="http://schemas.microsoft.com/office/drawing/2014/main" id="{A12F1DE8-C6A2-0562-C6A2-F7510FB72E88}"/>
              </a:ext>
            </a:extLst>
          </p:cNvPr>
          <p:cNvSpPr>
            <a:spLocks noGrp="1"/>
          </p:cNvSpPr>
          <p:nvPr>
            <p:ph idx="1"/>
          </p:nvPr>
        </p:nvSpPr>
        <p:spPr/>
        <p:txBody>
          <a:bodyPr>
            <a:normAutofit/>
          </a:bodyPr>
          <a:lstStyle/>
          <a:p>
            <a:r>
              <a:rPr lang="en-US" b="1" dirty="0"/>
              <a:t>Knowledge activation: </a:t>
            </a:r>
            <a:r>
              <a:rPr lang="en-US" dirty="0"/>
              <a:t>bringing to mind what one already knows </a:t>
            </a:r>
          </a:p>
          <a:p>
            <a:endParaRPr lang="en-US" dirty="0"/>
          </a:p>
          <a:p>
            <a:r>
              <a:rPr lang="en-US" b="1" dirty="0"/>
              <a:t>Knowledge integration/revision: </a:t>
            </a:r>
            <a:r>
              <a:rPr lang="en-US" dirty="0"/>
              <a:t>extending or adjusting what they have</a:t>
            </a:r>
          </a:p>
        </p:txBody>
      </p:sp>
    </p:spTree>
    <p:extLst>
      <p:ext uri="{BB962C8B-B14F-4D97-AF65-F5344CB8AC3E}">
        <p14:creationId xmlns:p14="http://schemas.microsoft.com/office/powerpoint/2010/main" val="1850830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533400"/>
            <a:ext cx="9688286" cy="990600"/>
          </a:xfrm>
        </p:spPr>
        <p:txBody>
          <a:bodyPr>
            <a:normAutofit/>
          </a:bodyPr>
          <a:lstStyle/>
          <a:p>
            <a:r>
              <a:rPr lang="en-US" dirty="0"/>
              <a:t>Supporting knowledge use (cont.)</a:t>
            </a:r>
          </a:p>
        </p:txBody>
      </p:sp>
      <p:sp>
        <p:nvSpPr>
          <p:cNvPr id="3" name="Content Placeholder 2"/>
          <p:cNvSpPr>
            <a:spLocks noGrp="1"/>
          </p:cNvSpPr>
          <p:nvPr>
            <p:ph idx="1"/>
          </p:nvPr>
        </p:nvSpPr>
        <p:spPr>
          <a:xfrm>
            <a:off x="2057400" y="1524000"/>
            <a:ext cx="8229600" cy="4572001"/>
          </a:xfrm>
        </p:spPr>
        <p:txBody>
          <a:bodyPr>
            <a:normAutofit/>
          </a:bodyPr>
          <a:lstStyle/>
          <a:p>
            <a:pPr marL="0" indent="0">
              <a:buNone/>
            </a:pPr>
            <a:endParaRPr lang="en-US" dirty="0"/>
          </a:p>
          <a:p>
            <a:r>
              <a:rPr lang="en-US" dirty="0"/>
              <a:t>Don’t overdo it – provide supporting information not just a repetition of the text</a:t>
            </a:r>
          </a:p>
          <a:p>
            <a:r>
              <a:rPr lang="en-US" dirty="0"/>
              <a:t>“Prior knowledge” emphasis instead of knowledge emphasis has put too much focus on pre-reading</a:t>
            </a:r>
          </a:p>
          <a:p>
            <a:r>
              <a:rPr lang="en-US" dirty="0"/>
              <a:t>Supporting students use of knowledge can include pre-reading, reading, and post-reading actions</a:t>
            </a:r>
          </a:p>
          <a:p>
            <a:endParaRPr lang="en-US" sz="2200" dirty="0"/>
          </a:p>
          <a:p>
            <a:endParaRPr lang="en-US" sz="2200" dirty="0"/>
          </a:p>
        </p:txBody>
      </p:sp>
    </p:spTree>
    <p:extLst>
      <p:ext uri="{BB962C8B-B14F-4D97-AF65-F5344CB8AC3E}">
        <p14:creationId xmlns:p14="http://schemas.microsoft.com/office/powerpoint/2010/main" val="77312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4" y="533400"/>
            <a:ext cx="9383486" cy="990600"/>
          </a:xfrm>
        </p:spPr>
        <p:txBody>
          <a:bodyPr>
            <a:normAutofit/>
          </a:bodyPr>
          <a:lstStyle/>
          <a:p>
            <a:r>
              <a:rPr lang="en-US" dirty="0"/>
              <a:t>Supporting knowledge use (cont.)</a:t>
            </a:r>
          </a:p>
        </p:txBody>
      </p:sp>
      <p:sp>
        <p:nvSpPr>
          <p:cNvPr id="3" name="Content Placeholder 2"/>
          <p:cNvSpPr>
            <a:spLocks noGrp="1"/>
          </p:cNvSpPr>
          <p:nvPr>
            <p:ph idx="1"/>
          </p:nvPr>
        </p:nvSpPr>
        <p:spPr>
          <a:xfrm>
            <a:off x="1785770" y="2246938"/>
            <a:ext cx="8229600" cy="4343400"/>
          </a:xfrm>
        </p:spPr>
        <p:txBody>
          <a:bodyPr>
            <a:normAutofit/>
          </a:bodyPr>
          <a:lstStyle/>
          <a:p>
            <a:r>
              <a:rPr lang="en-US" dirty="0"/>
              <a:t>A student’s prior knowledge may also overwhelm a text (readers tend to stay with their preconceptions, so if text information is in disagreement with reader knowledge, the reader often fails to learn)</a:t>
            </a:r>
          </a:p>
          <a:p>
            <a:r>
              <a:rPr lang="en-US" dirty="0"/>
              <a:t>Too much prereading emphasis on prior knowledge can encourage this kind of non-learning</a:t>
            </a:r>
          </a:p>
          <a:p>
            <a:endParaRPr lang="en-US" sz="2200" dirty="0"/>
          </a:p>
        </p:txBody>
      </p:sp>
    </p:spTree>
    <p:extLst>
      <p:ext uri="{BB962C8B-B14F-4D97-AF65-F5344CB8AC3E}">
        <p14:creationId xmlns:p14="http://schemas.microsoft.com/office/powerpoint/2010/main" val="14116599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533400"/>
            <a:ext cx="9622971" cy="990600"/>
          </a:xfrm>
        </p:spPr>
        <p:txBody>
          <a:bodyPr>
            <a:normAutofit/>
          </a:bodyPr>
          <a:lstStyle/>
          <a:p>
            <a:r>
              <a:rPr lang="en-US" dirty="0"/>
              <a:t>Supporting knowledge use (cont.)</a:t>
            </a:r>
          </a:p>
        </p:txBody>
      </p:sp>
      <p:sp>
        <p:nvSpPr>
          <p:cNvPr id="3" name="Content Placeholder 2"/>
          <p:cNvSpPr>
            <a:spLocks noGrp="1"/>
          </p:cNvSpPr>
          <p:nvPr>
            <p:ph idx="1"/>
          </p:nvPr>
        </p:nvSpPr>
        <p:spPr>
          <a:xfrm>
            <a:off x="1687286" y="2438400"/>
            <a:ext cx="8229600" cy="4343400"/>
          </a:xfrm>
        </p:spPr>
        <p:txBody>
          <a:bodyPr>
            <a:normAutofit/>
          </a:bodyPr>
          <a:lstStyle/>
          <a:p>
            <a:r>
              <a:rPr lang="en-US" dirty="0"/>
              <a:t>Writing or discussing relevant knowledge</a:t>
            </a:r>
          </a:p>
          <a:p>
            <a:r>
              <a:rPr lang="en-US" dirty="0"/>
              <a:t>Text sets</a:t>
            </a:r>
          </a:p>
          <a:p>
            <a:r>
              <a:rPr lang="en-US" dirty="0"/>
              <a:t>Concept maps</a:t>
            </a:r>
          </a:p>
          <a:p>
            <a:r>
              <a:rPr lang="en-US" dirty="0"/>
              <a:t>Refutation texts</a:t>
            </a:r>
          </a:p>
          <a:p>
            <a:r>
              <a:rPr lang="en-US" dirty="0"/>
              <a:t>Connecting text info to knowledge</a:t>
            </a:r>
          </a:p>
          <a:p>
            <a:endParaRPr lang="en-US" sz="2200" dirty="0"/>
          </a:p>
          <a:p>
            <a:endParaRPr lang="en-US" sz="2200" dirty="0"/>
          </a:p>
        </p:txBody>
      </p:sp>
    </p:spTree>
    <p:extLst>
      <p:ext uri="{BB962C8B-B14F-4D97-AF65-F5344CB8AC3E}">
        <p14:creationId xmlns:p14="http://schemas.microsoft.com/office/powerpoint/2010/main" val="28568318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0DC8-2763-FAEF-B2C8-845464EC7B6F}"/>
              </a:ext>
            </a:extLst>
          </p:cNvPr>
          <p:cNvSpPr>
            <a:spLocks noGrp="1"/>
          </p:cNvSpPr>
          <p:nvPr>
            <p:ph type="title"/>
          </p:nvPr>
        </p:nvSpPr>
        <p:spPr/>
        <p:txBody>
          <a:bodyPr/>
          <a:lstStyle/>
          <a:p>
            <a:r>
              <a:rPr lang="en-US" dirty="0"/>
              <a:t>Text sets</a:t>
            </a:r>
          </a:p>
        </p:txBody>
      </p:sp>
      <p:sp>
        <p:nvSpPr>
          <p:cNvPr id="3" name="Content Placeholder 2">
            <a:extLst>
              <a:ext uri="{FF2B5EF4-FFF2-40B4-BE49-F238E27FC236}">
                <a16:creationId xmlns:a16="http://schemas.microsoft.com/office/drawing/2014/main" id="{4EC8C0F9-D72D-CE40-89BC-CB89DF5B4D59}"/>
              </a:ext>
            </a:extLst>
          </p:cNvPr>
          <p:cNvSpPr>
            <a:spLocks noGrp="1"/>
          </p:cNvSpPr>
          <p:nvPr>
            <p:ph idx="1"/>
          </p:nvPr>
        </p:nvSpPr>
        <p:spPr>
          <a:xfrm>
            <a:off x="1222513" y="1903187"/>
            <a:ext cx="10429488" cy="3959224"/>
          </a:xfrm>
        </p:spPr>
        <p:txBody>
          <a:bodyPr>
            <a:normAutofit/>
          </a:bodyPr>
          <a:lstStyle/>
          <a:p>
            <a:r>
              <a:rPr lang="en-US" dirty="0"/>
              <a:t>Building relevant knowledge through reading</a:t>
            </a:r>
          </a:p>
          <a:p>
            <a:r>
              <a:rPr lang="en-US" dirty="0"/>
              <a:t>Text sets provide mutual supports</a:t>
            </a:r>
          </a:p>
          <a:p>
            <a:r>
              <a:rPr lang="en-US" dirty="0"/>
              <a:t>Visual texts</a:t>
            </a:r>
          </a:p>
          <a:p>
            <a:r>
              <a:rPr lang="en-US" dirty="0"/>
              <a:t>Accessible texts</a:t>
            </a:r>
          </a:p>
          <a:p>
            <a:r>
              <a:rPr lang="en-US" dirty="0"/>
              <a:t>Motivational texts</a:t>
            </a:r>
          </a:p>
        </p:txBody>
      </p:sp>
    </p:spTree>
    <p:extLst>
      <p:ext uri="{BB962C8B-B14F-4D97-AF65-F5344CB8AC3E}">
        <p14:creationId xmlns:p14="http://schemas.microsoft.com/office/powerpoint/2010/main" val="1950449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Learning – Not Just Comprehension</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sz="2400" dirty="0"/>
              <a:t>Given the value of knowledge in reading comprehension, it is essential that students develop a great deal of world/domain knowledge about history, science, social studies, literature, etc.</a:t>
            </a:r>
          </a:p>
          <a:p>
            <a:r>
              <a:rPr lang="en-US" sz="2400" dirty="0"/>
              <a:t>That means it is essential to provide students with rich curriculum in subject areas</a:t>
            </a:r>
          </a:p>
          <a:p>
            <a:r>
              <a:rPr lang="en-US" sz="2400" dirty="0"/>
              <a:t>It also means that texts used to teach or practice reading comprehension should be worth reading (that means text with worthwhile information and reading teachers should make sure that students gain and maintain knowledge of this information</a:t>
            </a:r>
          </a:p>
        </p:txBody>
      </p:sp>
    </p:spTree>
    <p:extLst>
      <p:ext uri="{BB962C8B-B14F-4D97-AF65-F5344CB8AC3E}">
        <p14:creationId xmlns:p14="http://schemas.microsoft.com/office/powerpoint/2010/main" val="3141304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799D-FAB3-704C-6958-B78FBDB22FD9}"/>
              </a:ext>
            </a:extLst>
          </p:cNvPr>
          <p:cNvSpPr>
            <a:spLocks noGrp="1"/>
          </p:cNvSpPr>
          <p:nvPr>
            <p:ph type="title"/>
          </p:nvPr>
        </p:nvSpPr>
        <p:spPr>
          <a:xfrm>
            <a:off x="540000" y="540000"/>
            <a:ext cx="11101135" cy="1332343"/>
          </a:xfrm>
        </p:spPr>
        <p:txBody>
          <a:bodyPr>
            <a:normAutofit/>
          </a:bodyPr>
          <a:lstStyle/>
          <a:p>
            <a:r>
              <a:rPr lang="en-US" dirty="0"/>
              <a:t>Comprehension Strategies</a:t>
            </a:r>
          </a:p>
        </p:txBody>
      </p:sp>
      <p:sp>
        <p:nvSpPr>
          <p:cNvPr id="3" name="Content Placeholder 2">
            <a:extLst>
              <a:ext uri="{FF2B5EF4-FFF2-40B4-BE49-F238E27FC236}">
                <a16:creationId xmlns:a16="http://schemas.microsoft.com/office/drawing/2014/main" id="{A8A0D716-1564-728F-8132-ECC4D5A5E448}"/>
              </a:ext>
            </a:extLst>
          </p:cNvPr>
          <p:cNvSpPr>
            <a:spLocks noGrp="1"/>
          </p:cNvSpPr>
          <p:nvPr>
            <p:ph idx="1"/>
          </p:nvPr>
        </p:nvSpPr>
        <p:spPr>
          <a:xfrm>
            <a:off x="550864" y="1872343"/>
            <a:ext cx="11090271" cy="4436381"/>
          </a:xfrm>
        </p:spPr>
        <p:txBody>
          <a:bodyPr>
            <a:noAutofit/>
          </a:bodyPr>
          <a:lstStyle/>
          <a:p>
            <a:r>
              <a:rPr lang="en-US" dirty="0"/>
              <a:t>Research shows that when students are active readers—that is, when they are actively trying to understand a text—they comprehend and remember more (NICHD, 2000; Shanahan, et al., 2010)</a:t>
            </a:r>
          </a:p>
          <a:p>
            <a:r>
              <a:rPr lang="en-US" dirty="0"/>
              <a:t>Comprehension strategies are a proven way to get students to think about the ideas in a text</a:t>
            </a:r>
          </a:p>
        </p:txBody>
      </p:sp>
    </p:spTree>
    <p:extLst>
      <p:ext uri="{BB962C8B-B14F-4D97-AF65-F5344CB8AC3E}">
        <p14:creationId xmlns:p14="http://schemas.microsoft.com/office/powerpoint/2010/main" val="5868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4237</TotalTime>
  <Words>11490</Words>
  <Application>Microsoft Macintosh PowerPoint</Application>
  <PresentationFormat>Widescreen</PresentationFormat>
  <Paragraphs>1512</Paragraphs>
  <Slides>157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ＭＳ Ｐゴシック</vt:lpstr>
      <vt:lpstr>Aptos</vt:lpstr>
      <vt:lpstr>Aptos Display</vt:lpstr>
      <vt:lpstr>Arial</vt:lpstr>
      <vt:lpstr>Calibri</vt:lpstr>
      <vt:lpstr>Times New Roman</vt:lpstr>
      <vt:lpstr>Verdana</vt:lpstr>
      <vt:lpstr>Wingdings 2</vt:lpstr>
      <vt:lpstr>Office Theme</vt:lpstr>
      <vt:lpstr>Teaching Reading Comprehension</vt:lpstr>
      <vt:lpstr>PowerPoint Presentation</vt:lpstr>
      <vt:lpstr>Enabling Comprehension</vt:lpstr>
      <vt:lpstr>The Simple View</vt:lpstr>
      <vt:lpstr>Scarborough’s Reading Rope</vt:lpstr>
      <vt:lpstr>Active Reading Model</vt:lpstr>
      <vt:lpstr>Decoding and Comprehensioin</vt:lpstr>
      <vt:lpstr>PowerPoint Presentation</vt:lpstr>
      <vt:lpstr>PowerPoint Presentation</vt:lpstr>
      <vt:lpstr>PowerPoint Presentation</vt:lpstr>
      <vt:lpstr>PowerPoint Presentation</vt:lpstr>
      <vt:lpstr>PowerPoint Presentation</vt:lpstr>
      <vt:lpstr>Topics for Today’s Attention</vt:lpstr>
      <vt:lpstr>Vocabulary</vt:lpstr>
      <vt:lpstr>Vocabulary Instruction</vt:lpstr>
      <vt:lpstr>Vocabulary teaching principles</vt:lpstr>
      <vt:lpstr>Deep definitions</vt:lpstr>
      <vt:lpstr>Deep definitions</vt:lpstr>
      <vt:lpstr>PowerPoint Presentation</vt:lpstr>
      <vt:lpstr>PowerPoint Presentation</vt:lpstr>
      <vt:lpstr>Semantic Map</vt:lpstr>
      <vt:lpstr>Personalization</vt:lpstr>
      <vt:lpstr>Morphology</vt:lpstr>
      <vt:lpstr>Vocabulary and Guided Reading</vt:lpstr>
      <vt:lpstr>Which words do you teach?</vt:lpstr>
      <vt:lpstr>Which words do you teach?</vt:lpstr>
      <vt:lpstr>Which words would you teach?</vt:lpstr>
      <vt:lpstr>Which words would you teach?</vt:lpstr>
      <vt:lpstr>Which words would you teach?</vt:lpstr>
      <vt:lpstr>Syntax and Comprehension</vt:lpstr>
      <vt:lpstr>Sentence Comprehension Instruction</vt:lpstr>
      <vt:lpstr>Oral Reading Fluency</vt:lpstr>
      <vt:lpstr>Sentence Combining</vt:lpstr>
      <vt:lpstr>Sentence Combining (cont.)</vt:lpstr>
      <vt:lpstr>Sentence Combining (cont.)</vt:lpstr>
      <vt:lpstr>Paraphrasing</vt:lpstr>
      <vt:lpstr>Paraphrasing (cont.)</vt:lpstr>
      <vt:lpstr>Paraphrasing (cont.)</vt:lpstr>
      <vt:lpstr>Sentence Breaking</vt:lpstr>
      <vt:lpstr>Sentence breaking example</vt:lpstr>
      <vt:lpstr>Sentence breaking example</vt:lpstr>
      <vt:lpstr>Sentence breaking example</vt:lpstr>
      <vt:lpstr>Another example</vt:lpstr>
      <vt:lpstr>PowerPoint Presentation</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Identify challenging sentences?</vt:lpstr>
      <vt:lpstr>Cohesion</vt:lpstr>
      <vt:lpstr>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Text Structure</vt:lpstr>
      <vt:lpstr>Text Structure</vt:lpstr>
      <vt:lpstr>Guide Use of Text Structure</vt:lpstr>
      <vt:lpstr>Story Map</vt:lpstr>
      <vt:lpstr>PowerPoint Presentation</vt:lpstr>
      <vt:lpstr>Example of a content structure</vt:lpstr>
      <vt:lpstr>Knowledge and Comprehension</vt:lpstr>
      <vt:lpstr>PowerPoint Presentation</vt:lpstr>
      <vt:lpstr>PowerPoint Presentation</vt:lpstr>
      <vt:lpstr>PowerPoint Presentation</vt:lpstr>
      <vt:lpstr>Supporting Knowledge Use</vt:lpstr>
      <vt:lpstr>Supporting knowledge use (cont.)</vt:lpstr>
      <vt:lpstr>Supporting knowledge use (cont.)</vt:lpstr>
      <vt:lpstr>Supporting knowledge use (cont.)</vt:lpstr>
      <vt:lpstr>Text sets</vt:lpstr>
      <vt:lpstr>Learning – Not Just Comprehension</vt:lpstr>
      <vt:lpstr>Comprehension Strategies</vt:lpstr>
      <vt:lpstr>Comprehension Strategies</vt:lpstr>
      <vt:lpstr>Comprehension Strategies</vt:lpstr>
      <vt:lpstr>Comprehension Strategies</vt:lpstr>
      <vt:lpstr>Comprehension Strategies</vt:lpstr>
      <vt:lpstr>Comprehension Strategies</vt:lpstr>
      <vt:lpstr>Comprehension Strategies</vt:lpstr>
      <vt:lpstr>Comprehension Strategies</vt:lpstr>
      <vt:lpstr>Writing about Text</vt:lpstr>
      <vt:lpstr>Writing about Text</vt:lpstr>
      <vt:lpstr>Writing about Text</vt:lpstr>
      <vt:lpstr>Summarization </vt:lpstr>
      <vt:lpstr>PowerPoint Presentation</vt:lpstr>
      <vt:lpstr>a. Read the text</vt:lpstr>
      <vt:lpstr>b. Identify main idea</vt:lpstr>
      <vt:lpstr>c.  Delete trivia</vt:lpstr>
      <vt:lpstr>d. Write one sentence summary</vt:lpstr>
      <vt:lpstr>PowerPoint Presentation</vt:lpstr>
      <vt:lpstr>GIST</vt:lpstr>
      <vt:lpstr>Summary Writing Skills</vt:lpstr>
      <vt:lpstr>Close Reading</vt:lpstr>
      <vt:lpstr>In close reading, the meaning is in the text</vt:lpstr>
      <vt:lpstr>Close reading has a long history</vt:lpstr>
      <vt:lpstr>Many versions of close reading</vt:lpstr>
      <vt:lpstr>Adler and Van Doren’s  Close Reading</vt:lpstr>
      <vt:lpstr>Close Reading</vt:lpstr>
      <vt:lpstr>Planning for Close Reading</vt:lpstr>
      <vt:lpstr>Pre-reading</vt:lpstr>
      <vt:lpstr>Pre-reading (cont.)</vt:lpstr>
      <vt:lpstr>Questioning Schemes</vt:lpstr>
      <vt:lpstr>Text dependent questions</vt:lpstr>
      <vt:lpstr>Text Dependent (cont.)</vt:lpstr>
      <vt:lpstr>There are 3 criteria for close reading questions</vt:lpstr>
      <vt:lpstr>What does the text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of First Reading</vt:lpstr>
      <vt:lpstr>How does the text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of Second Reading</vt:lpstr>
      <vt:lpstr>Multiple Perspectives </vt:lpstr>
      <vt:lpstr>What does the text mean?</vt:lpstr>
      <vt:lpstr>Striving for Meaning</vt:lpstr>
      <vt:lpstr>Evaluation &amp; Synthesis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Shanahan, Timothy E</dc:creator>
  <cp:lastModifiedBy>Shanahan, Timothy E</cp:lastModifiedBy>
  <cp:revision>17</cp:revision>
  <dcterms:created xsi:type="dcterms:W3CDTF">2024-07-14T20:16:05Z</dcterms:created>
  <dcterms:modified xsi:type="dcterms:W3CDTF">2024-10-25T23:18:29Z</dcterms:modified>
</cp:coreProperties>
</file>